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77" r:id="rId5"/>
    <p:sldId id="279" r:id="rId6"/>
    <p:sldId id="280" r:id="rId7"/>
    <p:sldId id="271" r:id="rId8"/>
    <p:sldId id="278" r:id="rId9"/>
    <p:sldId id="272" r:id="rId10"/>
    <p:sldId id="264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cia Stadnyk" initials="TS" lastIdx="17" clrIdx="0">
    <p:extLst>
      <p:ext uri="{19B8F6BF-5375-455C-9EA6-DF929625EA0E}">
        <p15:presenceInfo xmlns:p15="http://schemas.microsoft.com/office/powerpoint/2012/main" userId="S::tricia.stadnyk@ucalgary.ca::d458f24a-4e06-46e3-a208-9eb1a60a9ec2" providerId="AD"/>
      </p:ext>
    </p:extLst>
  </p:cmAuthor>
  <p:cmAuthor id="2" name="Hervé Awoye" initials="HA" lastIdx="5" clrIdx="1">
    <p:extLst>
      <p:ext uri="{19B8F6BF-5375-455C-9EA6-DF929625EA0E}">
        <p15:presenceInfo xmlns:p15="http://schemas.microsoft.com/office/powerpoint/2012/main" userId="5ba78df2116f8e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201B-52E0-476B-A67C-05AB13D45257}" type="datetimeFigureOut">
              <a:rPr lang="de-DE" smtClean="0"/>
              <a:t>12.02.2020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81BB5-F027-44E8-AA48-BBD8C021E8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298D-0340-49CE-A5B3-F8464A104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B4BF-70D2-4B91-AA27-37375E8CA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E8EC-BFDB-4265-A340-2EE586A7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DFD9-7E52-43F1-AA81-D578BA9CD8D3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7D87-31D7-4F0A-91D1-ED3AA5F3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AD47-F975-4B84-BEEF-2F4C7687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31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DCC-89A4-4979-B1FF-7F518D2E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B67D-593D-4A47-966C-1135A610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11C0-EAD4-46F2-B4AC-628F03AE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22DC-2D28-4A7D-A195-61067657E6B7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FCC5-F99A-4983-9265-CD7F9D06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9BE6-CFB4-4820-874A-427D1E0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64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6CE71-6BC7-404C-8A42-AE3FC5C4F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8FBB-2619-4BFB-A030-D0694D504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DF9-EC1F-4271-A931-4868C2F2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9119-D493-4183-A6E1-9FB7E248086D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4573-503A-450D-8939-5174F3393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D342-76E4-4B9B-998B-1F893E8A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17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653A-AC9D-42E1-A220-77C826EC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6408-57DA-47A2-94EE-B0563457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CBFE-C849-49B2-B2D1-183AE87C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085A-8F70-40BB-8054-990BD90F8D80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2CB6-E6DE-4ACB-8D61-E2DEB7D3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F4F-4542-42FA-8DAC-00EF9FB5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45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0A7-E9F3-4ECD-A23A-1072F75E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E429B-E086-48AD-8EDE-327B061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F663-93A2-4C13-896C-51159CF8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EDA5-A3CD-423E-B72C-A28D94AAB87B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3008-D572-44D9-BC4F-B72E6760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7701-692B-4D60-8641-D430111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9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C580-3D46-4BB9-885F-DCB3D89F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89CD-1B8C-4E14-B888-A6884EEF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94BC-F0EF-4011-B989-40D906443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28F3A-C829-444E-A19C-53EB68B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0A91-73C3-46E0-9E10-2E89C6FEEF78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CCAAA-AACD-491F-89CA-6C2A53BC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92C1-A018-4B33-A42D-311AAD24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3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2625-B2D6-421E-8064-C23B759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7226-C1CC-4A9A-8B93-051BAB0E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88B9-7A75-4412-8FEB-5F04E6AA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E8F0-5479-45C6-944A-794A23F8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63203-1240-4436-B715-5D66E8B2F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8EA4-2F1D-497C-84E9-9620665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D387-A7F2-4BE1-AE55-59D29EABE634}" type="datetime1">
              <a:rPr lang="en-CA" smtClean="0"/>
              <a:t>2020-02-12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4183-59F3-47DA-B581-8AFFB202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EEA6E-6E15-4288-85B7-CC7282B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3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7EA-FA87-4FFE-B4A1-7FF9322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7123-CFBA-4A7E-8793-ACD5375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F605-F08A-4895-8B1A-F1BB73C201DB}" type="datetime1">
              <a:rPr lang="en-CA" smtClean="0"/>
              <a:t>2020-02-12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74EC1-1A02-48F8-99DA-E6C4F290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A6DD-9E75-460C-BDE5-3A641B36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97C61-4E30-4D9B-A261-EC6BAA0F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9008-D19A-4415-BDE1-CAFBDA7EFDBF}" type="datetime1">
              <a:rPr lang="en-CA" smtClean="0"/>
              <a:t>2020-02-12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E23-2253-40D3-AF80-5614CDED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B8630-DBAC-4A72-8C3D-C1A89DA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40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2516-6D60-4895-B704-5CB8B9E4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7871-510B-42E3-9D5E-1FE915F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E9FFA-B792-4BD4-A2B9-EC291AC9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BDB3-9029-4227-BD95-25B0DA05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718C-A6B1-4B0C-B7EE-D635075EFD72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21CE-2B39-45C0-8CA3-F0558433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8B8AB-D1EE-45DB-8725-62E1516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8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04FF-FD61-4608-A0A7-0F444956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4FC0-B162-4822-8F66-33EEEBD45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3C45C-162F-4E04-A334-0974D4B7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BB1BB-FC66-433F-ADB2-8A750295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F43A-3FB3-4107-B646-B05264119CEF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748-4787-4A38-887C-98FB5E7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852D0-2F37-4972-8903-07692781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FB71-2E36-496F-9CC5-622D9050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924DF-BC89-47FD-BA28-860B806B5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3374-49B6-4D3F-B6D9-B2B7A7DB4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D577-6C06-42C1-832E-DB1FA99E5658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56C3-7C24-4F8C-9969-73008AFE1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3510-37FB-4B16-BB3A-615FAAD3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3AC5-A0DF-4B45-B958-A5CB3A8C96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2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f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c.org/tools-and-resources/map-files/land-cover-2010-landsat-30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lobalchange.bnu.edu.cn/research/soilw#downloa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9/2019WR02487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BC9-7074-4545-A616-E0E661E4C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Multi-model </a:t>
            </a:r>
            <a:r>
              <a:rPr lang="en-US" sz="4000" b="1" dirty="0" err="1"/>
              <a:t>Intercomparison</a:t>
            </a:r>
            <a:r>
              <a:rPr lang="en-US" sz="4000" b="1" dirty="0"/>
              <a:t> Project on the Saskatchewan-Nelson-Churchill River Basin </a:t>
            </a:r>
            <a:br>
              <a:rPr lang="en-US" sz="4000" b="1" dirty="0"/>
            </a:br>
            <a:r>
              <a:rPr lang="en-US" sz="4000" b="1" dirty="0"/>
              <a:t>(Nelson-</a:t>
            </a:r>
            <a:r>
              <a:rPr lang="en-US" sz="4000" b="1" dirty="0" err="1"/>
              <a:t>MiP</a:t>
            </a:r>
            <a:r>
              <a:rPr lang="en-US" sz="4000" b="1" dirty="0"/>
              <a:t> project)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0E85-397F-4DF8-8578-BCDB1FD44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Monthly meeting - 12 February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F9D7-5804-4F39-883F-174910B6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415C-C9B3-46AC-A59E-E0305227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503AC5-A0DF-4B45-B958-A5CB3A8C96F4}" type="slidenum">
              <a:rPr lang="en-CA" smtClean="0"/>
              <a:t>1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B4ECA-B346-4E43-81A9-34136B24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97" y="4737899"/>
            <a:ext cx="1800000" cy="48863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DCC6AC-0109-4802-9119-A911B63E2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0156" y="5916999"/>
            <a:ext cx="1800000" cy="873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AF3F6-2A49-4888-8700-C59C28530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21" y="6153088"/>
            <a:ext cx="1800000" cy="659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827780-92FB-4324-A0CE-1B1AC25F7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22" y="5378735"/>
            <a:ext cx="1800000" cy="34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4E117-8191-456C-B871-403408967BFA}"/>
              </a:ext>
            </a:extLst>
          </p:cNvPr>
          <p:cNvSpPr txBox="1"/>
          <p:nvPr/>
        </p:nvSpPr>
        <p:spPr>
          <a:xfrm>
            <a:off x="1073016" y="5711711"/>
            <a:ext cx="1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Manitoba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A5D6C8-9F46-440D-AF10-0778F78C4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23" y="4791657"/>
            <a:ext cx="1800000" cy="41608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1E62BEF-84C3-412B-8104-4CFC13DBB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04239" y="4798658"/>
            <a:ext cx="1800000" cy="4305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7D509-B1FD-406A-91D8-8302A088F76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22751" r="13115" b="24131"/>
          <a:stretch/>
        </p:blipFill>
        <p:spPr>
          <a:xfrm>
            <a:off x="8434876" y="5439753"/>
            <a:ext cx="1800000" cy="523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02FB2E-296A-4ECB-A3B7-36FC43DB66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3" t="25231" r="12196" b="28210"/>
          <a:stretch/>
        </p:blipFill>
        <p:spPr>
          <a:xfrm>
            <a:off x="3470988" y="6223515"/>
            <a:ext cx="1800000" cy="459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6801AE-9ACA-4BEB-BA31-0C9197782E3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36258" r="5183" b="36495"/>
          <a:stretch/>
        </p:blipFill>
        <p:spPr>
          <a:xfrm>
            <a:off x="5906275" y="5477068"/>
            <a:ext cx="1800000" cy="3423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7BAC6E-9E13-4FC7-921B-A7AFBBC7A2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07" y="4850428"/>
            <a:ext cx="1800000" cy="402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66142E-967F-4A36-85C7-6D83138DBBF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06" r="3829" b="32150"/>
          <a:stretch/>
        </p:blipFill>
        <p:spPr>
          <a:xfrm>
            <a:off x="3482749" y="5381910"/>
            <a:ext cx="1800000" cy="5623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88367C-949D-4A6A-9060-9ADB03C7A1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64" y="6158337"/>
            <a:ext cx="1800000" cy="4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Routing scheme and other geophysical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10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Land use/ land cover</a:t>
            </a:r>
            <a:r>
              <a:rPr lang="en-CA" dirty="0"/>
              <a:t>: </a:t>
            </a:r>
            <a:r>
              <a:rPr lang="en-US" dirty="0"/>
              <a:t>North American Land Change Monitoring System (NALCMS)</a:t>
            </a:r>
          </a:p>
          <a:p>
            <a:r>
              <a:rPr lang="en-US" dirty="0"/>
              <a:t>NALCMS is provided at 250m and </a:t>
            </a:r>
            <a:r>
              <a:rPr lang="en-US" b="1" dirty="0"/>
              <a:t>30m</a:t>
            </a:r>
            <a:r>
              <a:rPr lang="en-US" dirty="0"/>
              <a:t> spatial resolution, contains 19 land cover classes, and is publicly available from </a:t>
            </a:r>
            <a:r>
              <a:rPr lang="en-US" dirty="0">
                <a:hlinkClick r:id="rId3"/>
              </a:rPr>
              <a:t>http://www.cec.org/tools-and-resources/map-files/land-cover-2010-landsat-30m</a:t>
            </a:r>
            <a:r>
              <a:rPr lang="en-US" dirty="0"/>
              <a:t>.</a:t>
            </a:r>
          </a:p>
          <a:p>
            <a:r>
              <a:rPr lang="en-CA" dirty="0">
                <a:solidFill>
                  <a:srgbClr val="FF0000"/>
                </a:solidFill>
              </a:rPr>
              <a:t>Soil data</a:t>
            </a:r>
            <a:r>
              <a:rPr lang="en-CA" dirty="0"/>
              <a:t>: </a:t>
            </a:r>
            <a:r>
              <a:rPr lang="en-US" dirty="0"/>
              <a:t>Global Soil Dataset for Earth System Modelling (GSDE)</a:t>
            </a:r>
          </a:p>
          <a:p>
            <a:r>
              <a:rPr lang="en-US" dirty="0"/>
              <a:t>GSDE is provided at 30 arc-second resolution </a:t>
            </a:r>
            <a:r>
              <a:rPr lang="en-US" b="1" dirty="0"/>
              <a:t>(~1km</a:t>
            </a:r>
            <a:r>
              <a:rPr lang="en-US" dirty="0"/>
              <a:t>), and contains 11 types of soil general information for soil profiles and 34 soil properties for 8 depths up to 2.3 m. It can be downloaded from </a:t>
            </a:r>
            <a:r>
              <a:rPr lang="en-US" dirty="0">
                <a:hlinkClick r:id="rId4"/>
              </a:rPr>
              <a:t>http://globalchange.bnu.edu.cn/research/soilw#download</a:t>
            </a:r>
            <a:r>
              <a:rPr lang="en-US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581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Routing scheme and other geophysical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11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CA" dirty="0"/>
              <a:t>We should decide on using a standardized routing scheme or not.</a:t>
            </a:r>
          </a:p>
          <a:p>
            <a:r>
              <a:rPr lang="en-CA" dirty="0"/>
              <a:t>Bryan </a:t>
            </a:r>
            <a:r>
              <a:rPr lang="en-CA" dirty="0" err="1"/>
              <a:t>Tolson’s</a:t>
            </a:r>
            <a:r>
              <a:rPr lang="en-CA" dirty="0"/>
              <a:t> group (</a:t>
            </a:r>
            <a:r>
              <a:rPr lang="en-CA" dirty="0" err="1"/>
              <a:t>UWaterloo</a:t>
            </a:r>
            <a:r>
              <a:rPr lang="en-CA" dirty="0"/>
              <a:t>) offers to produce a routing scheme (including lakes) if all modelers will use it.</a:t>
            </a:r>
          </a:p>
          <a:p>
            <a:r>
              <a:rPr lang="en-CA" dirty="0"/>
              <a:t>If Bryan idea is accepted, we </a:t>
            </a:r>
            <a:r>
              <a:rPr lang="en-CA" dirty="0" err="1"/>
              <a:t>shoud</a:t>
            </a:r>
            <a:r>
              <a:rPr lang="en-CA" dirty="0"/>
              <a:t> also decide whether the routing scheme shall be derived using </a:t>
            </a:r>
            <a:r>
              <a:rPr lang="en-CA" dirty="0" err="1"/>
              <a:t>HydroSHEDS</a:t>
            </a:r>
            <a:r>
              <a:rPr lang="en-CA" dirty="0"/>
              <a:t> 3-arc sec DEM (~90m) or MERIT Hydro 3-arc sec data products </a:t>
            </a:r>
            <a:r>
              <a:rPr lang="en-CA" sz="1200" dirty="0"/>
              <a:t>(</a:t>
            </a:r>
            <a:r>
              <a:rPr lang="en-CA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https://doi.org/10.1029/2019WR024873</a:t>
            </a:r>
            <a:r>
              <a:rPr lang="en-CA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6367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EB84-1930-4D9A-BCC6-EE3F0ED3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Follow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607A9-F121-4104-9203-5E404669D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7A496-4703-455C-B8C5-631E4E43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12</a:t>
            </a:fld>
            <a:endParaRPr lang="en-C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4849D-9405-4579-987B-32D044F1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400" dirty="0"/>
              <a:t>Ajay will follow up with analysis of wet/dry periods from 1980-2016 for selection of calibration and validation periods. </a:t>
            </a:r>
          </a:p>
          <a:p>
            <a:pPr lvl="1"/>
            <a:r>
              <a:rPr lang="en-CA" sz="2000" dirty="0"/>
              <a:t>	Recommendation to be made before next meeting</a:t>
            </a:r>
          </a:p>
          <a:p>
            <a:pPr marL="457200" indent="-457200">
              <a:buAutoNum type="arabicPeriod"/>
            </a:pPr>
            <a:r>
              <a:rPr lang="en-CA" sz="2400" dirty="0"/>
              <a:t>Forcing data selection will be circulated (based on discussion and follow up) before next meeting</a:t>
            </a:r>
          </a:p>
          <a:p>
            <a:pPr marL="457200" indent="-457200">
              <a:buAutoNum type="arabicPeriod"/>
            </a:pPr>
            <a:r>
              <a:rPr lang="en-CA" sz="2400" dirty="0" err="1"/>
              <a:t>Hervé</a:t>
            </a:r>
            <a:r>
              <a:rPr lang="en-CA" sz="2400" dirty="0"/>
              <a:t> will refine and circulate an updated gauge selection map.</a:t>
            </a:r>
          </a:p>
          <a:p>
            <a:pPr marL="514350" indent="-514350">
              <a:buAutoNum type="arabicPeriod"/>
            </a:pPr>
            <a:r>
              <a:rPr lang="en-CA" sz="2400" dirty="0"/>
              <a:t>All groups to explore soil datasets to be used</a:t>
            </a:r>
          </a:p>
          <a:p>
            <a:pPr lvl="1"/>
            <a:r>
              <a:rPr lang="en-CA" sz="2000" dirty="0"/>
              <a:t>	Provide recommendations of datasets to </a:t>
            </a:r>
            <a:r>
              <a:rPr lang="en-CA" sz="2000" dirty="0" err="1"/>
              <a:t>Hervé</a:t>
            </a:r>
            <a:r>
              <a:rPr lang="en-CA" sz="2000" dirty="0"/>
              <a:t> by </a:t>
            </a:r>
            <a:r>
              <a:rPr lang="en-CA" sz="2000" b="1" u="sng" dirty="0"/>
              <a:t>March 9</a:t>
            </a:r>
          </a:p>
          <a:p>
            <a:pPr marL="457200" indent="-457200">
              <a:buAutoNum type="arabicPeriod"/>
            </a:pPr>
            <a:r>
              <a:rPr lang="en-CA" sz="2400" dirty="0"/>
              <a:t>All groups to consider offline routing advantages/disadvantages</a:t>
            </a:r>
          </a:p>
          <a:p>
            <a:pPr marL="457200" indent="-457200">
              <a:buAutoNum type="arabicPeriod"/>
            </a:pPr>
            <a:r>
              <a:rPr lang="en-CA" sz="2400" dirty="0"/>
              <a:t>Next meeting scheduled for </a:t>
            </a:r>
            <a:r>
              <a:rPr lang="en-CA" sz="2400" b="1" u="sng" dirty="0"/>
              <a:t>Wednesday March 11 @10:00AM MST </a:t>
            </a:r>
          </a:p>
        </p:txBody>
      </p:sp>
    </p:spTree>
    <p:extLst>
      <p:ext uri="{BB962C8B-B14F-4D97-AF65-F5344CB8AC3E}">
        <p14:creationId xmlns:p14="http://schemas.microsoft.com/office/powerpoint/2010/main" val="312320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D749-C55D-4BAA-8427-39602AD6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8EBF-B4F5-49C2-825F-6AF1A2C0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Presentation of gauging stations submitted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Selection of gauge stations for calibration/validation for Phase 0 &amp; Phase 1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Decision on time periods for model calibration/validation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Discussion on a standardized meteorological forcing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Discussion on a common routing scheme and geophysical input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624E1-1A36-409B-969D-62818815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95250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0030-C9CE-44FB-A8FD-9C17EEE2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00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Presentation of the gauge stations submitted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3</a:t>
            </a:fld>
            <a:endParaRPr lang="en-CA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C1E015-B337-4EE3-9F86-33E8ADFA8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60" y="1303112"/>
            <a:ext cx="9576000" cy="5468760"/>
          </a:xfrm>
        </p:spPr>
      </p:pic>
    </p:spTree>
    <p:extLst>
      <p:ext uri="{BB962C8B-B14F-4D97-AF65-F5344CB8AC3E}">
        <p14:creationId xmlns:p14="http://schemas.microsoft.com/office/powerpoint/2010/main" val="346586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gauge stations for calibration/validation (Phases 0 &amp;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010"/>
            <a:ext cx="10515600" cy="475486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Search criteria: </a:t>
            </a:r>
          </a:p>
          <a:p>
            <a:pPr marL="0" indent="0" algn="ctr">
              <a:buNone/>
            </a:pPr>
            <a:r>
              <a:rPr lang="en-US" sz="2400" dirty="0"/>
              <a:t>Station == Natural</a:t>
            </a:r>
          </a:p>
          <a:p>
            <a:pPr marL="0" indent="0" algn="ctr">
              <a:buNone/>
            </a:pPr>
            <a:r>
              <a:rPr lang="en-US" sz="2400" dirty="0"/>
              <a:t>Data Period == 1970 to 2016</a:t>
            </a:r>
          </a:p>
          <a:p>
            <a:pPr marL="0" indent="0" algn="ctr">
              <a:buNone/>
            </a:pPr>
            <a:r>
              <a:rPr lang="en-US" sz="2400" dirty="0"/>
              <a:t>Total Years &gt;= 35</a:t>
            </a:r>
          </a:p>
          <a:p>
            <a:pPr marL="0" indent="0" algn="ctr">
              <a:buNone/>
            </a:pPr>
            <a:r>
              <a:rPr lang="en-US" sz="2400" dirty="0"/>
              <a:t>Drainage area &gt;= 200 km</a:t>
            </a:r>
            <a:r>
              <a:rPr lang="en-US" sz="2400" baseline="30000" dirty="0"/>
              <a:t>2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Stations submitted but not meeting search criteria</a:t>
            </a:r>
          </a:p>
          <a:p>
            <a:pPr algn="just"/>
            <a:r>
              <a:rPr lang="en-US" dirty="0"/>
              <a:t>291 (natural) gauge stations identified + </a:t>
            </a:r>
            <a:r>
              <a:rPr lang="en-US" dirty="0">
                <a:solidFill>
                  <a:srgbClr val="FF0000"/>
                </a:solidFill>
              </a:rPr>
              <a:t>11 stations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63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gauge stations for calibration/validation (Phases 0 &amp;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14959-4608-4E2D-8990-447C1753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44620"/>
              </p:ext>
            </p:extLst>
          </p:nvPr>
        </p:nvGraphicFramePr>
        <p:xfrm>
          <a:off x="8453535" y="1940767"/>
          <a:ext cx="3599954" cy="388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977">
                  <a:extLst>
                    <a:ext uri="{9D8B030D-6E8A-4147-A177-3AD203B41FA5}">
                      <a16:colId xmlns:a16="http://schemas.microsoft.com/office/drawing/2014/main" val="837569979"/>
                    </a:ext>
                  </a:extLst>
                </a:gridCol>
                <a:gridCol w="1799977">
                  <a:extLst>
                    <a:ext uri="{9D8B030D-6E8A-4147-A177-3AD203B41FA5}">
                      <a16:colId xmlns:a16="http://schemas.microsoft.com/office/drawing/2014/main" val="203836060"/>
                    </a:ext>
                  </a:extLst>
                </a:gridCol>
              </a:tblGrid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Sub-basins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WSC natural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03372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Assiniboine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2700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Lake Winnipeg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67914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Winnipeg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8624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Upper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4932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Lower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5594"/>
                  </a:ext>
                </a:extLst>
              </a:tr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Saskatchewan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0239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Red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1076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Nelson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7827"/>
                  </a:ext>
                </a:extLst>
              </a:tr>
            </a:tbl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2DF1D7-6110-4A8D-9F26-D5203019D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" t="9172" r="2997" b="8150"/>
          <a:stretch/>
        </p:blipFill>
        <p:spPr>
          <a:xfrm>
            <a:off x="494517" y="1506246"/>
            <a:ext cx="7848000" cy="5318059"/>
          </a:xfrm>
        </p:spPr>
      </p:pic>
    </p:spTree>
    <p:extLst>
      <p:ext uri="{BB962C8B-B14F-4D97-AF65-F5344CB8AC3E}">
        <p14:creationId xmlns:p14="http://schemas.microsoft.com/office/powerpoint/2010/main" val="41040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Selection of gauge stations for calibration/validation (Phases 0 &amp;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A6AC-65AE-44E4-9B46-9CC06D5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6</a:t>
            </a:fld>
            <a:endParaRPr lang="en-CA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D14959-4608-4E2D-8990-447C17531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31227"/>
              </p:ext>
            </p:extLst>
          </p:nvPr>
        </p:nvGraphicFramePr>
        <p:xfrm>
          <a:off x="8453535" y="1940767"/>
          <a:ext cx="3599954" cy="3881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977">
                  <a:extLst>
                    <a:ext uri="{9D8B030D-6E8A-4147-A177-3AD203B41FA5}">
                      <a16:colId xmlns:a16="http://schemas.microsoft.com/office/drawing/2014/main" val="837569979"/>
                    </a:ext>
                  </a:extLst>
                </a:gridCol>
                <a:gridCol w="1799977">
                  <a:extLst>
                    <a:ext uri="{9D8B030D-6E8A-4147-A177-3AD203B41FA5}">
                      <a16:colId xmlns:a16="http://schemas.microsoft.com/office/drawing/2014/main" val="203836060"/>
                    </a:ext>
                  </a:extLst>
                </a:gridCol>
              </a:tblGrid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Sub-basins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Number of USGS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03372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Assiniboine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2700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Lake Winnipeg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67914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Winnipeg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8624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Upper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4932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Lower Churchill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85594"/>
                  </a:ext>
                </a:extLst>
              </a:tr>
              <a:tr h="640992">
                <a:tc>
                  <a:txBody>
                    <a:bodyPr/>
                    <a:lstStyle/>
                    <a:p>
                      <a:r>
                        <a:rPr lang="en-CA" dirty="0"/>
                        <a:t>Saskatchewan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02390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Red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731076"/>
                  </a:ext>
                </a:extLst>
              </a:tr>
              <a:tr h="371369">
                <a:tc>
                  <a:txBody>
                    <a:bodyPr/>
                    <a:lstStyle/>
                    <a:p>
                      <a:r>
                        <a:rPr lang="en-CA" dirty="0"/>
                        <a:t>Nelson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7827"/>
                  </a:ext>
                </a:extLst>
              </a:tr>
            </a:tbl>
          </a:graphicData>
        </a:graphic>
      </p:graphicFrame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65C5A8-78E5-45E4-9DCD-B3B742CFB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9172" r="3023" b="8150"/>
          <a:stretch/>
        </p:blipFill>
        <p:spPr>
          <a:xfrm>
            <a:off x="565736" y="1507015"/>
            <a:ext cx="7848000" cy="5325358"/>
          </a:xfrm>
        </p:spPr>
      </p:pic>
    </p:spTree>
    <p:extLst>
      <p:ext uri="{BB962C8B-B14F-4D97-AF65-F5344CB8AC3E}">
        <p14:creationId xmlns:p14="http://schemas.microsoft.com/office/powerpoint/2010/main" val="88177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Time periods for calibration/validation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49273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Calibration</a:t>
            </a: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CA" sz="2400" dirty="0"/>
              <a:t>	</a:t>
            </a:r>
          </a:p>
          <a:p>
            <a:pPr marL="0" indent="0">
              <a:buNone/>
            </a:pPr>
            <a:r>
              <a:rPr lang="en-CA" sz="2600" dirty="0"/>
              <a:t>No calibration for SUMMA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6FCB5-C6FE-4FB2-9976-473862E34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4" y="2009577"/>
            <a:ext cx="10800000" cy="36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Time periods for calibration/validation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5"/>
            <a:ext cx="10515600" cy="4788535"/>
          </a:xfrm>
        </p:spPr>
        <p:txBody>
          <a:bodyPr>
            <a:normAutofit/>
          </a:bodyPr>
          <a:lstStyle/>
          <a:p>
            <a:r>
              <a:rPr lang="en-US" b="1" dirty="0"/>
              <a:t>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DC15D0-FCEE-4EA4-B03C-5D19276F1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8" y="2098319"/>
            <a:ext cx="10800000" cy="368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0FC4-4784-42E4-8B78-62AE1750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Standardized meteorological forcing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F11AD-8194-430D-A50C-1C09A65C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0041"/>
            <a:ext cx="10515600" cy="1778437"/>
          </a:xfrm>
        </p:spPr>
        <p:txBody>
          <a:bodyPr>
            <a:noAutofit/>
          </a:bodyPr>
          <a:lstStyle/>
          <a:p>
            <a:r>
              <a:rPr lang="en-US" sz="2400" dirty="0"/>
              <a:t>We have to choose between ERA5 and WFDEI-GEM-</a:t>
            </a:r>
            <a:r>
              <a:rPr lang="en-US" sz="2400" dirty="0" err="1"/>
              <a:t>CaPA</a:t>
            </a:r>
            <a:endParaRPr lang="en-US" sz="2400" dirty="0"/>
          </a:p>
          <a:p>
            <a:r>
              <a:rPr lang="en-US" sz="2400" dirty="0"/>
              <a:t>WFDEI-GEM-</a:t>
            </a:r>
            <a:r>
              <a:rPr lang="en-US" sz="2400" dirty="0" err="1"/>
              <a:t>CaPA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/>
              <a:t>3-hourly, 0.125ᵒ ~ 10 km, 1979-2016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(</a:t>
            </a:r>
            <a:r>
              <a:rPr lang="en-US" sz="2400" dirty="0" err="1"/>
              <a:t>huss</a:t>
            </a:r>
            <a:r>
              <a:rPr lang="en-US" sz="2400" dirty="0"/>
              <a:t>, </a:t>
            </a:r>
            <a:r>
              <a:rPr lang="en-US" sz="2400" dirty="0" err="1"/>
              <a:t>pr</a:t>
            </a:r>
            <a:r>
              <a:rPr lang="en-US" sz="2400" dirty="0"/>
              <a:t>, </a:t>
            </a:r>
            <a:r>
              <a:rPr lang="en-US" sz="2400" dirty="0" err="1"/>
              <a:t>ps</a:t>
            </a:r>
            <a:r>
              <a:rPr lang="en-US" sz="2400" dirty="0"/>
              <a:t>, </a:t>
            </a:r>
            <a:r>
              <a:rPr lang="en-US" sz="2400" dirty="0" err="1"/>
              <a:t>rlds</a:t>
            </a:r>
            <a:r>
              <a:rPr lang="en-US" sz="2400" dirty="0"/>
              <a:t>, </a:t>
            </a:r>
            <a:r>
              <a:rPr lang="en-US" sz="2400" dirty="0" err="1"/>
              <a:t>rsds</a:t>
            </a:r>
            <a:r>
              <a:rPr lang="en-US" sz="2400" dirty="0"/>
              <a:t>, </a:t>
            </a:r>
            <a:r>
              <a:rPr lang="en-US" sz="2400" dirty="0" err="1"/>
              <a:t>sfcWind</a:t>
            </a:r>
            <a:r>
              <a:rPr lang="en-US" sz="2400" dirty="0"/>
              <a:t>, </a:t>
            </a:r>
            <a:r>
              <a:rPr lang="en-US" sz="2400" dirty="0" err="1"/>
              <a:t>tas</a:t>
            </a:r>
            <a:r>
              <a:rPr lang="en-US" sz="2400" dirty="0"/>
              <a:t>)</a:t>
            </a:r>
          </a:p>
          <a:p>
            <a:r>
              <a:rPr lang="en-US" sz="2400" dirty="0"/>
              <a:t>ERA 5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1-hourly, ~31km-grid, </a:t>
            </a:r>
            <a:r>
              <a:rPr lang="en-CA" sz="2400" dirty="0"/>
              <a:t>137 levels to 0.01hPA, </a:t>
            </a:r>
            <a:r>
              <a:rPr lang="en-US" sz="2400" dirty="0"/>
              <a:t>1979-near real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C28B-4995-4890-8E42-E9B9E92C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64" y="109522"/>
            <a:ext cx="2560325" cy="8260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5905-4B2F-48EF-9F3A-2B33763A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3AC5-A0DF-4B45-B958-A5CB3A8C96F4}" type="slidenum">
              <a:rPr lang="en-CA" smtClean="0"/>
              <a:t>9</a:t>
            </a:fld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1018C5-B887-40D3-865D-4B755F94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77917"/>
              </p:ext>
            </p:extLst>
          </p:nvPr>
        </p:nvGraphicFramePr>
        <p:xfrm>
          <a:off x="2500312" y="1578829"/>
          <a:ext cx="7191375" cy="3282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352321589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4881759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45694080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175244856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4276634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ERA5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WFDEI-GEM-CaPA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NCEP-CFRS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Standard MiP data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486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HYPE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016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SWAT-GIW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56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SWAT-GWF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95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VIC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HEC-HMS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X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450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SUMMA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X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30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WATFLOOD-MH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694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RAVEN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111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HBV-EC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4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WATFLOOD-MI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05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MESH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52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SWAT-RRB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X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X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21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Noah-MP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 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 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57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544</Words>
  <Application>Microsoft Office PowerPoint</Application>
  <PresentationFormat>Widescreen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Multi-model Intercomparison Project on the Saskatchewan-Nelson-Churchill River Basin  (Nelson-MiP project)</vt:lpstr>
      <vt:lpstr>Agenda</vt:lpstr>
      <vt:lpstr>Presentation of the gauge stations submitted</vt:lpstr>
      <vt:lpstr>Selection of gauge stations for calibration/validation (Phases 0 &amp; 1)</vt:lpstr>
      <vt:lpstr>Selection of gauge stations for calibration/validation (Phases 0 &amp; 1)</vt:lpstr>
      <vt:lpstr>Selection of gauge stations for calibration/validation (Phases 0 &amp; 1)</vt:lpstr>
      <vt:lpstr>Time periods for calibration/validation</vt:lpstr>
      <vt:lpstr>Time periods for calibration/validation</vt:lpstr>
      <vt:lpstr>Standardized meteorological forcing data</vt:lpstr>
      <vt:lpstr>Routing scheme and other geophysical inputs</vt:lpstr>
      <vt:lpstr>Routing scheme and other geophysical inputs</vt:lpstr>
      <vt:lpstr>Follow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Multi-model Intercomparison Project on the Saskatchewan-Nelson-Churchill River Basin  (Nelson-MiP project)</dc:title>
  <dc:creator>Oyémonbadé Awoye</dc:creator>
  <cp:lastModifiedBy>Oyémonbadé Awoye</cp:lastModifiedBy>
  <cp:revision>174</cp:revision>
  <dcterms:created xsi:type="dcterms:W3CDTF">2019-12-18T18:53:27Z</dcterms:created>
  <dcterms:modified xsi:type="dcterms:W3CDTF">2020-02-12T22:10:54Z</dcterms:modified>
</cp:coreProperties>
</file>