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7" r:id="rId4"/>
    <p:sldId id="279" r:id="rId5"/>
    <p:sldId id="287" r:id="rId6"/>
    <p:sldId id="280" r:id="rId7"/>
    <p:sldId id="271" r:id="rId8"/>
    <p:sldId id="278" r:id="rId9"/>
    <p:sldId id="284" r:id="rId10"/>
    <p:sldId id="283" r:id="rId11"/>
    <p:sldId id="272" r:id="rId12"/>
    <p:sldId id="281" r:id="rId13"/>
    <p:sldId id="286" r:id="rId14"/>
    <p:sldId id="26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cia Stadnyk" initials="TS" lastIdx="17" clrIdx="0">
    <p:extLst>
      <p:ext uri="{19B8F6BF-5375-455C-9EA6-DF929625EA0E}">
        <p15:presenceInfo xmlns:p15="http://schemas.microsoft.com/office/powerpoint/2012/main" userId="S::tricia.stadnyk@ucalgary.ca::d458f24a-4e06-46e3-a208-9eb1a60a9ec2" providerId="AD"/>
      </p:ext>
    </p:extLst>
  </p:cmAuthor>
  <p:cmAuthor id="2" name="Hervé Awoye" initials="HA" lastIdx="5" clrIdx="1">
    <p:extLst>
      <p:ext uri="{19B8F6BF-5375-455C-9EA6-DF929625EA0E}">
        <p15:presenceInfo xmlns:p15="http://schemas.microsoft.com/office/powerpoint/2012/main" userId="5ba78df2116f8e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Nelson%20MIP\yearly_data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Nelson%20MIP\yearly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Annual Rainfall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47934640080456192"/>
          <c:y val="2.36685879158222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375703037120354E-2"/>
          <c:y val="0.15025641025641029"/>
          <c:w val="0.88914078047936318"/>
          <c:h val="0.733557284629362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yearly_data!$R$2</c:f>
              <c:strCache>
                <c:ptCount val="1"/>
                <c:pt idx="0">
                  <c:v>Annual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1"/>
          <c:cat>
            <c:numRef>
              <c:f>yearly_data!$L$3:$L$41</c:f>
              <c:numCache>
                <c:formatCode>General</c:formatCode>
                <c:ptCount val="39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</c:numCache>
            </c:numRef>
          </c:cat>
          <c:val>
            <c:numRef>
              <c:f>yearly_data!$R$3:$R$41</c:f>
              <c:numCache>
                <c:formatCode>General</c:formatCode>
                <c:ptCount val="39"/>
                <c:pt idx="0">
                  <c:v>-19.407308333333333</c:v>
                </c:pt>
                <c:pt idx="1">
                  <c:v>2.3684416666666834</c:v>
                </c:pt>
                <c:pt idx="2">
                  <c:v>60.208879166666691</c:v>
                </c:pt>
                <c:pt idx="3">
                  <c:v>29.027566666666701</c:v>
                </c:pt>
                <c:pt idx="4">
                  <c:v>15.893004166666685</c:v>
                </c:pt>
                <c:pt idx="5">
                  <c:v>24.181754166666678</c:v>
                </c:pt>
                <c:pt idx="6">
                  <c:v>54.713316666666685</c:v>
                </c:pt>
                <c:pt idx="7">
                  <c:v>-32.694495833333292</c:v>
                </c:pt>
                <c:pt idx="8">
                  <c:v>-4.5813708333333238</c:v>
                </c:pt>
                <c:pt idx="9">
                  <c:v>-32.964683333333312</c:v>
                </c:pt>
                <c:pt idx="10">
                  <c:v>-44.206433333333337</c:v>
                </c:pt>
                <c:pt idx="11">
                  <c:v>36.058129166666674</c:v>
                </c:pt>
                <c:pt idx="12">
                  <c:v>-48.833245833333308</c:v>
                </c:pt>
                <c:pt idx="13">
                  <c:v>0.8373166666667089</c:v>
                </c:pt>
                <c:pt idx="14">
                  <c:v>-46.250058333333357</c:v>
                </c:pt>
                <c:pt idx="15">
                  <c:v>-64.138245833333315</c:v>
                </c:pt>
                <c:pt idx="16">
                  <c:v>-32.807120833333329</c:v>
                </c:pt>
                <c:pt idx="17">
                  <c:v>-17.120808333333343</c:v>
                </c:pt>
                <c:pt idx="18">
                  <c:v>-31.399808333333283</c:v>
                </c:pt>
                <c:pt idx="19">
                  <c:v>-3.4922458333332997</c:v>
                </c:pt>
                <c:pt idx="20">
                  <c:v>67.183379166666668</c:v>
                </c:pt>
                <c:pt idx="21">
                  <c:v>-24.674370833333342</c:v>
                </c:pt>
                <c:pt idx="22">
                  <c:v>-38.006995833333349</c:v>
                </c:pt>
                <c:pt idx="23">
                  <c:v>-67.28062083333333</c:v>
                </c:pt>
                <c:pt idx="24">
                  <c:v>-11.738495833333275</c:v>
                </c:pt>
                <c:pt idx="25">
                  <c:v>90.916879166666718</c:v>
                </c:pt>
                <c:pt idx="26">
                  <c:v>-13.4104958333333</c:v>
                </c:pt>
                <c:pt idx="27">
                  <c:v>28.524316666666664</c:v>
                </c:pt>
                <c:pt idx="28">
                  <c:v>24.284316666666655</c:v>
                </c:pt>
                <c:pt idx="29">
                  <c:v>3.4293166666666934</c:v>
                </c:pt>
                <c:pt idx="30">
                  <c:v>75.972879166666701</c:v>
                </c:pt>
                <c:pt idx="31">
                  <c:v>-46.305495833333282</c:v>
                </c:pt>
                <c:pt idx="32">
                  <c:v>-8.7125583333333338</c:v>
                </c:pt>
                <c:pt idx="33">
                  <c:v>-49.228245833333347</c:v>
                </c:pt>
                <c:pt idx="34">
                  <c:v>26.822879166666723</c:v>
                </c:pt>
                <c:pt idx="35">
                  <c:v>-16.994933333333336</c:v>
                </c:pt>
                <c:pt idx="36">
                  <c:v>28.315941666666674</c:v>
                </c:pt>
                <c:pt idx="37">
                  <c:v>-27.860620833333371</c:v>
                </c:pt>
                <c:pt idx="38">
                  <c:v>-25.401495833333342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508A-4A47-BA97-791C559DD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2452920"/>
        <c:axId val="732456528"/>
      </c:barChart>
      <c:catAx>
        <c:axId val="73245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456528"/>
        <c:crosses val="autoZero"/>
        <c:auto val="1"/>
        <c:lblAlgn val="ctr"/>
        <c:lblOffset val="100"/>
        <c:noMultiLvlLbl val="0"/>
      </c:catAx>
      <c:valAx>
        <c:axId val="73245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</a:rPr>
                  <a:t>Difference in Annual</a:t>
                </a:r>
                <a:r>
                  <a:rPr lang="en-US" sz="1100" baseline="0">
                    <a:solidFill>
                      <a:sysClr val="windowText" lastClr="000000"/>
                    </a:solidFill>
                  </a:rPr>
                  <a:t> Rainfall (mm) </a:t>
                </a:r>
                <a:endParaRPr 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45292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7852556891926962"/>
          <c:y val="1.97238658777120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375703037120354E-2"/>
          <c:y val="0.15025641025641029"/>
          <c:w val="0.88914078047936318"/>
          <c:h val="0.733557284629362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yearly_data!$T$2</c:f>
              <c:strCache>
                <c:ptCount val="1"/>
                <c:pt idx="0">
                  <c:v>Spring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1"/>
          <c:cat>
            <c:numRef>
              <c:f>yearly_data!$L$3:$L$41</c:f>
              <c:numCache>
                <c:formatCode>General</c:formatCode>
                <c:ptCount val="39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</c:numCache>
            </c:numRef>
          </c:cat>
          <c:val>
            <c:numRef>
              <c:f>yearly_data!$T$3:$T$41</c:f>
              <c:numCache>
                <c:formatCode>General</c:formatCode>
                <c:ptCount val="39"/>
                <c:pt idx="0">
                  <c:v>-38.176722916666677</c:v>
                </c:pt>
                <c:pt idx="1">
                  <c:v>-20.517910416666666</c:v>
                </c:pt>
                <c:pt idx="2">
                  <c:v>21.819527083333327</c:v>
                </c:pt>
                <c:pt idx="3">
                  <c:v>-2.1875979166666752</c:v>
                </c:pt>
                <c:pt idx="4">
                  <c:v>8.4527083333327369E-2</c:v>
                </c:pt>
                <c:pt idx="5">
                  <c:v>10.117214583333322</c:v>
                </c:pt>
                <c:pt idx="6">
                  <c:v>25.959214583333321</c:v>
                </c:pt>
                <c:pt idx="7">
                  <c:v>-11.805910416666677</c:v>
                </c:pt>
                <c:pt idx="8">
                  <c:v>4.4729645833333223</c:v>
                </c:pt>
                <c:pt idx="9">
                  <c:v>-8.0789729166666717</c:v>
                </c:pt>
                <c:pt idx="10">
                  <c:v>-6.6958479166666791</c:v>
                </c:pt>
                <c:pt idx="11">
                  <c:v>15.855464583333315</c:v>
                </c:pt>
                <c:pt idx="12">
                  <c:v>-8.6051604166666777</c:v>
                </c:pt>
                <c:pt idx="13">
                  <c:v>-25.439222916666687</c:v>
                </c:pt>
                <c:pt idx="14">
                  <c:v>-12.591035416666678</c:v>
                </c:pt>
                <c:pt idx="15">
                  <c:v>-25.788160416666678</c:v>
                </c:pt>
                <c:pt idx="16">
                  <c:v>-9.4055354166666802</c:v>
                </c:pt>
                <c:pt idx="17">
                  <c:v>-25.771035416666678</c:v>
                </c:pt>
                <c:pt idx="18">
                  <c:v>-20.518035416666677</c:v>
                </c:pt>
                <c:pt idx="19">
                  <c:v>20.526089583333331</c:v>
                </c:pt>
                <c:pt idx="20">
                  <c:v>5.3780895833333204</c:v>
                </c:pt>
                <c:pt idx="21">
                  <c:v>18.225714583333328</c:v>
                </c:pt>
                <c:pt idx="22">
                  <c:v>-7.0794104166666898</c:v>
                </c:pt>
                <c:pt idx="23">
                  <c:v>-11.712097916666671</c:v>
                </c:pt>
                <c:pt idx="24">
                  <c:v>23.387277083333316</c:v>
                </c:pt>
                <c:pt idx="25">
                  <c:v>6.3291520833333266</c:v>
                </c:pt>
                <c:pt idx="26">
                  <c:v>4.8806520833333309</c:v>
                </c:pt>
                <c:pt idx="27">
                  <c:v>29.629964583333319</c:v>
                </c:pt>
                <c:pt idx="28">
                  <c:v>-19.365660416666678</c:v>
                </c:pt>
                <c:pt idx="29">
                  <c:v>4.7237145833333187</c:v>
                </c:pt>
                <c:pt idx="30">
                  <c:v>24.172027083333319</c:v>
                </c:pt>
                <c:pt idx="31">
                  <c:v>-6.5751604166666766</c:v>
                </c:pt>
                <c:pt idx="32">
                  <c:v>8.6002770833333102</c:v>
                </c:pt>
                <c:pt idx="33">
                  <c:v>-10.43422291666667</c:v>
                </c:pt>
                <c:pt idx="34">
                  <c:v>6.8960270833333368</c:v>
                </c:pt>
                <c:pt idx="35">
                  <c:v>-7.974910416666674</c:v>
                </c:pt>
                <c:pt idx="36">
                  <c:v>1.5295270833333063</c:v>
                </c:pt>
                <c:pt idx="37">
                  <c:v>4.1782770833333274</c:v>
                </c:pt>
                <c:pt idx="38">
                  <c:v>-29.649910416666678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903A-48F9-92DD-A8C66D23B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2452920"/>
        <c:axId val="732456528"/>
      </c:barChart>
      <c:catAx>
        <c:axId val="73245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456528"/>
        <c:crosses val="autoZero"/>
        <c:auto val="1"/>
        <c:lblAlgn val="ctr"/>
        <c:lblOffset val="100"/>
        <c:noMultiLvlLbl val="0"/>
      </c:catAx>
      <c:valAx>
        <c:axId val="73245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</a:rPr>
                  <a:t>Difference in Annual</a:t>
                </a:r>
                <a:r>
                  <a:rPr lang="en-US" sz="1100" baseline="0">
                    <a:solidFill>
                      <a:sysClr val="windowText" lastClr="000000"/>
                    </a:solidFill>
                  </a:rPr>
                  <a:t> Rainfall (mm) </a:t>
                </a:r>
                <a:endParaRPr 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45292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867208906578986"/>
          <c:y val="5.1282051282051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375703037120354E-2"/>
          <c:y val="0.15025641025641029"/>
          <c:w val="0.88914078047936318"/>
          <c:h val="0.733557284629362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yearly_data!$S$2</c:f>
              <c:strCache>
                <c:ptCount val="1"/>
                <c:pt idx="0">
                  <c:v>Winter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1"/>
          <c:cat>
            <c:numRef>
              <c:f>yearly_data!$L$3:$L$41</c:f>
              <c:numCache>
                <c:formatCode>General</c:formatCode>
                <c:ptCount val="39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</c:numCache>
            </c:numRef>
          </c:cat>
          <c:val>
            <c:numRef>
              <c:f>yearly_data!$S$3:$S$41</c:f>
              <c:numCache>
                <c:formatCode>General</c:formatCode>
                <c:ptCount val="39"/>
                <c:pt idx="0">
                  <c:v>-8.7396145829999998</c:v>
                </c:pt>
                <c:pt idx="1">
                  <c:v>1.590572917</c:v>
                </c:pt>
                <c:pt idx="2">
                  <c:v>16.11476042</c:v>
                </c:pt>
                <c:pt idx="3">
                  <c:v>14.36226042</c:v>
                </c:pt>
                <c:pt idx="4">
                  <c:v>0.154135417</c:v>
                </c:pt>
                <c:pt idx="5">
                  <c:v>1.9309479169999999</c:v>
                </c:pt>
                <c:pt idx="6">
                  <c:v>2.2108854170000001</c:v>
                </c:pt>
                <c:pt idx="7">
                  <c:v>4.2235729170000003</c:v>
                </c:pt>
                <c:pt idx="8">
                  <c:v>-5.0827395830000004</c:v>
                </c:pt>
                <c:pt idx="9">
                  <c:v>7.1448854170000002</c:v>
                </c:pt>
                <c:pt idx="10">
                  <c:v>-1.712114583</c:v>
                </c:pt>
                <c:pt idx="11">
                  <c:v>-6.7154895830000001</c:v>
                </c:pt>
                <c:pt idx="12">
                  <c:v>-2.5653020830000002</c:v>
                </c:pt>
                <c:pt idx="13">
                  <c:v>-12.74236458</c:v>
                </c:pt>
                <c:pt idx="14">
                  <c:v>-10.615927080000001</c:v>
                </c:pt>
                <c:pt idx="15">
                  <c:v>-1.3929895830000001</c:v>
                </c:pt>
                <c:pt idx="16">
                  <c:v>4.1285729169999996</c:v>
                </c:pt>
                <c:pt idx="17">
                  <c:v>-1.5684895830000001</c:v>
                </c:pt>
                <c:pt idx="18">
                  <c:v>-1.2705520830000001</c:v>
                </c:pt>
                <c:pt idx="19">
                  <c:v>-8.4278020829999996</c:v>
                </c:pt>
                <c:pt idx="20">
                  <c:v>-1.2558645829999999</c:v>
                </c:pt>
                <c:pt idx="21">
                  <c:v>-5.0138645830000002</c:v>
                </c:pt>
                <c:pt idx="22">
                  <c:v>-11.518114580000001</c:v>
                </c:pt>
                <c:pt idx="23">
                  <c:v>-10.756239580000001</c:v>
                </c:pt>
                <c:pt idx="24">
                  <c:v>-1.6261145829999999</c:v>
                </c:pt>
                <c:pt idx="25">
                  <c:v>18.968010419999999</c:v>
                </c:pt>
                <c:pt idx="26">
                  <c:v>9.460135417</c:v>
                </c:pt>
                <c:pt idx="27">
                  <c:v>0.75301041700000004</c:v>
                </c:pt>
                <c:pt idx="28">
                  <c:v>-1.7739583E-2</c:v>
                </c:pt>
                <c:pt idx="29">
                  <c:v>6.522260417</c:v>
                </c:pt>
                <c:pt idx="30">
                  <c:v>-5.2823020830000003</c:v>
                </c:pt>
                <c:pt idx="31">
                  <c:v>-3.0982395829999998</c:v>
                </c:pt>
                <c:pt idx="32">
                  <c:v>-8.2042395829999997</c:v>
                </c:pt>
                <c:pt idx="33">
                  <c:v>-5.4295520829999999</c:v>
                </c:pt>
                <c:pt idx="34">
                  <c:v>16.13726042</c:v>
                </c:pt>
                <c:pt idx="35">
                  <c:v>-2.857677083</c:v>
                </c:pt>
                <c:pt idx="36">
                  <c:v>-2.3419270829999999</c:v>
                </c:pt>
                <c:pt idx="37">
                  <c:v>3.342760417</c:v>
                </c:pt>
                <c:pt idx="38">
                  <c:v>4.6681354170000002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20B1-4CF3-A444-5C260AD4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2452920"/>
        <c:axId val="732456528"/>
      </c:barChart>
      <c:catAx>
        <c:axId val="73245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456528"/>
        <c:crosses val="autoZero"/>
        <c:auto val="1"/>
        <c:lblAlgn val="ctr"/>
        <c:lblOffset val="100"/>
        <c:noMultiLvlLbl val="0"/>
      </c:catAx>
      <c:valAx>
        <c:axId val="73245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</a:rPr>
                  <a:t>Difference in Annual</a:t>
                </a:r>
                <a:r>
                  <a:rPr lang="en-US" sz="1100" baseline="0">
                    <a:solidFill>
                      <a:sysClr val="windowText" lastClr="000000"/>
                    </a:solidFill>
                  </a:rPr>
                  <a:t> Rainfall (mm) </a:t>
                </a:r>
                <a:endParaRPr 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45292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0.15337</cdr:x>
      <cdr:y>0.59383</cdr:y>
    </cdr:from>
    <cdr:to>
      <cdr:x>0.22945</cdr:x>
      <cdr:y>0.71732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128378" y="1923953"/>
          <a:ext cx="559725" cy="40009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Dry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201B-52E0-476B-A67C-05AB13D4525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1BB5-F027-44E8-AA48-BBD8C021E8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6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298D-0340-49CE-A5B3-F8464A1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B4BF-70D2-4B91-AA27-37375E8C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E8EC-BFDB-4265-A340-2EE586A7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DFD9-7E52-43F1-AA81-D578BA9CD8D3}" type="datetime1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7D87-31D7-4F0A-91D1-ED3AA5F3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AD47-F975-4B84-BEEF-2F4C768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3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1DCC-89A4-4979-B1FF-7F518D2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B67D-593D-4A47-966C-1135A610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11C0-EAD4-46F2-B4AC-628F03AE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22DC-2D28-4A7D-A195-61067657E6B7}" type="datetime1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FCC5-F99A-4983-9265-CD7F9D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9BE6-CFB4-4820-874A-427D1E0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6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CE71-6BC7-404C-8A42-AE3FC5C4F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8FBB-2619-4BFB-A030-D0694D50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DF9-EC1F-4271-A931-4868C2F2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9119-D493-4183-A6E1-9FB7E248086D}" type="datetime1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4573-503A-450D-8939-5174F339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D342-76E4-4B9B-998B-1F893E8A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1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653A-AC9D-42E1-A220-77C826EC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6408-57DA-47A2-94EE-B0563457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CBFE-C849-49B2-B2D1-183AE87C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085A-8F70-40BB-8054-990BD90F8D80}" type="datetime1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2CB6-E6DE-4ACB-8D61-E2DEB7D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9F4F-4542-42FA-8DAC-00EF9FB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4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0A7-E9F3-4ECD-A23A-1072F75E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429B-E086-48AD-8EDE-327B061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F663-93A2-4C13-896C-51159CF8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EDA5-A3CD-423E-B72C-A28D94AAB87B}" type="datetime1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3008-D572-44D9-BC4F-B72E676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7701-692B-4D60-8641-D430111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9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C580-3D46-4BB9-885F-DCB3D89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89CD-1B8C-4E14-B888-A6884EEF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794BC-F0EF-4011-B989-40D90644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8F3A-C829-444E-A19C-53EB68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0A91-73C3-46E0-9E10-2E89C6FEEF78}" type="datetime1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CAAA-AACD-491F-89CA-6C2A53B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92C1-A018-4B33-A42D-311AAD24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3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2625-B2D6-421E-8064-C23B759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7226-C1CC-4A9A-8B93-051BAB0E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88B9-7A75-4412-8FEB-5F04E6AA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1E8F0-5479-45C6-944A-794A23F8E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3203-1240-4436-B715-5D66E8B2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8EA4-2F1D-497C-84E9-9620665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387-A7F2-4BE1-AE55-59D29EABE634}" type="datetime1">
              <a:rPr lang="en-CA" smtClean="0"/>
              <a:t>2020-03-23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4183-59F3-47DA-B581-8AFFB20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EA6E-6E15-4288-85B7-CC7282B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EA-FA87-4FFE-B4A1-7FF9322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7123-CFBA-4A7E-8793-ACD5375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F605-F08A-4895-8B1A-F1BB73C201DB}" type="datetime1">
              <a:rPr lang="en-CA" smtClean="0"/>
              <a:t>2020-03-23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4EC1-1A02-48F8-99DA-E6C4F29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A6DD-9E75-460C-BDE5-3A641B36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7C61-4E30-4D9B-A261-EC6BAA0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008-D19A-4415-BDE1-CAFBDA7EFDBF}" type="datetime1">
              <a:rPr lang="en-CA" smtClean="0"/>
              <a:t>2020-03-23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3E23-2253-40D3-AF80-5614CDED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B8630-DBAC-4A72-8C3D-C1A89DA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4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516-6D60-4895-B704-5CB8B9E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7871-510B-42E3-9D5E-1FE915F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9FFA-B792-4BD4-A2B9-EC291AC9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BDB3-9029-4227-BD95-25B0DA0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718C-A6B1-4B0C-B7EE-D635075EFD72}" type="datetime1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21CE-2B39-45C0-8CA3-F0558433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B8AB-D1EE-45DB-8725-62E1516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04FF-FD61-4608-A0A7-0F444956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4FC0-B162-4822-8F66-33EEEBD4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C45C-162F-4E04-A334-0974D4B7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B1BB-FC66-433F-ADB2-8A750295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F43A-3FB3-4107-B646-B05264119CEF}" type="datetime1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C748-4787-4A38-887C-98FB5E7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52D0-2F37-4972-8903-07692781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FB71-2E36-496F-9CC5-622D9050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24DF-BC89-47FD-BA28-860B806B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3374-49B6-4D3F-B6D9-B2B7A7DB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D577-6C06-42C1-832E-DB1FA99E5658}" type="datetime1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56C3-7C24-4F8C-9969-73008AFE1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3510-37FB-4B16-BB3A-615FAAD3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f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jp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wf.int/en/forecasts/datasets/reanalysis-datasets/era5" TargetMode="External"/><Relationship Id="rId2" Type="http://schemas.openxmlformats.org/officeDocument/2006/relationships/hyperlink" Target="https://doi.org/10.5194/essd-2018-12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ydrosheds.cr.usgs.gov/dataavail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29/2019WR02487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c.org/tools-and-resources/map-files/land-cover-2010-landsat-30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lobalchange.bnu.edu.cn/research/soilw#downloa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DBC9-7074-4545-A616-E0E661E4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Multi-model </a:t>
            </a:r>
            <a:r>
              <a:rPr lang="en-US" sz="4000" b="1" dirty="0" err="1"/>
              <a:t>Intercomparison</a:t>
            </a:r>
            <a:r>
              <a:rPr lang="en-US" sz="4000" b="1" dirty="0"/>
              <a:t> Project on the Saskatchewan-Nelson-Churchill River Basin </a:t>
            </a:r>
            <a:br>
              <a:rPr lang="en-US" sz="4000" b="1" dirty="0"/>
            </a:br>
            <a:r>
              <a:rPr lang="en-US" sz="4000" b="1" dirty="0"/>
              <a:t>(Nelson-</a:t>
            </a:r>
            <a:r>
              <a:rPr lang="en-US" sz="4000" b="1" dirty="0" err="1"/>
              <a:t>MiP</a:t>
            </a:r>
            <a:r>
              <a:rPr lang="en-US" sz="4000" b="1" dirty="0"/>
              <a:t> project)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0E85-397F-4DF8-8578-BCDB1FD4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Monthly meeting - 11 March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6F9D7-5804-4F39-883F-174910B6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415C-C9B3-46AC-A59E-E0305227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503AC5-A0DF-4B45-B958-A5CB3A8C96F4}" type="slidenum">
              <a:rPr lang="en-CA" smtClean="0"/>
              <a:t>1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4ECA-B346-4E43-81A9-34136B24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97" y="4737899"/>
            <a:ext cx="1800000" cy="4886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DCC6AC-0109-4802-9119-A911B63E2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0156" y="5916999"/>
            <a:ext cx="1800000" cy="873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AF3F6-2A49-4888-8700-C59C28530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1" y="6153088"/>
            <a:ext cx="1800000" cy="659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27780-92FB-4324-A0CE-1B1AC25F7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22" y="5378735"/>
            <a:ext cx="1800000" cy="344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4E117-8191-456C-B871-403408967BFA}"/>
              </a:ext>
            </a:extLst>
          </p:cNvPr>
          <p:cNvSpPr txBox="1"/>
          <p:nvPr/>
        </p:nvSpPr>
        <p:spPr>
          <a:xfrm>
            <a:off x="1073016" y="5711711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Manitoba Infrastructure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A5D6C8-9F46-440D-AF10-0778F78C4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23" y="4791657"/>
            <a:ext cx="1800000" cy="416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E62BEF-84C3-412B-8104-4CFC13DBB5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4239" y="4798658"/>
            <a:ext cx="1800000" cy="430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87D509-B1FD-406A-91D8-8302A088F76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22751" r="13115" b="24131"/>
          <a:stretch/>
        </p:blipFill>
        <p:spPr>
          <a:xfrm>
            <a:off x="8434876" y="5439753"/>
            <a:ext cx="1800000" cy="523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02FB2E-296A-4ECB-A3B7-36FC43DB66F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3" t="25231" r="12196" b="28210"/>
          <a:stretch/>
        </p:blipFill>
        <p:spPr>
          <a:xfrm>
            <a:off x="3470988" y="6223515"/>
            <a:ext cx="1800000" cy="459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6801AE-9ACA-4BEB-BA31-0C9197782E3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36258" r="5183" b="36495"/>
          <a:stretch/>
        </p:blipFill>
        <p:spPr>
          <a:xfrm>
            <a:off x="5906275" y="5477068"/>
            <a:ext cx="1800000" cy="3423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7BAC6E-9E13-4FC7-921B-A7AFBBC7A2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07" y="4850428"/>
            <a:ext cx="1800000" cy="402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66142E-967F-4A36-85C7-6D83138DBBF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6" r="3829" b="32150"/>
          <a:stretch/>
        </p:blipFill>
        <p:spPr>
          <a:xfrm>
            <a:off x="3482749" y="5381910"/>
            <a:ext cx="1800000" cy="562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88367C-949D-4A6A-9060-9ADB03C7A1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64" y="6158337"/>
            <a:ext cx="1800000" cy="4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0"/>
            <a:ext cx="10515600" cy="540131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Time periods for calibration/validation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10</a:t>
            </a:fld>
            <a:endParaRPr lang="en-CA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D76965C-97AB-4F2F-BDFA-D50789AA4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249197"/>
              </p:ext>
            </p:extLst>
          </p:nvPr>
        </p:nvGraphicFramePr>
        <p:xfrm>
          <a:off x="2170235" y="567185"/>
          <a:ext cx="6934200" cy="321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6D8A19C-7E9E-480A-8244-3EAE9DF42B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770368"/>
              </p:ext>
            </p:extLst>
          </p:nvPr>
        </p:nvGraphicFramePr>
        <p:xfrm>
          <a:off x="2190154" y="3599392"/>
          <a:ext cx="6934200" cy="321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14FC138-3E79-4B06-B0E3-D2896BBC448D}"/>
              </a:ext>
            </a:extLst>
          </p:cNvPr>
          <p:cNvSpPr/>
          <p:nvPr/>
        </p:nvSpPr>
        <p:spPr>
          <a:xfrm>
            <a:off x="2689132" y="1001807"/>
            <a:ext cx="13895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B49F7-1494-4C20-966A-56FC65E0756A}"/>
              </a:ext>
            </a:extLst>
          </p:cNvPr>
          <p:cNvSpPr/>
          <p:nvPr/>
        </p:nvSpPr>
        <p:spPr>
          <a:xfrm>
            <a:off x="2692219" y="4070175"/>
            <a:ext cx="13895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1A0E0-29F3-4F91-9DDD-F267A50B6C3D}"/>
              </a:ext>
            </a:extLst>
          </p:cNvPr>
          <p:cNvSpPr/>
          <p:nvPr/>
        </p:nvSpPr>
        <p:spPr>
          <a:xfrm>
            <a:off x="3104022" y="2376147"/>
            <a:ext cx="559725" cy="4000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C4C9B-A51D-4D32-A809-FC0C5CFC3F40}"/>
              </a:ext>
            </a:extLst>
          </p:cNvPr>
          <p:cNvSpPr/>
          <p:nvPr/>
        </p:nvSpPr>
        <p:spPr>
          <a:xfrm>
            <a:off x="2994965" y="5760132"/>
            <a:ext cx="559725" cy="4000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Dry</a:t>
            </a:r>
          </a:p>
        </p:txBody>
      </p:sp>
    </p:spTree>
    <p:extLst>
      <p:ext uri="{BB962C8B-B14F-4D97-AF65-F5344CB8AC3E}">
        <p14:creationId xmlns:p14="http://schemas.microsoft.com/office/powerpoint/2010/main" val="63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Standardized meteorological forcing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8145"/>
            <a:ext cx="10515600" cy="2251862"/>
          </a:xfrm>
        </p:spPr>
        <p:txBody>
          <a:bodyPr>
            <a:noAutofit/>
          </a:bodyPr>
          <a:lstStyle/>
          <a:p>
            <a:r>
              <a:rPr lang="en-US" sz="2400" dirty="0"/>
              <a:t>We have to choose between WFDEI-GEM-</a:t>
            </a:r>
            <a:r>
              <a:rPr lang="en-US" sz="2400" dirty="0" err="1"/>
              <a:t>CaPA</a:t>
            </a:r>
            <a:r>
              <a:rPr lang="en-US" sz="2400" dirty="0"/>
              <a:t> and ERA5</a:t>
            </a:r>
          </a:p>
          <a:p>
            <a:r>
              <a:rPr lang="en-US" sz="2400" dirty="0"/>
              <a:t>WFDEI-GEM-</a:t>
            </a:r>
            <a:r>
              <a:rPr lang="en-US" sz="2400" dirty="0" err="1"/>
              <a:t>CaPA</a:t>
            </a:r>
            <a:r>
              <a:rPr lang="en-US" sz="2400" dirty="0"/>
              <a:t> (</a:t>
            </a:r>
            <a:r>
              <a:rPr lang="en-CA" sz="2400" dirty="0">
                <a:hlinkClick r:id="rId2"/>
              </a:rPr>
              <a:t>https://doi.org/10.5194/essd-2018-128</a:t>
            </a:r>
            <a:r>
              <a:rPr lang="en-US" sz="2400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/>
              <a:t>3-hourly, 0.125ᵒ ~ 10 km, 1979-2016 (variables are: </a:t>
            </a:r>
            <a:r>
              <a:rPr lang="en-US" sz="2400" dirty="0" err="1"/>
              <a:t>huss</a:t>
            </a:r>
            <a:r>
              <a:rPr lang="en-US" sz="2400" dirty="0"/>
              <a:t>, </a:t>
            </a:r>
            <a:r>
              <a:rPr lang="en-US" sz="2400" dirty="0" err="1"/>
              <a:t>pr</a:t>
            </a:r>
            <a:r>
              <a:rPr lang="en-US" sz="2400" dirty="0"/>
              <a:t>, </a:t>
            </a:r>
            <a:r>
              <a:rPr lang="en-US" sz="2400" dirty="0" err="1"/>
              <a:t>ps</a:t>
            </a:r>
            <a:r>
              <a:rPr lang="en-US" sz="2400" dirty="0"/>
              <a:t>, </a:t>
            </a:r>
            <a:r>
              <a:rPr lang="en-US" sz="2400" dirty="0" err="1"/>
              <a:t>rlds</a:t>
            </a:r>
            <a:r>
              <a:rPr lang="en-US" sz="2400" dirty="0"/>
              <a:t>, </a:t>
            </a:r>
            <a:r>
              <a:rPr lang="en-US" sz="2400" dirty="0" err="1"/>
              <a:t>rsds</a:t>
            </a:r>
            <a:r>
              <a:rPr lang="en-US" sz="2400" dirty="0"/>
              <a:t>, </a:t>
            </a:r>
            <a:r>
              <a:rPr lang="en-US" sz="2400" dirty="0" err="1"/>
              <a:t>sfcWind</a:t>
            </a:r>
            <a:r>
              <a:rPr lang="en-US" sz="2400" dirty="0"/>
              <a:t>, </a:t>
            </a:r>
            <a:r>
              <a:rPr lang="en-US" sz="2400" dirty="0" err="1"/>
              <a:t>tas</a:t>
            </a:r>
            <a:r>
              <a:rPr lang="en-US" sz="2400" dirty="0"/>
              <a:t>)</a:t>
            </a:r>
          </a:p>
          <a:p>
            <a:r>
              <a:rPr lang="en-US" sz="2400" dirty="0"/>
              <a:t>ERA5 (</a:t>
            </a:r>
            <a:r>
              <a:rPr lang="en-CA" sz="2400" dirty="0">
                <a:hlinkClick r:id="rId3"/>
              </a:rPr>
              <a:t>https://www.ecmwf.int/en/forecasts/datasets/reanalysis-datasets/era5</a:t>
            </a:r>
            <a:r>
              <a:rPr lang="en-US" sz="2400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1-hourly, ~31km-grid, </a:t>
            </a:r>
            <a:r>
              <a:rPr lang="en-CA" sz="2400" dirty="0"/>
              <a:t>137 levels from surface up to 0.01hPA (</a:t>
            </a:r>
            <a:r>
              <a:rPr lang="en-US" sz="2400" dirty="0"/>
              <a:t>~ 80 km</a:t>
            </a:r>
            <a:r>
              <a:rPr lang="en-CA" sz="2400" dirty="0"/>
              <a:t>), </a:t>
            </a:r>
            <a:r>
              <a:rPr lang="en-US" sz="2400" dirty="0"/>
              <a:t>1979-near real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11</a:t>
            </a:fld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1018C5-B887-40D3-865D-4B755F946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87151"/>
              </p:ext>
            </p:extLst>
          </p:nvPr>
        </p:nvGraphicFramePr>
        <p:xfrm>
          <a:off x="2500312" y="1289576"/>
          <a:ext cx="7191375" cy="3282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52321589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4881759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45694080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417524485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4276634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ERA5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WFDEI-GEM-CaPA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NCEP-CFRS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Standard MiP data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4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HYPE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01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SWAT-GIW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SWAT-GWF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952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VIC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HEC-HMS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X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506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SUMMA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X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30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WATFLOOD-MH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694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RAVEN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11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HBV-EC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4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WATFLOOD-MI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059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MESH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52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SWAT-RRB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X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21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Noah-MP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57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3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Hydrologic routing scheme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12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CA" dirty="0"/>
              <a:t>We should decide on using a standardized routing scheme or not.</a:t>
            </a:r>
          </a:p>
          <a:p>
            <a:r>
              <a:rPr lang="en-CA" dirty="0"/>
              <a:t>All groups were tasked to consider offline routing advantages/ disadvantages</a:t>
            </a:r>
          </a:p>
          <a:p>
            <a:r>
              <a:rPr lang="en-CA" dirty="0"/>
              <a:t>Bryan </a:t>
            </a:r>
            <a:r>
              <a:rPr lang="en-CA" dirty="0" err="1"/>
              <a:t>Tolson’s</a:t>
            </a:r>
            <a:r>
              <a:rPr lang="en-CA" dirty="0"/>
              <a:t> group (</a:t>
            </a:r>
            <a:r>
              <a:rPr lang="en-CA" dirty="0" err="1"/>
              <a:t>UWaterloo</a:t>
            </a:r>
            <a:r>
              <a:rPr lang="en-CA" dirty="0"/>
              <a:t>) offers to produce a routing scheme (including lakes) if all modelers will use it.</a:t>
            </a:r>
          </a:p>
          <a:p>
            <a:r>
              <a:rPr lang="en-CA" dirty="0"/>
              <a:t>If Bryan idea is accepted, we should also decide whether the routing scheme shall be derived using </a:t>
            </a:r>
            <a:r>
              <a:rPr lang="en-CA" dirty="0" err="1"/>
              <a:t>HydroSHEDS</a:t>
            </a:r>
            <a:r>
              <a:rPr lang="en-CA" dirty="0"/>
              <a:t> 3-arc sec DEM (~90m) (</a:t>
            </a:r>
            <a:r>
              <a:rPr lang="en-CA" dirty="0">
                <a:hlinkClick r:id="rId3"/>
              </a:rPr>
              <a:t>https://hydrosheds.cr.usgs.gov/dataavail.php</a:t>
            </a:r>
            <a:r>
              <a:rPr lang="en-CA" dirty="0"/>
              <a:t>) or MERIT Hydro 3-arc sec data products (</a:t>
            </a:r>
            <a:r>
              <a:rPr lang="en-CA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https://doi.org/10.1029/2019WR024873</a:t>
            </a:r>
            <a:r>
              <a:rPr lang="en-C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6367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391"/>
            <a:ext cx="6384721" cy="658331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Hydrologic routing scheme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13</a:t>
            </a:fld>
            <a:endParaRPr lang="en-CA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D166990-D21B-4B14-A3ED-E53FCE6FF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35313"/>
              </p:ext>
            </p:extLst>
          </p:nvPr>
        </p:nvGraphicFramePr>
        <p:xfrm>
          <a:off x="310533" y="868139"/>
          <a:ext cx="7983232" cy="59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crobat Document" r:id="rId4" imgW="32670607" imgH="24307246" progId="Acrobat.Document.2017">
                  <p:embed/>
                </p:oleObj>
              </mc:Choice>
              <mc:Fallback>
                <p:oleObj name="Acrobat Document" r:id="rId4" imgW="32670607" imgH="24307246" progId="Acrobat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533" y="868139"/>
                        <a:ext cx="7983232" cy="59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C657309-4916-4622-A58F-C375E48C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765" y="952029"/>
            <a:ext cx="3759723" cy="585611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 discretization methodology can be applied for any user provided DEM</a:t>
            </a:r>
          </a:p>
          <a:p>
            <a:r>
              <a:rPr lang="en-CA" dirty="0"/>
              <a:t>The resolution of </a:t>
            </a:r>
            <a:r>
              <a:rPr lang="en-CA" dirty="0" err="1"/>
              <a:t>subbasins</a:t>
            </a:r>
            <a:r>
              <a:rPr lang="en-CA" dirty="0"/>
              <a:t> and lakes represented can be customized</a:t>
            </a:r>
          </a:p>
          <a:p>
            <a:r>
              <a:rPr lang="en-CA" dirty="0"/>
              <a:t>The outputs of the discretization are a vector-based routing network with complete information needed for lakes and river hydrologic routing</a:t>
            </a:r>
          </a:p>
          <a:p>
            <a:r>
              <a:rPr lang="en-CA" dirty="0"/>
              <a:t>RAVEN is used to do the routing simulation</a:t>
            </a:r>
          </a:p>
        </p:txBody>
      </p:sp>
    </p:spTree>
    <p:extLst>
      <p:ext uri="{BB962C8B-B14F-4D97-AF65-F5344CB8AC3E}">
        <p14:creationId xmlns:p14="http://schemas.microsoft.com/office/powerpoint/2010/main" val="256509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Routing scheme and other geophysical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14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rgbClr val="FF0000"/>
                </a:solidFill>
              </a:rPr>
              <a:t>Land use/ land cover</a:t>
            </a:r>
            <a:r>
              <a:rPr lang="en-CA" dirty="0"/>
              <a:t>: </a:t>
            </a:r>
            <a:r>
              <a:rPr lang="en-US" dirty="0"/>
              <a:t>North American Land Change Monitoring System (NALCMS)</a:t>
            </a:r>
          </a:p>
          <a:p>
            <a:r>
              <a:rPr lang="en-US" dirty="0"/>
              <a:t>NALCMS is provided at 250m and </a:t>
            </a:r>
            <a:r>
              <a:rPr lang="en-US" b="1" dirty="0"/>
              <a:t>30m</a:t>
            </a:r>
            <a:r>
              <a:rPr lang="en-US" dirty="0"/>
              <a:t> spatial resolution, contains 19 land cover classes, and is publicly available from </a:t>
            </a:r>
            <a:r>
              <a:rPr lang="en-US" dirty="0">
                <a:hlinkClick r:id="rId3"/>
              </a:rPr>
              <a:t>http://www.cec.org/tools-and-resources/map-files/land-cover-2010-landsat-30m</a:t>
            </a:r>
            <a:r>
              <a:rPr lang="en-US" dirty="0"/>
              <a:t>.</a:t>
            </a:r>
          </a:p>
          <a:p>
            <a:r>
              <a:rPr lang="en-CA" dirty="0">
                <a:solidFill>
                  <a:srgbClr val="FF0000"/>
                </a:solidFill>
              </a:rPr>
              <a:t>Soil data</a:t>
            </a:r>
            <a:r>
              <a:rPr lang="en-CA" dirty="0"/>
              <a:t>: </a:t>
            </a:r>
            <a:r>
              <a:rPr lang="en-US" dirty="0"/>
              <a:t>Global Soil Dataset for Earth System Modelling (GSDE)</a:t>
            </a:r>
          </a:p>
          <a:p>
            <a:r>
              <a:rPr lang="en-US" dirty="0"/>
              <a:t>GSDE is provided at 30 arc-second resolution </a:t>
            </a:r>
            <a:r>
              <a:rPr lang="en-US" b="1" dirty="0"/>
              <a:t>(~1km</a:t>
            </a:r>
            <a:r>
              <a:rPr lang="en-US" dirty="0"/>
              <a:t>), and contains 11 types of soil general information for soil profiles and 34 soil properties for 8 depths up to 2.3 m. It can be downloaded from </a:t>
            </a:r>
            <a:r>
              <a:rPr lang="en-US" dirty="0">
                <a:hlinkClick r:id="rId4"/>
              </a:rPr>
              <a:t>http://globalchange.bnu.edu.cn/research/soilw#download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700" dirty="0"/>
              <a:t>   All groups were tasked to explore soil datasets &amp; provide recommendations.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81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Deliverables &amp; Follow-up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15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sz="2400" dirty="0"/>
              <a:t>All modellers should prepare a 5-min presentation of their model for the next meeting. The 1-3 slides presentation should be sent to </a:t>
            </a:r>
            <a:r>
              <a:rPr lang="en-CA" sz="2400" dirty="0" err="1"/>
              <a:t>Herv</a:t>
            </a:r>
            <a:r>
              <a:rPr lang="de-DE" sz="2400" dirty="0"/>
              <a:t>é by April 1st 2020 at the latest.</a:t>
            </a:r>
            <a:endParaRPr lang="en-CA" sz="2400" dirty="0"/>
          </a:p>
          <a:p>
            <a:pPr marL="457200" indent="-457200">
              <a:buAutoNum type="arabicPeriod"/>
            </a:pPr>
            <a:r>
              <a:rPr lang="en-CA" sz="2400" dirty="0"/>
              <a:t>Next meeting scheduled for </a:t>
            </a:r>
            <a:r>
              <a:rPr lang="en-CA" sz="2400" b="1" u="sng" dirty="0"/>
              <a:t>Wednesday April 8 @10:00AM MST </a:t>
            </a:r>
          </a:p>
        </p:txBody>
      </p:sp>
    </p:spTree>
    <p:extLst>
      <p:ext uri="{BB962C8B-B14F-4D97-AF65-F5344CB8AC3E}">
        <p14:creationId xmlns:p14="http://schemas.microsoft.com/office/powerpoint/2010/main" val="10494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D749-C55D-4BAA-8427-39602AD6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8EBF-B4F5-49C2-825F-6AF1A2C0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Selection of natural gauge stations for calibration/validation for Phase 0 &amp; Phase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Decision on time periods for model calibration/validation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Discussion on a standardized meteorological forcing data: WFDEI-GEM-</a:t>
            </a:r>
            <a:r>
              <a:rPr lang="en-CA" dirty="0" err="1"/>
              <a:t>CaPA</a:t>
            </a:r>
            <a:r>
              <a:rPr lang="en-CA" dirty="0"/>
              <a:t> vs ERA5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Discussion on routing scheme and geophysical input data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Deliverables for next meeting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624E1-1A36-409B-969D-62818815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0030-C9CE-44FB-A8FD-9C17EEE2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0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Selection of gauge stations for calibration/validation (Phases 0 &amp;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010"/>
            <a:ext cx="10515600" cy="475486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Search criteria: </a:t>
            </a:r>
          </a:p>
          <a:p>
            <a:pPr marL="0" indent="0" algn="ctr">
              <a:buNone/>
            </a:pPr>
            <a:r>
              <a:rPr lang="en-US" sz="2400" dirty="0"/>
              <a:t>Station == Natural</a:t>
            </a:r>
          </a:p>
          <a:p>
            <a:pPr marL="0" indent="0" algn="ctr">
              <a:buNone/>
            </a:pPr>
            <a:r>
              <a:rPr lang="en-US" sz="2400" dirty="0"/>
              <a:t>Data Period == 1970 to 2016</a:t>
            </a:r>
          </a:p>
          <a:p>
            <a:pPr marL="0" indent="0" algn="ctr">
              <a:buNone/>
            </a:pPr>
            <a:r>
              <a:rPr lang="en-US" sz="2400" dirty="0"/>
              <a:t>Total Years &gt;= 35</a:t>
            </a:r>
          </a:p>
          <a:p>
            <a:pPr marL="0" indent="0" algn="ctr">
              <a:buNone/>
            </a:pPr>
            <a:r>
              <a:rPr lang="en-US" sz="2400" dirty="0"/>
              <a:t>Drainage area &gt;= 200 km</a:t>
            </a:r>
            <a:r>
              <a:rPr lang="en-US" sz="2400" baseline="30000" dirty="0"/>
              <a:t>2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+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Stations submitted but not meeting search criteria</a:t>
            </a:r>
          </a:p>
          <a:p>
            <a:pPr algn="just"/>
            <a:r>
              <a:rPr lang="en-US" dirty="0"/>
              <a:t>291 (natural) gauge stations identified + </a:t>
            </a:r>
            <a:r>
              <a:rPr lang="en-US" dirty="0">
                <a:solidFill>
                  <a:srgbClr val="FF0000"/>
                </a:solidFill>
              </a:rPr>
              <a:t>11 stations added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A6AC-65AE-44E4-9B46-9CC06D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63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Selection of natural gauge stations for calibration/validation (Phases 0 &amp;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A6AC-65AE-44E4-9B46-9CC06D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4</a:t>
            </a:fld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D14959-4608-4E2D-8990-447C17531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44620"/>
              </p:ext>
            </p:extLst>
          </p:nvPr>
        </p:nvGraphicFramePr>
        <p:xfrm>
          <a:off x="8453535" y="1940767"/>
          <a:ext cx="3599954" cy="3881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977">
                  <a:extLst>
                    <a:ext uri="{9D8B030D-6E8A-4147-A177-3AD203B41FA5}">
                      <a16:colId xmlns:a16="http://schemas.microsoft.com/office/drawing/2014/main" val="837569979"/>
                    </a:ext>
                  </a:extLst>
                </a:gridCol>
                <a:gridCol w="1799977">
                  <a:extLst>
                    <a:ext uri="{9D8B030D-6E8A-4147-A177-3AD203B41FA5}">
                      <a16:colId xmlns:a16="http://schemas.microsoft.com/office/drawing/2014/main" val="203836060"/>
                    </a:ext>
                  </a:extLst>
                </a:gridCol>
              </a:tblGrid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Sub-basins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WSC natural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03372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Assiniboine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2700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Lake Winnipeg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67914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Winnipeg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8624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Upper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4932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Lower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5594"/>
                  </a:ext>
                </a:extLst>
              </a:tr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Saskatchewan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0239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Red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31076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Nelson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7827"/>
                  </a:ext>
                </a:extLst>
              </a:tr>
            </a:tbl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2DF1D7-6110-4A8D-9F26-D5203019D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9172" r="2997" b="8150"/>
          <a:stretch/>
        </p:blipFill>
        <p:spPr>
          <a:xfrm>
            <a:off x="494517" y="1506246"/>
            <a:ext cx="7848000" cy="5318059"/>
          </a:xfrm>
        </p:spPr>
      </p:pic>
    </p:spTree>
    <p:extLst>
      <p:ext uri="{BB962C8B-B14F-4D97-AF65-F5344CB8AC3E}">
        <p14:creationId xmlns:p14="http://schemas.microsoft.com/office/powerpoint/2010/main" val="41040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89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Selection of natural gauge stations for calibration/validation - continuous vs seasonal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A6AC-65AE-44E4-9B46-9CC06D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5</a:t>
            </a:fld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D14959-4608-4E2D-8990-447C175319BE}"/>
              </a:ext>
            </a:extLst>
          </p:cNvPr>
          <p:cNvGraphicFramePr>
            <a:graphicFrameLocks noGrp="1"/>
          </p:cNvGraphicFramePr>
          <p:nvPr/>
        </p:nvGraphicFramePr>
        <p:xfrm>
          <a:off x="8453535" y="1940767"/>
          <a:ext cx="3599954" cy="3881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977">
                  <a:extLst>
                    <a:ext uri="{9D8B030D-6E8A-4147-A177-3AD203B41FA5}">
                      <a16:colId xmlns:a16="http://schemas.microsoft.com/office/drawing/2014/main" val="837569979"/>
                    </a:ext>
                  </a:extLst>
                </a:gridCol>
                <a:gridCol w="1799977">
                  <a:extLst>
                    <a:ext uri="{9D8B030D-6E8A-4147-A177-3AD203B41FA5}">
                      <a16:colId xmlns:a16="http://schemas.microsoft.com/office/drawing/2014/main" val="203836060"/>
                    </a:ext>
                  </a:extLst>
                </a:gridCol>
              </a:tblGrid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Sub-basins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WSC natural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03372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Assiniboine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2700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Lake Winnipeg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67914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Winnipeg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8624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Upper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4932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Lower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5594"/>
                  </a:ext>
                </a:extLst>
              </a:tr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Saskatchewan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0239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Red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31076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Nelson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7827"/>
                  </a:ext>
                </a:extLst>
              </a:tr>
            </a:tbl>
          </a:graphicData>
        </a:graphic>
      </p:graphicFrame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80E2C3B7-26CA-4070-B708-EC286D610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t="9762" r="1980" b="4037"/>
          <a:stretch/>
        </p:blipFill>
        <p:spPr>
          <a:xfrm>
            <a:off x="651517" y="1530216"/>
            <a:ext cx="7622181" cy="5292000"/>
          </a:xfrm>
        </p:spPr>
      </p:pic>
    </p:spTree>
    <p:extLst>
      <p:ext uri="{BB962C8B-B14F-4D97-AF65-F5344CB8AC3E}">
        <p14:creationId xmlns:p14="http://schemas.microsoft.com/office/powerpoint/2010/main" val="8964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Selection of natural gauge stations for calibration/validation (Phases 0 &amp;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A6AC-65AE-44E4-9B46-9CC06D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6</a:t>
            </a:fld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D14959-4608-4E2D-8990-447C17531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31227"/>
              </p:ext>
            </p:extLst>
          </p:nvPr>
        </p:nvGraphicFramePr>
        <p:xfrm>
          <a:off x="8453535" y="1940767"/>
          <a:ext cx="3599954" cy="3881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977">
                  <a:extLst>
                    <a:ext uri="{9D8B030D-6E8A-4147-A177-3AD203B41FA5}">
                      <a16:colId xmlns:a16="http://schemas.microsoft.com/office/drawing/2014/main" val="837569979"/>
                    </a:ext>
                  </a:extLst>
                </a:gridCol>
                <a:gridCol w="1799977">
                  <a:extLst>
                    <a:ext uri="{9D8B030D-6E8A-4147-A177-3AD203B41FA5}">
                      <a16:colId xmlns:a16="http://schemas.microsoft.com/office/drawing/2014/main" val="203836060"/>
                    </a:ext>
                  </a:extLst>
                </a:gridCol>
              </a:tblGrid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Sub-basins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USGS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03372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Assiniboine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2700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Lake Winnipeg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67914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Winnipeg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8624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Upper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4932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Lower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5594"/>
                  </a:ext>
                </a:extLst>
              </a:tr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Saskatchewan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0239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Red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31076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Nelson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7827"/>
                  </a:ext>
                </a:extLst>
              </a:tr>
            </a:tbl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65C5A8-78E5-45E4-9DCD-B3B742CFB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9172" r="3023" b="8150"/>
          <a:stretch/>
        </p:blipFill>
        <p:spPr>
          <a:xfrm>
            <a:off x="565736" y="1507015"/>
            <a:ext cx="7848000" cy="5325358"/>
          </a:xfrm>
        </p:spPr>
      </p:pic>
    </p:spTree>
    <p:extLst>
      <p:ext uri="{BB962C8B-B14F-4D97-AF65-F5344CB8AC3E}">
        <p14:creationId xmlns:p14="http://schemas.microsoft.com/office/powerpoint/2010/main" val="88177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Time periods for calibration/validation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5"/>
            <a:ext cx="10515600" cy="492731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Calibration</a:t>
            </a: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dirty="0"/>
              <a:t>	</a:t>
            </a:r>
          </a:p>
          <a:p>
            <a:pPr marL="0" indent="0">
              <a:buNone/>
            </a:pPr>
            <a:r>
              <a:rPr lang="en-CA" sz="2600" dirty="0"/>
              <a:t>No calibration for SUMMA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6FCB5-C6FE-4FB2-9976-473862E34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4" y="2009577"/>
            <a:ext cx="10800000" cy="36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Time periods for calibration/validation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5"/>
            <a:ext cx="10515600" cy="4788535"/>
          </a:xfrm>
        </p:spPr>
        <p:txBody>
          <a:bodyPr>
            <a:normAutofit/>
          </a:bodyPr>
          <a:lstStyle/>
          <a:p>
            <a:r>
              <a:rPr lang="en-US" b="1" dirty="0"/>
              <a:t>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C15D0-FCEE-4EA4-B03C-5D19276F1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8" y="2098319"/>
            <a:ext cx="10800000" cy="36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Time periods for calibration/validation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4F28A79-87D9-4242-B4EA-F68312EB20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302718"/>
              </p:ext>
            </p:extLst>
          </p:nvPr>
        </p:nvGraphicFramePr>
        <p:xfrm>
          <a:off x="1533600" y="1250199"/>
          <a:ext cx="7357047" cy="3239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AE2AEC5-B688-4137-B074-94541592D564}"/>
              </a:ext>
            </a:extLst>
          </p:cNvPr>
          <p:cNvSpPr/>
          <p:nvPr/>
        </p:nvSpPr>
        <p:spPr>
          <a:xfrm>
            <a:off x="2247088" y="1664458"/>
            <a:ext cx="13895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Wet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65DBC1-5472-46ED-8868-E1683C5E2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91104"/>
              </p:ext>
            </p:extLst>
          </p:nvPr>
        </p:nvGraphicFramePr>
        <p:xfrm>
          <a:off x="2382806" y="4609533"/>
          <a:ext cx="6096000" cy="1883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191448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2705071"/>
                    </a:ext>
                  </a:extLst>
                </a:gridCol>
              </a:tblGrid>
              <a:tr h="342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5454"/>
                  </a:ext>
                </a:extLst>
              </a:tr>
              <a:tr h="342059">
                <a:tc>
                  <a:txBody>
                    <a:bodyPr/>
                    <a:lstStyle/>
                    <a:p>
                      <a:r>
                        <a:rPr lang="en-US" dirty="0"/>
                        <a:t>1981-1985 (wet)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1986-1990 (Dry)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39548"/>
                  </a:ext>
                </a:extLst>
              </a:tr>
              <a:tr h="342059">
                <a:tc>
                  <a:txBody>
                    <a:bodyPr/>
                    <a:lstStyle/>
                    <a:p>
                      <a:r>
                        <a:rPr lang="en-US" dirty="0"/>
                        <a:t>1991-1995 (Dry)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1996-2000 (wet</a:t>
                      </a:r>
                      <a:r>
                        <a:rPr lang="en-US" baseline="0" dirty="0"/>
                        <a:t> and Dry)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78222"/>
                  </a:ext>
                </a:extLst>
              </a:tr>
              <a:tr h="342059">
                <a:tc>
                  <a:txBody>
                    <a:bodyPr/>
                    <a:lstStyle/>
                    <a:p>
                      <a:r>
                        <a:rPr lang="en-US" dirty="0"/>
                        <a:t>2001-2005 (Wet and Dry)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2006-2010 (Wet)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66356"/>
                  </a:ext>
                </a:extLst>
              </a:tr>
              <a:tr h="420302">
                <a:tc>
                  <a:txBody>
                    <a:bodyPr/>
                    <a:lstStyle/>
                    <a:p>
                      <a:r>
                        <a:rPr lang="en-US" dirty="0"/>
                        <a:t>2011-2018 (Wet and</a:t>
                      </a:r>
                      <a:r>
                        <a:rPr lang="en-US" baseline="0" dirty="0"/>
                        <a:t> dry)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05306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7605433-E5E3-4E12-9105-45D46662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4500" y="1825625"/>
            <a:ext cx="2658989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wet and dry years selection is based on precipitation fields derived from the </a:t>
            </a:r>
            <a:r>
              <a:rPr lang="en-CA" dirty="0" err="1"/>
              <a:t>HydroGFD</a:t>
            </a:r>
            <a:r>
              <a:rPr lang="en-CA" dirty="0"/>
              <a:t> met. forcing product</a:t>
            </a:r>
          </a:p>
        </p:txBody>
      </p:sp>
    </p:spTree>
    <p:extLst>
      <p:ext uri="{BB962C8B-B14F-4D97-AF65-F5344CB8AC3E}">
        <p14:creationId xmlns:p14="http://schemas.microsoft.com/office/powerpoint/2010/main" val="27532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836</Words>
  <Application>Microsoft Office PowerPoint</Application>
  <PresentationFormat>Widescreen</PresentationFormat>
  <Paragraphs>223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Acrobat Document</vt:lpstr>
      <vt:lpstr>Multi-model Intercomparison Project on the Saskatchewan-Nelson-Churchill River Basin  (Nelson-MiP project)</vt:lpstr>
      <vt:lpstr>Agenda</vt:lpstr>
      <vt:lpstr>Selection of gauge stations for calibration/validation (Phases 0 &amp; 1)</vt:lpstr>
      <vt:lpstr>Selection of natural gauge stations for calibration/validation (Phases 0 &amp; 1)</vt:lpstr>
      <vt:lpstr>Selection of natural gauge stations for calibration/validation - continuous vs seasonal</vt:lpstr>
      <vt:lpstr>Selection of natural gauge stations for calibration/validation (Phases 0 &amp; 1)</vt:lpstr>
      <vt:lpstr>Time periods for calibration/validation</vt:lpstr>
      <vt:lpstr>Time periods for calibration/validation</vt:lpstr>
      <vt:lpstr>Time periods for calibration/validation</vt:lpstr>
      <vt:lpstr>Time periods for calibration/validation</vt:lpstr>
      <vt:lpstr>Standardized meteorological forcing data</vt:lpstr>
      <vt:lpstr>Hydrologic routing scheme</vt:lpstr>
      <vt:lpstr>Hydrologic routing scheme</vt:lpstr>
      <vt:lpstr>Routing scheme and other geophysical inputs</vt:lpstr>
      <vt:lpstr>Deliverables &amp; Follow-up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Intercomparison Project on the Saskatchewan-Nelson-Churchill River Basin  (Nelson-MiP project)</dc:title>
  <dc:creator>Oyémonbadé Awoye</dc:creator>
  <cp:lastModifiedBy>Oyémonbadé Awoye</cp:lastModifiedBy>
  <cp:revision>197</cp:revision>
  <dcterms:created xsi:type="dcterms:W3CDTF">2019-12-18T18:53:27Z</dcterms:created>
  <dcterms:modified xsi:type="dcterms:W3CDTF">2020-03-23T23:02:03Z</dcterms:modified>
</cp:coreProperties>
</file>