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00" r:id="rId4"/>
    <p:sldId id="451" r:id="rId5"/>
    <p:sldId id="452" r:id="rId6"/>
    <p:sldId id="453" r:id="rId7"/>
    <p:sldId id="454" r:id="rId8"/>
    <p:sldId id="360" r:id="rId9"/>
    <p:sldId id="443" r:id="rId10"/>
    <p:sldId id="448" r:id="rId11"/>
    <p:sldId id="445" r:id="rId12"/>
    <p:sldId id="446" r:id="rId13"/>
    <p:sldId id="357" r:id="rId14"/>
    <p:sldId id="259" r:id="rId15"/>
    <p:sldId id="359" r:id="rId16"/>
    <p:sldId id="258" r:id="rId17"/>
    <p:sldId id="260" r:id="rId18"/>
    <p:sldId id="261" r:id="rId19"/>
    <p:sldId id="4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cia Stadnyk" initials="TS" lastIdx="17" clrIdx="0">
    <p:extLst>
      <p:ext uri="{19B8F6BF-5375-455C-9EA6-DF929625EA0E}">
        <p15:presenceInfo xmlns:p15="http://schemas.microsoft.com/office/powerpoint/2012/main" userId="S::tricia.stadnyk@ucalgary.ca::d458f24a-4e06-46e3-a208-9eb1a60a9ec2" providerId="AD"/>
      </p:ext>
    </p:extLst>
  </p:cmAuthor>
  <p:cmAuthor id="2" name="Hervé Awoye" initials="HA" lastIdx="5" clrIdx="1">
    <p:extLst>
      <p:ext uri="{19B8F6BF-5375-455C-9EA6-DF929625EA0E}">
        <p15:presenceInfo xmlns:p15="http://schemas.microsoft.com/office/powerpoint/2012/main" userId="5ba78df2116f8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201B-52E0-476B-A67C-05AB13D45257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BB5-F027-44E8-AA48-BBD8C021E8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8D-0340-49CE-A5B3-F8464A1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4BF-70D2-4B91-AA27-37375E8C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E8EC-BFDB-4265-A340-2EE586A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DFD9-7E52-43F1-AA81-D578BA9CD8D3}" type="datetime1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D87-31D7-4F0A-91D1-ED3AA5F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AD47-F975-4B84-BEEF-2F4C76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CC-89A4-4979-B1FF-7F518D2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B67D-593D-4A47-966C-1135A610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11C0-EAD4-46F2-B4AC-628F03AE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2DC-2D28-4A7D-A195-61067657E6B7}" type="datetime1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FCC5-F99A-4983-9265-CD7F9D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9BE6-CFB4-4820-874A-427D1E0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CE71-6BC7-404C-8A42-AE3FC5C4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8FBB-2619-4BFB-A030-D0694D50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DF9-EC1F-4271-A931-4868C2F2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9119-D493-4183-A6E1-9FB7E248086D}" type="datetime1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4573-503A-450D-8939-5174F339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D342-76E4-4B9B-998B-1F893E8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53A-AC9D-42E1-A220-77C826E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6408-57DA-47A2-94EE-B0563457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CBFE-C849-49B2-B2D1-183AE87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085A-8F70-40BB-8054-990BD90F8D80}" type="datetime1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B6-E6DE-4ACB-8D61-E2DEB7D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F4F-4542-42FA-8DAC-00EF9FB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0A7-E9F3-4ECD-A23A-1072F75E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429B-E086-48AD-8EDE-327B061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F663-93A2-4C13-896C-51159CF8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DA5-A3CD-423E-B72C-A28D94AAB87B}" type="datetime1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3008-D572-44D9-BC4F-B72E676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7701-692B-4D60-8641-D430111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C580-3D46-4BB9-885F-DCB3D89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9CD-1B8C-4E14-B888-A6884EE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94BC-F0EF-4011-B989-40D90644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8F3A-C829-444E-A19C-53EB68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A91-73C3-46E0-9E10-2E89C6FEEF78}" type="datetime1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AAA-AACD-491F-89CA-6C2A53B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92C1-A018-4B33-A42D-311AAD2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2625-B2D6-421E-8064-C23B759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7226-C1CC-4A9A-8B93-051BAB0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88B9-7A75-4412-8FEB-5F04E6AA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E8F0-5479-45C6-944A-794A23F8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3203-1240-4436-B715-5D66E8B2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8EA4-2F1D-497C-84E9-9620665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387-A7F2-4BE1-AE55-59D29EABE634}" type="datetime1">
              <a:rPr lang="en-CA" smtClean="0"/>
              <a:t>2020-06-10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4183-59F3-47DA-B581-8AFFB20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A6E-6E15-4288-85B7-CC7282B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EA-FA87-4FFE-B4A1-7FF9322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7123-CFBA-4A7E-8793-ACD5375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F605-F08A-4895-8B1A-F1BB73C201DB}" type="datetime1">
              <a:rPr lang="en-CA" smtClean="0"/>
              <a:t>2020-06-10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4EC1-1A02-48F8-99DA-E6C4F29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6DD-9E75-460C-BDE5-3A641B3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7C61-4E30-4D9B-A261-EC6BAA0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008-D19A-4415-BDE1-CAFBDA7EFDBF}" type="datetime1">
              <a:rPr lang="en-CA" smtClean="0"/>
              <a:t>2020-06-10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E23-2253-40D3-AF80-5614CDE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8630-DBAC-4A72-8C3D-C1A89DA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516-6D60-4895-B704-5CB8B9E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871-510B-42E3-9D5E-1FE915F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FFA-B792-4BD4-A2B9-EC291AC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DB3-9029-4227-BD95-25B0DA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718C-A6B1-4B0C-B7EE-D635075EFD72}" type="datetime1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21CE-2B39-45C0-8CA3-F0558433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B8AB-D1EE-45DB-8725-62E1516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4FF-FD61-4608-A0A7-0F444956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4FC0-B162-4822-8F66-33EEEBD4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C45C-162F-4E04-A334-0974D4B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B1BB-FC66-433F-ADB2-8A75029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F43A-3FB3-4107-B646-B05264119CEF}" type="datetime1">
              <a:rPr lang="en-CA" smtClean="0"/>
              <a:t>2020-06-10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748-4787-4A38-887C-98FB5E7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52D0-2F37-4972-8903-07692781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FB71-2E36-496F-9CC5-622D905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4DF-BC89-47FD-BA28-860B806B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3374-49B6-4D3F-B6D9-B2B7A7DB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577-6C06-42C1-832E-DB1FA99E5658}" type="datetime1">
              <a:rPr lang="en-CA" smtClean="0"/>
              <a:t>2020-06-10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56C3-7C24-4F8C-9969-73008AFE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510-37FB-4B16-BB3A-615FAAD3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fi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rtm.csi.cgiar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www.eu-watch.org/" TargetMode="External"/><Relationship Id="rId4" Type="http://schemas.openxmlformats.org/officeDocument/2006/relationships/hyperlink" Target="https://globalweather.tamu.edu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c-hal.slack.com/archives/C011BTG7GL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ofc-my.sharepoint.com/:f:/g/personal/tricia_stadnyk_ucalgary_ca/EtnMyjMpPopNhU1-qCSgCJ4Bp7LCRZ57_18veRI5ynLmOQ?e=hXO0i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snow.info/" TargetMode="External"/><Relationship Id="rId2" Type="http://schemas.openxmlformats.org/officeDocument/2006/relationships/hyperlink" Target="https://lta.cr.usgs.gov/HYDRO1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8.tiff"/><Relationship Id="rId4" Type="http://schemas.openxmlformats.org/officeDocument/2006/relationships/hyperlink" Target="http://fluxnet.ornl.gov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uxnet.ornl.gov/" TargetMode="External"/><Relationship Id="rId2" Type="http://schemas.openxmlformats.org/officeDocument/2006/relationships/hyperlink" Target="http://www.globsnow.inf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BC9-7074-4545-A616-E0E661E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Multi-model </a:t>
            </a:r>
            <a:r>
              <a:rPr lang="en-US" sz="4000" b="1" dirty="0" err="1"/>
              <a:t>Intercomparison</a:t>
            </a:r>
            <a:r>
              <a:rPr lang="en-US" sz="4000" b="1" dirty="0"/>
              <a:t> Project on the Saskatchewan-Nelson-Churchill River Basin </a:t>
            </a:r>
            <a:br>
              <a:rPr lang="en-US" sz="4000" b="1" dirty="0"/>
            </a:br>
            <a:r>
              <a:rPr lang="en-US" sz="4000" b="1" dirty="0"/>
              <a:t>(Nelson-</a:t>
            </a:r>
            <a:r>
              <a:rPr lang="en-US" sz="4000" b="1" dirty="0" err="1"/>
              <a:t>MiP</a:t>
            </a:r>
            <a:r>
              <a:rPr lang="en-US" sz="4000" b="1" dirty="0"/>
              <a:t> project)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85-397F-4DF8-8578-BCDB1FD4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Monthly meeting - June 10</a:t>
            </a:r>
            <a:r>
              <a:rPr lang="en-CA" baseline="30000" dirty="0"/>
              <a:t>th</a:t>
            </a:r>
            <a:r>
              <a:rPr lang="en-CA" dirty="0"/>
              <a:t>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F9D7-5804-4F39-883F-174910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415C-C9B3-46AC-A59E-E0305227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503AC5-A0DF-4B45-B958-A5CB3A8C96F4}" type="slidenum">
              <a:rPr lang="en-CA" smtClean="0"/>
              <a:t>1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4ECA-B346-4E43-81A9-34136B24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2" y="4737899"/>
            <a:ext cx="1800000" cy="488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DCC6AC-0109-4802-9119-A911B63E2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0851" y="5916999"/>
            <a:ext cx="1800000" cy="873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AF3F6-2A49-4888-8700-C59C2853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6" y="6153088"/>
            <a:ext cx="1800000" cy="659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27780-92FB-4324-A0CE-1B1AC25F7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7" y="5378735"/>
            <a:ext cx="1800000" cy="34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4E117-8191-456C-B871-403408967BFA}"/>
              </a:ext>
            </a:extLst>
          </p:cNvPr>
          <p:cNvSpPr txBox="1"/>
          <p:nvPr/>
        </p:nvSpPr>
        <p:spPr>
          <a:xfrm>
            <a:off x="363711" y="5711711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Manitoba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5D6C8-9F46-440D-AF10-0778F78C4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18" y="4791657"/>
            <a:ext cx="1800000" cy="416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E62BEF-84C3-412B-8104-4CFC13DBB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4934" y="4798658"/>
            <a:ext cx="1800000" cy="43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7D509-B1FD-406A-91D8-8302A088F76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22751" r="13115" b="24131"/>
          <a:stretch/>
        </p:blipFill>
        <p:spPr>
          <a:xfrm>
            <a:off x="7725571" y="5439753"/>
            <a:ext cx="1800000" cy="523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2FB2E-296A-4ECB-A3B7-36FC43DB66F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25231" r="12196" b="28210"/>
          <a:stretch/>
        </p:blipFill>
        <p:spPr>
          <a:xfrm>
            <a:off x="2761683" y="6223515"/>
            <a:ext cx="1800000" cy="459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6801AE-9ACA-4BEB-BA31-0C9197782E3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6258" r="5183" b="36495"/>
          <a:stretch/>
        </p:blipFill>
        <p:spPr>
          <a:xfrm>
            <a:off x="5196970" y="5477068"/>
            <a:ext cx="1800000" cy="3423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BAC6E-9E13-4FC7-921B-A7AFBBC7A2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02" y="4850428"/>
            <a:ext cx="1800000" cy="402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66142E-967F-4A36-85C7-6D83138DBBF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6" r="3829" b="32150"/>
          <a:stretch/>
        </p:blipFill>
        <p:spPr>
          <a:xfrm>
            <a:off x="2773444" y="5381910"/>
            <a:ext cx="1800000" cy="562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88367C-949D-4A6A-9060-9ADB03C7A1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59" y="6158337"/>
            <a:ext cx="1800000" cy="49108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07FA3A1-5ED1-4B9A-BE23-D7979D369F1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4" b="29333"/>
          <a:stretch/>
        </p:blipFill>
        <p:spPr>
          <a:xfrm>
            <a:off x="9808407" y="4826142"/>
            <a:ext cx="1867099" cy="432000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4DFC5A0D-0539-47D1-8828-A665DA7A6D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552" y="5516069"/>
            <a:ext cx="1800000" cy="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E3F-D2D0-4EF7-9A2C-8E12E70C6640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1454" y="1700808"/>
            <a:ext cx="10989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PhD is also a part of a larger project, where two other PDFs and another PhD are/will work on the following objectives: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Simulate and assess crop yield response to climate change and different management strategies for understanding water-food nexus in the Nelson watershed</a:t>
            </a:r>
          </a:p>
          <a:p>
            <a:pPr marL="342900" indent="-3429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and assess water quality and nutrients in agricultural and natural lands of Nelson watersheds</a:t>
            </a:r>
          </a:p>
          <a:p>
            <a:pPr marL="342900" indent="-3429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spatiotemporal dynamics of blue and green water resources in the Nelson watershed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1721" y="697096"/>
            <a:ext cx="2061379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NRB Project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6B3E-DEA0-42E2-9462-B340C5652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E3F-D2D0-4EF7-9A2C-8E12E70C6640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7577" y="3567591"/>
            <a:ext cx="44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Sub-basin discretization in SWAT model (1975 sub-basins)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2299" y="579106"/>
            <a:ext cx="3130404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9496" y="1229551"/>
            <a:ext cx="29376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Use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classes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Meteorological station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radiation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40020" y="1445575"/>
            <a:ext cx="1024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3071664" y="1857219"/>
            <a:ext cx="146398" cy="792089"/>
          </a:xfrm>
          <a:prstGeom prst="rightBrace">
            <a:avLst>
              <a:gd name="adj1" fmla="val 9156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08576" y="1122410"/>
            <a:ext cx="155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Delineation of catchment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7248" y="2068596"/>
            <a:ext cx="171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HRUs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87688" y="2253262"/>
            <a:ext cx="320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73" y="4121695"/>
            <a:ext cx="4243299" cy="2588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12224" y="5000244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of hydrologic processes simulated in SWAT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60" y="506198"/>
            <a:ext cx="5412041" cy="31247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3F96F-3531-4A7D-BA36-32213F044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1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E3F-D2D0-4EF7-9A2C-8E12E70C6640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8534"/>
              </p:ext>
            </p:extLst>
          </p:nvPr>
        </p:nvGraphicFramePr>
        <p:xfrm>
          <a:off x="713064" y="1397000"/>
          <a:ext cx="1077146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067">
                  <a:extLst>
                    <a:ext uri="{9D8B030D-6E8A-4147-A177-3AD203B41FA5}">
                      <a16:colId xmlns:a16="http://schemas.microsoft.com/office/drawing/2014/main" val="1611155595"/>
                    </a:ext>
                  </a:extLst>
                </a:gridCol>
                <a:gridCol w="4118521">
                  <a:extLst>
                    <a:ext uri="{9D8B030D-6E8A-4147-A177-3AD203B41FA5}">
                      <a16:colId xmlns:a16="http://schemas.microsoft.com/office/drawing/2014/main" val="1445785498"/>
                    </a:ext>
                  </a:extLst>
                </a:gridCol>
                <a:gridCol w="4397875">
                  <a:extLst>
                    <a:ext uri="{9D8B030D-6E8A-4147-A177-3AD203B41FA5}">
                      <a16:colId xmlns:a16="http://schemas.microsoft.com/office/drawing/2014/main" val="5786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6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Topography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SRTM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hlinkClick r:id="rId3"/>
                        </a:rPr>
                        <a:t>http://srtm.csi.cgiar.org/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6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Soil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Soil Landscape of Canada (SLC) + 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/>
                        <a:t>http://sis.agr.gc.ca/cansis/nsdb/slc/index.html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Land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2015 Land Cover of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https://open.canada.ca/data/en/dataset/4e615eae-b90c-420b-adee-2ca35896caf6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1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Discharge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HYDAT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sng" dirty="0"/>
                        <a:t>https://www.canada.ca/en/environment-climate-change/services/water-overview/quantity/monitoring/survey/data-products-services/national-archive-hydat.html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98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Meteorological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CFSR -</a:t>
                      </a:r>
                      <a:r>
                        <a:rPr lang="en-US" sz="2000" b="0" baseline="0" dirty="0"/>
                        <a:t> WFDEI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hlinkClick r:id="rId4"/>
                        </a:rPr>
                        <a:t>https://globalweather.tamu.edu/</a:t>
                      </a:r>
                      <a:endParaRPr lang="en-US" sz="2000" dirty="0"/>
                    </a:p>
                    <a:p>
                      <a:pPr algn="ctr"/>
                      <a:r>
                        <a:rPr lang="en-US" sz="2000" dirty="0">
                          <a:hlinkClick r:id="rId5"/>
                        </a:rPr>
                        <a:t>http://www.eu-watch.org/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7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Evapotranspiration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Penman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Monteith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Simulated in SWAT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94467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63551" y="933837"/>
            <a:ext cx="8598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input data used for the model setup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finalized yet!)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4255D-54D5-42CB-9ED1-DAABED1A0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6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13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ERA5 and WFDEI-GEM-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 Pokorny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(Strategic Consulting)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17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D6B42-3306-4759-A882-7E52A476B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017" y="37550"/>
            <a:ext cx="11105965" cy="678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71CF1-91D0-4DB9-B5D6-014903E3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6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A0A85-59B0-43C4-BD77-EAB24AF73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6094" y="706061"/>
            <a:ext cx="12213017" cy="6125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E1C68B-0BD5-429D-A333-BA21EBDE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0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1783C-C9BC-4FF1-A8D9-139B126E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21453"/>
            <a:ext cx="12159917" cy="6098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5A5710-578B-48EE-BBF7-1EE7E7F41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2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D06-804F-4BAE-A5DF-099E15C7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RMSE values (temperature)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89069-FD86-473C-A8F1-FF8FCA533D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8781" y="2390828"/>
          <a:ext cx="11610361" cy="1165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139">
                  <a:extLst>
                    <a:ext uri="{9D8B030D-6E8A-4147-A177-3AD203B41FA5}">
                      <a16:colId xmlns:a16="http://schemas.microsoft.com/office/drawing/2014/main" val="4054224160"/>
                    </a:ext>
                  </a:extLst>
                </a:gridCol>
                <a:gridCol w="984820">
                  <a:extLst>
                    <a:ext uri="{9D8B030D-6E8A-4147-A177-3AD203B41FA5}">
                      <a16:colId xmlns:a16="http://schemas.microsoft.com/office/drawing/2014/main" val="4007028751"/>
                    </a:ext>
                  </a:extLst>
                </a:gridCol>
                <a:gridCol w="1150800">
                  <a:extLst>
                    <a:ext uri="{9D8B030D-6E8A-4147-A177-3AD203B41FA5}">
                      <a16:colId xmlns:a16="http://schemas.microsoft.com/office/drawing/2014/main" val="1090938852"/>
                    </a:ext>
                  </a:extLst>
                </a:gridCol>
                <a:gridCol w="697119">
                  <a:extLst>
                    <a:ext uri="{9D8B030D-6E8A-4147-A177-3AD203B41FA5}">
                      <a16:colId xmlns:a16="http://schemas.microsoft.com/office/drawing/2014/main" val="3322878224"/>
                    </a:ext>
                  </a:extLst>
                </a:gridCol>
                <a:gridCol w="907362">
                  <a:extLst>
                    <a:ext uri="{9D8B030D-6E8A-4147-A177-3AD203B41FA5}">
                      <a16:colId xmlns:a16="http://schemas.microsoft.com/office/drawing/2014/main" val="116207254"/>
                    </a:ext>
                  </a:extLst>
                </a:gridCol>
                <a:gridCol w="1315829">
                  <a:extLst>
                    <a:ext uri="{9D8B030D-6E8A-4147-A177-3AD203B41FA5}">
                      <a16:colId xmlns:a16="http://schemas.microsoft.com/office/drawing/2014/main" val="2099194514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683112423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918610415"/>
                    </a:ext>
                  </a:extLst>
                </a:gridCol>
                <a:gridCol w="1052956">
                  <a:extLst>
                    <a:ext uri="{9D8B030D-6E8A-4147-A177-3AD203B41FA5}">
                      <a16:colId xmlns:a16="http://schemas.microsoft.com/office/drawing/2014/main" val="4008908178"/>
                    </a:ext>
                  </a:extLst>
                </a:gridCol>
                <a:gridCol w="1287573">
                  <a:extLst>
                    <a:ext uri="{9D8B030D-6E8A-4147-A177-3AD203B41FA5}">
                      <a16:colId xmlns:a16="http://schemas.microsoft.com/office/drawing/2014/main" val="2829067599"/>
                    </a:ext>
                  </a:extLst>
                </a:gridCol>
                <a:gridCol w="1434514">
                  <a:extLst>
                    <a:ext uri="{9D8B030D-6E8A-4147-A177-3AD203B41FA5}">
                      <a16:colId xmlns:a16="http://schemas.microsoft.com/office/drawing/2014/main" val="269897915"/>
                    </a:ext>
                  </a:extLst>
                </a:gridCol>
              </a:tblGrid>
              <a:tr h="150366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RMSE </a:t>
                      </a:r>
                      <a:endParaRPr lang="en-CA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CALGARY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INTL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EDMONTON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INTL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GILLAM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REGINA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INTL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SASKATOON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DIEFENBAKER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INTL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SWIFT CURRENT CDA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THE PAS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THOMPSON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THUNDER BAY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WINNIPEG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RICHARDSON</a:t>
                      </a:r>
                    </a:p>
                    <a:p>
                      <a:pPr algn="ctr" fontAlgn="b"/>
                      <a:r>
                        <a:rPr lang="en-CA" sz="1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INTL A</a:t>
                      </a:r>
                      <a:endParaRPr lang="en-CA" sz="15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2188703234"/>
                  </a:ext>
                </a:extLst>
              </a:tr>
              <a:tr h="150366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WGC</a:t>
                      </a:r>
                      <a:endParaRPr lang="en-CA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2.45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3.05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2.59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2.75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2.50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2.45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2.46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2.78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2.87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2.59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2344491870"/>
                  </a:ext>
                </a:extLst>
              </a:tr>
              <a:tr h="150366">
                <a:tc>
                  <a:txBody>
                    <a:bodyPr/>
                    <a:lstStyle/>
                    <a:p>
                      <a:pPr algn="l" fontAlgn="b"/>
                      <a:r>
                        <a:rPr lang="en-CA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ERA5</a:t>
                      </a:r>
                      <a:endParaRPr lang="en-CA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>
                          <a:effectLst/>
                        </a:rPr>
                        <a:t>2.67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>
                          <a:effectLst/>
                        </a:rPr>
                        <a:t>2.36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>
                          <a:effectLst/>
                        </a:rPr>
                        <a:t>2.24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>
                          <a:effectLst/>
                        </a:rPr>
                        <a:t>2.55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2.30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2.21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2.50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2.47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2.47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u="none" strike="noStrike" dirty="0">
                          <a:effectLst/>
                        </a:rPr>
                        <a:t>2.37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18" marR="7518" marT="7518" marB="0" anchor="ctr"/>
                </a:tc>
                <a:extLst>
                  <a:ext uri="{0D108BD9-81ED-4DB2-BD59-A6C34878D82A}">
                    <a16:rowId xmlns:a16="http://schemas.microsoft.com/office/drawing/2014/main" val="11067649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CDE399-A8F4-4C07-862E-3B3E3320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9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FCB1-2910-4331-A291-A8459D5B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Precipitation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AA2A-A25D-4843-8A9B-949609A3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Precipitation comparison is more challenging</a:t>
            </a:r>
          </a:p>
          <a:p>
            <a:pPr lvl="1"/>
            <a:r>
              <a:rPr lang="en-CA" dirty="0"/>
              <a:t>ERA5 units are not consistent with the documentation</a:t>
            </a:r>
          </a:p>
          <a:p>
            <a:pPr lvl="1"/>
            <a:r>
              <a:rPr lang="en-CA" dirty="0"/>
              <a:t>ERA5 had a strong dry bias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90D4E-30C3-4C93-9BE1-1CD75928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984" y="2694391"/>
            <a:ext cx="5314286" cy="39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71307-92C9-4031-A050-80F19D8FF92C}"/>
              </a:ext>
            </a:extLst>
          </p:cNvPr>
          <p:cNvSpPr txBox="1"/>
          <p:nvPr/>
        </p:nvSpPr>
        <p:spPr>
          <a:xfrm>
            <a:off x="7830105" y="3559946"/>
            <a:ext cx="110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E2B9C-B655-4EA2-86D9-2AE9577234AA}"/>
              </a:ext>
            </a:extLst>
          </p:cNvPr>
          <p:cNvSpPr txBox="1"/>
          <p:nvPr/>
        </p:nvSpPr>
        <p:spPr>
          <a:xfrm>
            <a:off x="8939814" y="2458670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Year 2000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81B6D-A552-4055-9364-148D520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3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Deliverables &amp; Follow-up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515600" cy="49828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sz="1100" dirty="0"/>
          </a:p>
          <a:p>
            <a:r>
              <a:rPr lang="de-DE" sz="2400" b="1" dirty="0"/>
              <a:t>During next meeting we will discuss on the challenges encountered during the setup of our models. </a:t>
            </a:r>
            <a:r>
              <a:rPr lang="de-DE" sz="2400" dirty="0"/>
              <a:t>Modellers can prepare a slide to explain the challenges/issues.</a:t>
            </a:r>
          </a:p>
          <a:p>
            <a:r>
              <a:rPr lang="de-DE" sz="2400" dirty="0"/>
              <a:t>Presentation on MESH model (USask), RAVEN (UWaterloo), HBV-EC &amp; WATFLOOD-MI (Manitoba Infrastructure)  </a:t>
            </a:r>
          </a:p>
          <a:p>
            <a:pPr marL="0" indent="0">
              <a:buNone/>
            </a:pPr>
            <a:endParaRPr lang="en-CA" sz="1000" dirty="0"/>
          </a:p>
          <a:p>
            <a:r>
              <a:rPr lang="en-CA" sz="2400" dirty="0"/>
              <a:t>Next meeting scheduled for </a:t>
            </a:r>
            <a:r>
              <a:rPr lang="en-CA" sz="2400" b="1" u="sng" dirty="0"/>
              <a:t>Wednesday July 8 @ 10:00AM MDT </a:t>
            </a:r>
          </a:p>
          <a:p>
            <a:pPr marL="0" indent="0">
              <a:buNone/>
            </a:pPr>
            <a:endParaRPr lang="en-CA" sz="1000" dirty="0"/>
          </a:p>
          <a:p>
            <a:r>
              <a:rPr lang="de-DE" sz="2400" dirty="0"/>
              <a:t>SLACK channel to facilitate informal communication for Nelson-MiP</a:t>
            </a:r>
          </a:p>
          <a:p>
            <a:pPr marL="0" indent="0">
              <a:buNone/>
            </a:pPr>
            <a:r>
              <a:rPr lang="de-DE" sz="2400" dirty="0"/>
              <a:t>	Channel link: </a:t>
            </a:r>
            <a:r>
              <a:rPr lang="de-DE" sz="2400" dirty="0">
                <a:hlinkClick r:id="rId3"/>
              </a:rPr>
              <a:t>https://uc-hal.slack.com/archives/C011BTG7GL8</a:t>
            </a:r>
            <a:r>
              <a:rPr lang="de-DE" sz="2400" dirty="0"/>
              <a:t> </a:t>
            </a:r>
          </a:p>
          <a:p>
            <a:pPr marL="0" indent="0">
              <a:buNone/>
            </a:pPr>
            <a:r>
              <a:rPr lang="de-DE" sz="2400" dirty="0"/>
              <a:t>	Channel name: #ncrb_mip</a:t>
            </a:r>
          </a:p>
          <a:p>
            <a:pPr marL="0" indent="0">
              <a:buNone/>
            </a:pPr>
            <a:endParaRPr lang="en-CA" sz="800" dirty="0"/>
          </a:p>
          <a:p>
            <a:r>
              <a:rPr lang="de-DE" sz="2400"/>
              <a:t>Nelson-MiP </a:t>
            </a:r>
            <a:r>
              <a:rPr lang="de-DE" sz="2400" dirty="0"/>
              <a:t>data available at: </a:t>
            </a:r>
            <a:r>
              <a:rPr lang="de-DE" sz="2400" dirty="0">
                <a:hlinkClick r:id="rId4"/>
              </a:rPr>
              <a:t>https://uofc-my.sharepoint.com/:f:/g/personal/tricia_stadnyk_ucalgary_ca/EtnMyjMpPopNhU1-qCSgCJ4Bp7LCRZ57_18veRI5ynLmOQ?e=hXO0ip</a:t>
            </a:r>
            <a:endParaRPr lang="en-CA" sz="2400" b="1" u="sng" dirty="0"/>
          </a:p>
          <a:p>
            <a:pPr marL="457200" indent="-457200">
              <a:buAutoNum type="arabicPeriod" startAt="3"/>
            </a:pPr>
            <a:endParaRPr lang="en-CA" sz="2400" b="1" u="sng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250701B-91A5-4006-B480-7E629849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503AC5-A0DF-4B45-B958-A5CB3A8C96F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21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D749-C55D-4BAA-8427-39602AD6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EBF-B4F5-49C2-825F-6AF1A2C0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39" y="1825625"/>
            <a:ext cx="1114896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Presentation on lake and river routing support for the Nelson-</a:t>
            </a:r>
            <a:r>
              <a:rPr lang="en-CA" dirty="0" err="1"/>
              <a:t>MiP</a:t>
            </a:r>
            <a:r>
              <a:rPr lang="en-CA" dirty="0"/>
              <a:t> (Bryan - </a:t>
            </a:r>
            <a:r>
              <a:rPr lang="en-CA" dirty="0" err="1"/>
              <a:t>UWaterloo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Presentation of HEC-HMS configuration and input (Scott – Strategic Consulting)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Presentation of SWAT-GWF configuration and input (Pouya - </a:t>
            </a:r>
            <a:r>
              <a:rPr lang="en-CA" dirty="0" err="1"/>
              <a:t>UAlberta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Comparison of ERA5 and WFDEI-GEM-</a:t>
            </a:r>
            <a:r>
              <a:rPr lang="en-CA" dirty="0" err="1"/>
              <a:t>CaPA</a:t>
            </a:r>
            <a:r>
              <a:rPr lang="en-CA" dirty="0"/>
              <a:t> (Scott - Strategic Consulting)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Deliverables for next meeting &amp; follow-up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24E1-1A36-409B-969D-6281881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0030-C9CE-44FB-A8FD-9C17EEE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3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 and river routing support for the Nelson-</a:t>
            </a:r>
            <a:r>
              <a:rPr lang="en-US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Tolson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(University of Waterloo – btolson@uwaterloo.ca)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670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4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HEC-HMS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 Pokorny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(Strategic Consulting)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138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1"/>
          <p:cNvGraphicFramePr>
            <a:graphicFrameLocks noGrp="1"/>
          </p:cNvGraphicFramePr>
          <p:nvPr/>
        </p:nvGraphicFramePr>
        <p:xfrm>
          <a:off x="-646104" y="21137880"/>
          <a:ext cx="10320456" cy="7029189"/>
        </p:xfrm>
        <a:graphic>
          <a:graphicData uri="http://schemas.openxmlformats.org/drawingml/2006/table">
            <a:tbl>
              <a:tblPr firstRow="1" bandRow="1"/>
              <a:tblGrid>
                <a:gridCol w="277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2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Characteristic/</a:t>
                      </a:r>
                      <a:r>
                        <a:rPr lang="en-US"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4508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Information/Product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4508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4508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5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marR="13716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endParaRPr lang="en-US" sz="2200" b="1" spc="5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13716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Topography 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571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spc="15" dirty="0">
                          <a:latin typeface="Arial"/>
                          <a:cs typeface="Arial"/>
                        </a:rPr>
                        <a:t>USGS: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Hydro1K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7874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  <a:hlinkClick r:id="rId2"/>
                        </a:rPr>
                        <a:t>https://lta.cr.usgs.gov/HYDRO1K</a:t>
                      </a:r>
                      <a:r>
                        <a:rPr lang="en-US" sz="2000" spc="5" dirty="0">
                          <a:latin typeface="Arial"/>
                          <a:cs typeface="Arial"/>
                        </a:rPr>
                        <a:t> 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5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Soil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7874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endParaRPr lang="en-US" sz="2200" spc="10" dirty="0"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endParaRPr lang="en-US" sz="2200" spc="10" dirty="0"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Harmonized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World Soil</a:t>
                      </a:r>
                      <a:endParaRPr lang="en-US" sz="2200" spc="5" dirty="0"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  </a:t>
                      </a:r>
                      <a:endParaRPr lang="en-US" sz="2200" spc="5" dirty="0"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Database 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V1.2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571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Nachtergaele et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(2010)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Land use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7874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spc="15" dirty="0">
                          <a:latin typeface="Arial"/>
                          <a:cs typeface="Arial"/>
                        </a:rPr>
                        <a:t>ESA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CCI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LC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2010</a:t>
                      </a:r>
                      <a:r>
                        <a:rPr sz="2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v1.4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7874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marR="209550">
                        <a:lnSpc>
                          <a:spcPts val="1060"/>
                        </a:lnSpc>
                        <a:spcBef>
                          <a:spcPts val="45"/>
                        </a:spcBef>
                      </a:pPr>
                      <a:endParaRPr lang="en-US" sz="2200" spc="15" dirty="0">
                        <a:latin typeface="Arial"/>
                        <a:cs typeface="Arial"/>
                      </a:endParaRPr>
                    </a:p>
                    <a:p>
                      <a:pPr marL="33020" marR="209550">
                        <a:lnSpc>
                          <a:spcPts val="1060"/>
                        </a:lnSpc>
                        <a:spcBef>
                          <a:spcPts val="45"/>
                        </a:spcBef>
                      </a:pPr>
                      <a:endParaRPr lang="en-US" sz="2200" spc="15" dirty="0">
                        <a:latin typeface="Arial"/>
                        <a:cs typeface="Arial"/>
                      </a:endParaRPr>
                    </a:p>
                    <a:p>
                      <a:pPr marL="33020" marR="209550">
                        <a:lnSpc>
                          <a:spcPts val="1060"/>
                        </a:lnSpc>
                        <a:spcBef>
                          <a:spcPts val="45"/>
                        </a:spcBef>
                      </a:pPr>
                      <a:r>
                        <a:rPr sz="2200" spc="15" dirty="0">
                          <a:latin typeface="Arial"/>
                          <a:cs typeface="Arial"/>
                        </a:rPr>
                        <a:t>ESA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Climate Change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Initiative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Lake and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wetland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8953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marR="155575">
                        <a:lnSpc>
                          <a:spcPct val="110500"/>
                        </a:lnSpc>
                        <a:spcBef>
                          <a:spcPts val="0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Global Lake and</a:t>
                      </a:r>
                      <a:r>
                        <a:rPr sz="2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Wetland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(GLWD)</a:t>
                      </a:r>
                    </a:p>
                  </a:txBody>
                  <a:tcPr marL="0" marR="0" marT="952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Lehner and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Doll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(2004)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Reservoirs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8953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marR="135890">
                        <a:lnSpc>
                          <a:spcPct val="110500"/>
                        </a:lnSpc>
                        <a:spcBef>
                          <a:spcPts val="0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Global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reservoir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Dam 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database (GRanD)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v1.1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952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Lehner et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al.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(2011)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Discharge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7048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00" indent="-15748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  <a:tabLst>
                          <a:tab pos="191135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HYDAT</a:t>
                      </a:r>
                      <a:r>
                        <a:rPr lang="en-US" sz="2200" dirty="0">
                          <a:latin typeface="Arial"/>
                          <a:cs typeface="Arial"/>
                        </a:rPr>
                        <a:t>, 2.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USGS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333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90500" indent="-157480">
                        <a:lnSpc>
                          <a:spcPct val="100000"/>
                        </a:lnSpc>
                        <a:spcBef>
                          <a:spcPts val="105"/>
                        </a:spcBef>
                        <a:buAutoNum type="arabicPeriod"/>
                        <a:tabLst>
                          <a:tab pos="191135" algn="l"/>
                        </a:tabLst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Canada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190500" indent="-157480">
                        <a:lnSpc>
                          <a:spcPct val="100000"/>
                        </a:lnSpc>
                        <a:spcBef>
                          <a:spcPts val="30"/>
                        </a:spcBef>
                        <a:buAutoNum type="arabicPeriod"/>
                        <a:tabLst>
                          <a:tab pos="191135" algn="l"/>
                        </a:tabLst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waterdata.usgs.gov/nwis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0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marR="524510">
                        <a:lnSpc>
                          <a:spcPct val="110500"/>
                        </a:lnSpc>
                        <a:spcBef>
                          <a:spcPts val="0"/>
                        </a:spcBef>
                      </a:pPr>
                      <a:r>
                        <a:rPr lang="en-US"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Meteorological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6604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  <a:tabLst>
                          <a:tab pos="191135" algn="l"/>
                        </a:tabLst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Hydro-GFD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206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buNone/>
                        <a:tabLst>
                          <a:tab pos="191135" algn="l"/>
                        </a:tabLst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Berg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et al.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(2017)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Snow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206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GlobSnow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778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u="sng" dirty="0">
                          <a:solidFill>
                            <a:srgbClr val="55C6AA"/>
                          </a:solidFill>
                          <a:uFill>
                            <a:solidFill>
                              <a:srgbClr val="55C6AA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www.globsnow.info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7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Glacier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fluctuations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8953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 marR="179070">
                        <a:lnSpc>
                          <a:spcPct val="110500"/>
                        </a:lnSpc>
                        <a:spcBef>
                          <a:spcPts val="0"/>
                        </a:spcBef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World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Glacier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Monitoring  Service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(WGMS)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952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200" spc="15" dirty="0">
                          <a:latin typeface="Arial"/>
                          <a:cs typeface="Arial"/>
                        </a:rPr>
                        <a:t>Zemp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et al.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(2009)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Evapotranspiration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206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200" spc="10" dirty="0">
                          <a:latin typeface="Arial"/>
                          <a:cs typeface="Arial"/>
                        </a:rPr>
                        <a:t>FLUXNET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2065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200" u="sng" spc="5" dirty="0">
                          <a:solidFill>
                            <a:srgbClr val="55C6AA"/>
                          </a:solidFill>
                          <a:uFill>
                            <a:solidFill>
                              <a:srgbClr val="55C6AA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fluxnet.ornl.gov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33" y="1136792"/>
            <a:ext cx="6028182" cy="361568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524000" y="292608"/>
            <a:ext cx="2103120" cy="448056"/>
            <a:chOff x="564554" y="8642689"/>
            <a:chExt cx="3496471" cy="439424"/>
          </a:xfrm>
          <a:solidFill>
            <a:schemeClr val="accent2"/>
          </a:solidFill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bg1"/>
                  </a:solidFill>
                </a:rPr>
                <a:t> 1. Study Area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90692" y="1078177"/>
            <a:ext cx="30773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Red River Basin</a:t>
            </a:r>
          </a:p>
          <a:p>
            <a:r>
              <a:rPr lang="en-US" b="1" dirty="0">
                <a:solidFill>
                  <a:srgbClr val="C00000"/>
                </a:solidFill>
              </a:rPr>
              <a:t>Gross Area </a:t>
            </a:r>
          </a:p>
          <a:p>
            <a:r>
              <a:rPr lang="en-US" dirty="0"/>
              <a:t>~126k square kilometers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Outlet Elevation</a:t>
            </a:r>
          </a:p>
          <a:p>
            <a:r>
              <a:rPr lang="en-US" dirty="0"/>
              <a:t>~217m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Extent of model domain still under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51864" y="4752477"/>
            <a:ext cx="4292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Figure 1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 River basin in relation to the rest of the Nelson Churchill watershed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E864F-4E04-4AB6-A34F-61B844ABB5BD}"/>
              </a:ext>
            </a:extLst>
          </p:cNvPr>
          <p:cNvSpPr/>
          <p:nvPr/>
        </p:nvSpPr>
        <p:spPr>
          <a:xfrm>
            <a:off x="4091032" y="3429000"/>
            <a:ext cx="956345" cy="1059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BE1DDE-AF64-4A72-9682-9ACAA4858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6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524000" y="292608"/>
            <a:ext cx="3149600" cy="448056"/>
            <a:chOff x="564554" y="8642689"/>
            <a:chExt cx="3496471" cy="439424"/>
          </a:xfrm>
          <a:solidFill>
            <a:schemeClr val="accent2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bg1"/>
                  </a:solidFill>
                </a:rPr>
                <a:t> 2. Model Description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9530CB-5C0E-438E-BBBD-59FE63117EAE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76022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578228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84796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HEC-HMS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5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Canopy Interception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Simple (Bucket method)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49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Surface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Simple (Bucket method)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6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Infiltration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12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Overland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Clark Unit Hydrograph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3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Baseflow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Linear Reservoir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Snowmelt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4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Evapotranspiration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Hargreaves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7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Muskingum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355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777D15-1449-4779-8D21-3C828DA68756}"/>
              </a:ext>
            </a:extLst>
          </p:cNvPr>
          <p:cNvSpPr txBox="1"/>
          <p:nvPr/>
        </p:nvSpPr>
        <p:spPr>
          <a:xfrm>
            <a:off x="5575345" y="1233182"/>
            <a:ext cx="10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Tentative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0257-54C1-4C03-BF4F-27403FC2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DC037C-C731-4D52-835A-5765F8A4FBF2}"/>
              </a:ext>
            </a:extLst>
          </p:cNvPr>
          <p:cNvGrpSpPr/>
          <p:nvPr/>
        </p:nvGrpSpPr>
        <p:grpSpPr>
          <a:xfrm>
            <a:off x="1524000" y="292608"/>
            <a:ext cx="2814320" cy="448056"/>
            <a:chOff x="564554" y="8642689"/>
            <a:chExt cx="3496471" cy="439424"/>
          </a:xfrm>
          <a:solidFill>
            <a:schemeClr val="accent2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C1F606-62F6-4305-800B-EF4BDCC04BC6}"/>
                </a:ext>
              </a:extLst>
            </p:cNvPr>
            <p:cNvSpPr/>
            <p:nvPr/>
          </p:nvSpPr>
          <p:spPr>
            <a:xfrm>
              <a:off x="564554" y="8642693"/>
              <a:ext cx="3280372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bg1"/>
                  </a:solidFill>
                </a:rPr>
                <a:t> 3. Input Data Used 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9D9B32-EA9E-452A-AFED-2BFD37C8107A}"/>
                </a:ext>
              </a:extLst>
            </p:cNvPr>
            <p:cNvSpPr/>
            <p:nvPr/>
          </p:nvSpPr>
          <p:spPr>
            <a:xfrm>
              <a:off x="3621605" y="8642689"/>
              <a:ext cx="439420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4874" y="1432939"/>
          <a:ext cx="7638757" cy="416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252">
                  <a:extLst>
                    <a:ext uri="{9D8B030D-6E8A-4147-A177-3AD203B41FA5}">
                      <a16:colId xmlns:a16="http://schemas.microsoft.com/office/drawing/2014/main" val="2683774968"/>
                    </a:ext>
                  </a:extLst>
                </a:gridCol>
                <a:gridCol w="2393259">
                  <a:extLst>
                    <a:ext uri="{9D8B030D-6E8A-4147-A177-3AD203B41FA5}">
                      <a16:colId xmlns:a16="http://schemas.microsoft.com/office/drawing/2014/main" val="2276734571"/>
                    </a:ext>
                  </a:extLst>
                </a:gridCol>
                <a:gridCol w="2699246">
                  <a:extLst>
                    <a:ext uri="{9D8B030D-6E8A-4147-A177-3AD203B41FA5}">
                      <a16:colId xmlns:a16="http://schemas.microsoft.com/office/drawing/2014/main" val="2877015267"/>
                    </a:ext>
                  </a:extLst>
                </a:gridCol>
              </a:tblGrid>
              <a:tr h="36976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Characteristic/</a:t>
                      </a:r>
                      <a:r>
                        <a:rPr lang="en-US"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  </a:t>
                      </a: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5085" marB="0" anchor="ctr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Information/Product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5085" marB="0" anchor="ctr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5085" marB="0" anchor="ctr"/>
                </a:tc>
                <a:extLst>
                  <a:ext uri="{0D108BD9-81ED-4DB2-BD59-A6C34878D82A}">
                    <a16:rowId xmlns:a16="http://schemas.microsoft.com/office/drawing/2014/main" val="3942106020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marL="33020" marR="13716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endParaRPr lang="en-US" sz="1200" b="1" spc="5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13716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1200" b="1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Topography 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71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USGS: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CA" sz="1200" spc="1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Hydrosheds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CA"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https://www.hydrosheds.org/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2953371464"/>
                  </a:ext>
                </a:extLst>
              </a:tr>
              <a:tr h="702164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Soil</a:t>
                      </a:r>
                      <a:r>
                        <a:rPr sz="12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 anchor="ctr"/>
                </a:tc>
                <a:tc>
                  <a:txBody>
                    <a:bodyPr/>
                    <a:lstStyle/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endParaRPr lang="en-US" sz="1200" spc="1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endParaRPr lang="en-US" sz="1200" spc="1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Harmonized 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World Soil</a:t>
                      </a:r>
                      <a:endParaRPr lang="en-US" sz="1200" spc="5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 </a:t>
                      </a:r>
                      <a:endParaRPr lang="en-US" sz="1200" spc="5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217170">
                        <a:lnSpc>
                          <a:spcPts val="1060"/>
                        </a:lnSpc>
                        <a:spcBef>
                          <a:spcPts val="0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Database </a:t>
                      </a:r>
                      <a:r>
                        <a:rPr sz="1200" spc="-7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V1.2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71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Nachtergaele et 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al.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(2010)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3812365576"/>
                  </a:ext>
                </a:extLst>
              </a:tr>
              <a:tr h="42357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Land use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ESA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CCI </a:t>
                      </a:r>
                      <a:r>
                        <a:rPr sz="12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LC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2010</a:t>
                      </a:r>
                      <a:r>
                        <a:rPr sz="1200" spc="-9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v1.4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8740" marB="0" anchor="ctr"/>
                </a:tc>
                <a:tc>
                  <a:txBody>
                    <a:bodyPr/>
                    <a:lstStyle/>
                    <a:p>
                      <a:pPr marL="33020" marR="209550">
                        <a:lnSpc>
                          <a:spcPts val="1060"/>
                        </a:lnSpc>
                        <a:spcBef>
                          <a:spcPts val="45"/>
                        </a:spcBef>
                      </a:pPr>
                      <a:endParaRPr lang="en-US" sz="1200" spc="15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209550">
                        <a:lnSpc>
                          <a:spcPts val="1060"/>
                        </a:lnSpc>
                        <a:spcBef>
                          <a:spcPts val="45"/>
                        </a:spcBef>
                      </a:pPr>
                      <a:endParaRPr lang="en-US" sz="1200" spc="15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33020" marR="209550">
                        <a:lnSpc>
                          <a:spcPts val="1060"/>
                        </a:lnSpc>
                        <a:spcBef>
                          <a:spcPts val="45"/>
                        </a:spcBef>
                      </a:pPr>
                      <a:r>
                        <a:rPr sz="12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ESA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Climate Change 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Initiative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2678487529"/>
                  </a:ext>
                </a:extLst>
              </a:tr>
              <a:tr h="39837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Lake and</a:t>
                      </a:r>
                      <a:r>
                        <a:rPr sz="12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wetland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9535" marB="0" anchor="ctr"/>
                </a:tc>
                <a:tc>
                  <a:txBody>
                    <a:bodyPr/>
                    <a:lstStyle/>
                    <a:p>
                      <a:pPr marL="33020" marR="155575">
                        <a:lnSpc>
                          <a:spcPct val="110500"/>
                        </a:lnSpc>
                        <a:spcBef>
                          <a:spcPts val="0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Global Lake and</a:t>
                      </a:r>
                      <a:r>
                        <a:rPr sz="1200" spc="-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Wetland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(GLWD)</a:t>
                      </a: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Lehner and 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Doll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(2004)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9535" marB="0"/>
                </a:tc>
                <a:extLst>
                  <a:ext uri="{0D108BD9-81ED-4DB2-BD59-A6C34878D82A}">
                    <a16:rowId xmlns:a16="http://schemas.microsoft.com/office/drawing/2014/main" val="2501829781"/>
                  </a:ext>
                </a:extLst>
              </a:tr>
              <a:tr h="39837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Reservoirs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9535" marB="0" anchor="ctr"/>
                </a:tc>
                <a:tc>
                  <a:txBody>
                    <a:bodyPr/>
                    <a:lstStyle/>
                    <a:p>
                      <a:pPr marL="33020" marR="135890">
                        <a:lnSpc>
                          <a:spcPct val="110500"/>
                        </a:lnSpc>
                        <a:spcBef>
                          <a:spcPts val="0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Global 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reservoir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4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Dam 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database (GRanD)</a:t>
                      </a:r>
                      <a:r>
                        <a:rPr sz="12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v1.1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952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Lehner et 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al.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(2011)</a:t>
                      </a:r>
                    </a:p>
                  </a:txBody>
                  <a:tcPr marL="0" marR="0" marT="89535" marB="0"/>
                </a:tc>
                <a:extLst>
                  <a:ext uri="{0D108BD9-81ED-4DB2-BD59-A6C34878D82A}">
                    <a16:rowId xmlns:a16="http://schemas.microsoft.com/office/drawing/2014/main" val="2734981646"/>
                  </a:ext>
                </a:extLst>
              </a:tr>
              <a:tr h="377991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Discharge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70485" marB="0" anchor="ctr"/>
                </a:tc>
                <a:tc>
                  <a:txBody>
                    <a:bodyPr/>
                    <a:lstStyle/>
                    <a:p>
                      <a:pPr marL="190500" indent="-157480">
                        <a:lnSpc>
                          <a:spcPct val="100000"/>
                        </a:lnSpc>
                        <a:spcBef>
                          <a:spcPts val="0"/>
                        </a:spcBef>
                        <a:buAutoNum type="arabicPeriod"/>
                        <a:tabLst>
                          <a:tab pos="191135" algn="l"/>
                        </a:tabLst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HYDAT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, 2. </a:t>
                      </a:r>
                      <a:r>
                        <a:rPr sz="12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USGS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335" marB="0" anchor="ctr"/>
                </a:tc>
                <a:tc>
                  <a:txBody>
                    <a:bodyPr/>
                    <a:lstStyle/>
                    <a:p>
                      <a:pPr marL="190500" indent="-157480">
                        <a:lnSpc>
                          <a:spcPct val="100000"/>
                        </a:lnSpc>
                        <a:spcBef>
                          <a:spcPts val="105"/>
                        </a:spcBef>
                        <a:buAutoNum type="arabicPeriod"/>
                        <a:tabLst>
                          <a:tab pos="191135" algn="l"/>
                        </a:tabLst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Canada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190500" indent="-157480">
                        <a:lnSpc>
                          <a:spcPct val="100000"/>
                        </a:lnSpc>
                        <a:spcBef>
                          <a:spcPts val="30"/>
                        </a:spcBef>
                        <a:buAutoNum type="arabicPeriod"/>
                        <a:tabLst>
                          <a:tab pos="191135" algn="l"/>
                        </a:tabLst>
                      </a:pPr>
                      <a:r>
                        <a:rPr sz="12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waterdata.usgs.gov/nwis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2238063143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marL="33020" marR="524510">
                        <a:lnSpc>
                          <a:spcPct val="110500"/>
                        </a:lnSpc>
                        <a:spcBef>
                          <a:spcPts val="0"/>
                        </a:spcBef>
                      </a:pPr>
                      <a:r>
                        <a:rPr lang="en-US"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Meteorological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6040" marB="0" anchor="ctr"/>
                </a:tc>
                <a:tc>
                  <a:txBody>
                    <a:bodyPr/>
                    <a:lstStyle/>
                    <a:p>
                      <a:pPr marL="3302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  <a:tabLst>
                          <a:tab pos="191135" algn="l"/>
                        </a:tabLst>
                      </a:pPr>
                      <a:r>
                        <a:rPr lang="en-CA"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ERA5/WFDEI-GEM-</a:t>
                      </a:r>
                      <a:r>
                        <a:rPr lang="en-CA" sz="1200" spc="1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CaPA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33020" indent="0">
                        <a:lnSpc>
                          <a:spcPct val="100000"/>
                        </a:lnSpc>
                        <a:spcBef>
                          <a:spcPts val="100"/>
                        </a:spcBef>
                        <a:buNone/>
                        <a:tabLst>
                          <a:tab pos="191135" algn="l"/>
                        </a:tabLst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https://www.earth-syst-sci-data-discuss.net/essd-2018-128/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412188274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Snow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GlobSnow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778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55C6AA"/>
                            </a:solidFill>
                          </a:uFill>
                          <a:latin typeface="Arial"/>
                          <a:cs typeface="Arial"/>
                          <a:hlinkClick r:id="rId2"/>
                        </a:rPr>
                        <a:t>www.globsnow.info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504708760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Evapotranspiration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FLUXNET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06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u="sng" spc="5" dirty="0">
                          <a:solidFill>
                            <a:schemeClr val="tx1"/>
                          </a:solidFill>
                          <a:uFill>
                            <a:solidFill>
                              <a:srgbClr val="55C6AA"/>
                            </a:solidFill>
                          </a:uFill>
                          <a:latin typeface="Arial"/>
                          <a:cs typeface="Arial"/>
                          <a:hlinkClick r:id="rId3"/>
                        </a:rPr>
                        <a:t>fluxnet.ornl.gov</a:t>
                      </a:r>
                      <a:endParaRPr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75541356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1532" y="964025"/>
            <a:ext cx="861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Table 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Tentative Selection of Input and Calibration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804BC-C9FF-46B8-89FA-8B4AAD7CE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8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and Water Assessment Tool – Global Water Futures (SWAT-GWF)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Pouya Khalili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(University of Alberta)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857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99E3F-D2D0-4EF7-9A2C-8E12E70C6640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25" y="6211623"/>
            <a:ext cx="57961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 the study area showing major topographic features and gauging stations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41289" y="2348881"/>
            <a:ext cx="2987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Nelson river basin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Area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~1.2 million square kilometers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3521 M.S.L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1722" y="579650"/>
            <a:ext cx="2438884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9" y="1126158"/>
            <a:ext cx="7920000" cy="5022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807D5-5A25-4CF7-AF5E-1FE22747C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912</Words>
  <Application>Microsoft Office PowerPoint</Application>
  <PresentationFormat>Widescreen</PresentationFormat>
  <Paragraphs>284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Multi-model Intercomparison Project on the Saskatchewan-Nelson-Churchill River Basin  (Nelson-MiP project)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RMSE values (temperature)</vt:lpstr>
      <vt:lpstr>Precipitation Comparison</vt:lpstr>
      <vt:lpstr>Deliverables &amp; Follow-up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Intercomparison Project on the Saskatchewan-Nelson-Churchill River Basin  (Nelson-MiP project)</dc:title>
  <dc:creator>Oyémonbadé Awoye</dc:creator>
  <cp:lastModifiedBy>Oyémonbadé Awoye</cp:lastModifiedBy>
  <cp:revision>286</cp:revision>
  <dcterms:created xsi:type="dcterms:W3CDTF">2019-12-18T18:53:27Z</dcterms:created>
  <dcterms:modified xsi:type="dcterms:W3CDTF">2020-06-10T20:22:10Z</dcterms:modified>
</cp:coreProperties>
</file>