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455" r:id="rId4"/>
    <p:sldId id="453" r:id="rId5"/>
    <p:sldId id="456" r:id="rId6"/>
    <p:sldId id="449" r:id="rId7"/>
    <p:sldId id="4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cia Stadnyk" initials="TS" lastIdx="17" clrIdx="0">
    <p:extLst>
      <p:ext uri="{19B8F6BF-5375-455C-9EA6-DF929625EA0E}">
        <p15:presenceInfo xmlns:p15="http://schemas.microsoft.com/office/powerpoint/2012/main" userId="S::tricia.stadnyk@ucalgary.ca::d458f24a-4e06-46e3-a208-9eb1a60a9ec2" providerId="AD"/>
      </p:ext>
    </p:extLst>
  </p:cmAuthor>
  <p:cmAuthor id="2" name="Hervé Awoye" initials="HA" lastIdx="5" clrIdx="1">
    <p:extLst>
      <p:ext uri="{19B8F6BF-5375-455C-9EA6-DF929625EA0E}">
        <p15:presenceInfo xmlns:p15="http://schemas.microsoft.com/office/powerpoint/2012/main" userId="5ba78df2116f8e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201B-52E0-476B-A67C-05AB13D45257}" type="datetimeFigureOut">
              <a:rPr lang="de-DE" smtClean="0"/>
              <a:t>14.10.2020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1BB5-F027-44E8-AA48-BBD8C021E8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6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298D-0340-49CE-A5B3-F8464A1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B4BF-70D2-4B91-AA27-37375E8C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E8EC-BFDB-4265-A340-2EE586A7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DFD9-7E52-43F1-AA81-D578BA9CD8D3}" type="datetime1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7D87-31D7-4F0A-91D1-ED3AA5F3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AD47-F975-4B84-BEEF-2F4C768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3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1DCC-89A4-4979-B1FF-7F518D2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B67D-593D-4A47-966C-1135A610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11C0-EAD4-46F2-B4AC-628F03AE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22DC-2D28-4A7D-A195-61067657E6B7}" type="datetime1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FCC5-F99A-4983-9265-CD7F9D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9BE6-CFB4-4820-874A-427D1E0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6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CE71-6BC7-404C-8A42-AE3FC5C4F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8FBB-2619-4BFB-A030-D0694D50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DF9-EC1F-4271-A931-4868C2F2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9119-D493-4183-A6E1-9FB7E248086D}" type="datetime1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4573-503A-450D-8939-5174F339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D342-76E4-4B9B-998B-1F893E8A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1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653A-AC9D-42E1-A220-77C826EC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6408-57DA-47A2-94EE-B0563457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CBFE-C849-49B2-B2D1-183AE87C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085A-8F70-40BB-8054-990BD90F8D80}" type="datetime1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2CB6-E6DE-4ACB-8D61-E2DEB7D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9F4F-4542-42FA-8DAC-00EF9FB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4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0A7-E9F3-4ECD-A23A-1072F75E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429B-E086-48AD-8EDE-327B061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F663-93A2-4C13-896C-51159CF8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EDA5-A3CD-423E-B72C-A28D94AAB87B}" type="datetime1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3008-D572-44D9-BC4F-B72E676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7701-692B-4D60-8641-D430111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9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C580-3D46-4BB9-885F-DCB3D89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89CD-1B8C-4E14-B888-A6884EEF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794BC-F0EF-4011-B989-40D90644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8F3A-C829-444E-A19C-53EB68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0A91-73C3-46E0-9E10-2E89C6FEEF78}" type="datetime1">
              <a:rPr lang="en-CA" smtClean="0"/>
              <a:t>2020-10-14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CAAA-AACD-491F-89CA-6C2A53B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92C1-A018-4B33-A42D-311AAD24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3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2625-B2D6-421E-8064-C23B759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7226-C1CC-4A9A-8B93-051BAB0E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88B9-7A75-4412-8FEB-5F04E6AA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1E8F0-5479-45C6-944A-794A23F8E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3203-1240-4436-B715-5D66E8B2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8EA4-2F1D-497C-84E9-9620665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387-A7F2-4BE1-AE55-59D29EABE634}" type="datetime1">
              <a:rPr lang="en-CA" smtClean="0"/>
              <a:t>2020-10-14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4183-59F3-47DA-B581-8AFFB20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EA6E-6E15-4288-85B7-CC7282B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EA-FA87-4FFE-B4A1-7FF9322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7123-CFBA-4A7E-8793-ACD5375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F605-F08A-4895-8B1A-F1BB73C201DB}" type="datetime1">
              <a:rPr lang="en-CA" smtClean="0"/>
              <a:t>2020-10-14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4EC1-1A02-48F8-99DA-E6C4F29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A6DD-9E75-460C-BDE5-3A641B36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7C61-4E30-4D9B-A261-EC6BAA0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008-D19A-4415-BDE1-CAFBDA7EFDBF}" type="datetime1">
              <a:rPr lang="en-CA" smtClean="0"/>
              <a:t>2020-10-14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3E23-2253-40D3-AF80-5614CDED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B8630-DBAC-4A72-8C3D-C1A89DA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4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516-6D60-4895-B704-5CB8B9E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7871-510B-42E3-9D5E-1FE915F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9FFA-B792-4BD4-A2B9-EC291AC9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BDB3-9029-4227-BD95-25B0DA0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718C-A6B1-4B0C-B7EE-D635075EFD72}" type="datetime1">
              <a:rPr lang="en-CA" smtClean="0"/>
              <a:t>2020-10-14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21CE-2B39-45C0-8CA3-F0558433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B8AB-D1EE-45DB-8725-62E1516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04FF-FD61-4608-A0A7-0F444956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4FC0-B162-4822-8F66-33EEEBD4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C45C-162F-4E04-A334-0974D4B7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B1BB-FC66-433F-ADB2-8A750295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F43A-3FB3-4107-B646-B05264119CEF}" type="datetime1">
              <a:rPr lang="en-CA" smtClean="0"/>
              <a:t>2020-10-14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C748-4787-4A38-887C-98FB5E7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52D0-2F37-4972-8903-07692781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FB71-2E36-496F-9CC5-622D9050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24DF-BC89-47FD-BA28-860B806B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3374-49B6-4D3F-B6D9-B2B7A7DB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D577-6C06-42C1-832E-DB1FA99E5658}" type="datetime1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56C3-7C24-4F8C-9969-73008AFE1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3510-37FB-4B16-BB3A-615FAAD3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sv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9/2019WR02597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limate.esa.int/en/odp/#/project" TargetMode="External"/><Relationship Id="rId13" Type="http://schemas.openxmlformats.org/officeDocument/2006/relationships/hyperlink" Target="https://nsidc.org/data/SPL3SMP" TargetMode="External"/><Relationship Id="rId3" Type="http://schemas.openxmlformats.org/officeDocument/2006/relationships/hyperlink" Target="https://modis.gsfc.nasa.gov/data/dataprod/mod10.php" TargetMode="External"/><Relationship Id="rId7" Type="http://schemas.openxmlformats.org/officeDocument/2006/relationships/hyperlink" Target="https://www.globsnow.info/" TargetMode="External"/><Relationship Id="rId12" Type="http://schemas.openxmlformats.org/officeDocument/2006/relationships/hyperlink" Target="https://www.gleam.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sidc.org/data/amsre" TargetMode="External"/><Relationship Id="rId11" Type="http://schemas.openxmlformats.org/officeDocument/2006/relationships/hyperlink" Target="https://modis.gsfc.nasa.gov/data/dataprod/mod16.php" TargetMode="External"/><Relationship Id="rId5" Type="http://schemas.openxmlformats.org/officeDocument/2006/relationships/hyperlink" Target="https://nsidc.org/data/NSIDC-0447" TargetMode="External"/><Relationship Id="rId10" Type="http://schemas.openxmlformats.org/officeDocument/2006/relationships/hyperlink" Target="https://open.canada.ca/data/en/dataset/f57afb37-90c7-4ff0-a757-ba792a4f40a1" TargetMode="External"/><Relationship Id="rId4" Type="http://schemas.openxmlformats.org/officeDocument/2006/relationships/hyperlink" Target="https://www.globsnow.info/se/" TargetMode="External"/><Relationship Id="rId9" Type="http://schemas.openxmlformats.org/officeDocument/2006/relationships/hyperlink" Target="https://nsidc.org/data/g0215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DBC9-7074-4545-A616-E0E661E4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Multi-model </a:t>
            </a:r>
            <a:r>
              <a:rPr lang="en-US" sz="4000" b="1" dirty="0" err="1"/>
              <a:t>Intercomparison</a:t>
            </a:r>
            <a:r>
              <a:rPr lang="en-US" sz="4000" b="1" dirty="0"/>
              <a:t> Project on the Saskatchewan-Nelson-Churchill River Basin </a:t>
            </a:r>
            <a:br>
              <a:rPr lang="en-US" sz="4000" b="1" dirty="0"/>
            </a:br>
            <a:r>
              <a:rPr lang="en-US" sz="4000" b="1" dirty="0"/>
              <a:t>(Nelson-</a:t>
            </a:r>
            <a:r>
              <a:rPr lang="en-US" sz="4000" b="1" dirty="0" err="1"/>
              <a:t>MiP</a:t>
            </a:r>
            <a:r>
              <a:rPr lang="en-US" sz="4000" b="1" dirty="0"/>
              <a:t> project)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0E85-397F-4DF8-8578-BCDB1FD4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Monthly meeting – October 13</a:t>
            </a:r>
            <a:r>
              <a:rPr lang="en-CA" baseline="30000" dirty="0"/>
              <a:t>th</a:t>
            </a:r>
            <a:r>
              <a:rPr lang="en-CA" dirty="0"/>
              <a:t>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6F9D7-5804-4F39-883F-174910B6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B4ECA-B346-4E43-81A9-34136B24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2" y="4737899"/>
            <a:ext cx="1800000" cy="4886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DCC6AC-0109-4802-9119-A911B63E2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0851" y="5916999"/>
            <a:ext cx="1800000" cy="873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AF3F6-2A49-4888-8700-C59C28530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6" y="6153088"/>
            <a:ext cx="1800000" cy="659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27780-92FB-4324-A0CE-1B1AC25F7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7" y="5378735"/>
            <a:ext cx="1800000" cy="344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4E117-8191-456C-B871-403408967BFA}"/>
              </a:ext>
            </a:extLst>
          </p:cNvPr>
          <p:cNvSpPr txBox="1"/>
          <p:nvPr/>
        </p:nvSpPr>
        <p:spPr>
          <a:xfrm>
            <a:off x="363711" y="5711711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Manitoba Infrastructure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A5D6C8-9F46-440D-AF10-0778F78C4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18" y="4791657"/>
            <a:ext cx="1800000" cy="416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87D509-B1FD-406A-91D8-8302A088F76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22751" r="13115" b="24131"/>
          <a:stretch/>
        </p:blipFill>
        <p:spPr>
          <a:xfrm>
            <a:off x="7725571" y="4793800"/>
            <a:ext cx="1800000" cy="523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02FB2E-296A-4ECB-A3B7-36FC43DB66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3" t="25231" r="12196" b="28210"/>
          <a:stretch/>
        </p:blipFill>
        <p:spPr>
          <a:xfrm>
            <a:off x="9967834" y="5560784"/>
            <a:ext cx="1800000" cy="459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6801AE-9ACA-4BEB-BA31-0C9197782E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36258" r="5183" b="36495"/>
          <a:stretch/>
        </p:blipFill>
        <p:spPr>
          <a:xfrm>
            <a:off x="5196970" y="5477068"/>
            <a:ext cx="1800000" cy="3423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7BAC6E-9E13-4FC7-921B-A7AFBB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02" y="4850428"/>
            <a:ext cx="1800000" cy="402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66142E-967F-4A36-85C7-6D83138DBBF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6" r="3829" b="32150"/>
          <a:stretch/>
        </p:blipFill>
        <p:spPr>
          <a:xfrm>
            <a:off x="2773444" y="5381910"/>
            <a:ext cx="1800000" cy="562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88367C-949D-4A6A-9060-9ADB03C7A1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59" y="6158337"/>
            <a:ext cx="1800000" cy="4910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07FA3A1-5ED1-4B9A-BE23-D7979D369F1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4" b="29333"/>
          <a:stretch/>
        </p:blipFill>
        <p:spPr>
          <a:xfrm>
            <a:off x="7711157" y="5547596"/>
            <a:ext cx="1867099" cy="432000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4DFC5A0D-0539-47D1-8828-A665DA7A6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13" y="6245912"/>
            <a:ext cx="1800000" cy="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D749-C55D-4BAA-8427-39602AD6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8EBF-B4F5-49C2-825F-6AF1A2C0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39" y="1825625"/>
            <a:ext cx="1114896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Choice of metrics for model calibration against streamflow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Process calibration – Data &amp;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Date for next meeting in November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Presentation of </a:t>
            </a:r>
            <a:r>
              <a:rPr lang="en-CA" dirty="0" err="1"/>
              <a:t>UWaterloo</a:t>
            </a:r>
            <a:r>
              <a:rPr lang="en-CA" dirty="0"/>
              <a:t> group plan for Nelson-</a:t>
            </a:r>
            <a:r>
              <a:rPr lang="en-CA" dirty="0" err="1"/>
              <a:t>MiP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624E1-1A36-409B-969D-62818815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Metrics for streamflow calibration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64849D-9405-4579-987B-32D044F18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9726"/>
                <a:ext cx="10515600" cy="51387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sz="2600" dirty="0">
                    <a:solidFill>
                      <a:schemeClr val="accent4">
                        <a:lumMod val="75000"/>
                      </a:schemeClr>
                    </a:solidFill>
                  </a:rPr>
                  <a:t>Outcomes of our discussion: </a:t>
                </a:r>
              </a:p>
              <a:p>
                <a:r>
                  <a:rPr lang="en-CA" sz="2600" dirty="0"/>
                  <a:t>We agreed on calibrating only on streamflow for Phase 1 and using only KGE </a:t>
                </a:r>
                <a14:m>
                  <m:oMath xmlns:m="http://schemas.openxmlformats.org/officeDocument/2006/math">
                    <m:r>
                      <a:rPr lang="en-CA" sz="2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CA" sz="26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𝐾𝐺𝐸</m:t>
                    </m:r>
                    <m:d>
                      <m:dPr>
                        <m:begChr m:val="["/>
                        <m:endChr m:val="]"/>
                        <m:ctrlPr>
                          <a:rPr lang="en-CA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CA" sz="2600" dirty="0"/>
                  <a:t>) </a:t>
                </a:r>
                <a:r>
                  <a:rPr lang="en-CA" sz="2600" dirty="0">
                    <a:solidFill>
                      <a:schemeClr val="accent1"/>
                    </a:solidFill>
                  </a:rPr>
                  <a:t>(1)</a:t>
                </a:r>
                <a:endParaRPr lang="en-CA" sz="2600" dirty="0"/>
              </a:p>
              <a:p>
                <a:pPr marL="0" indent="0">
                  <a:buNone/>
                </a:pPr>
                <a:endParaRPr lang="en-CA" sz="1200" dirty="0"/>
              </a:p>
              <a:p>
                <a:r>
                  <a:rPr lang="en-CA" sz="2600" dirty="0"/>
                  <a:t>We will not use this objective function from Knoben et al. 2020 for the calibration of streamflow:</a:t>
                </a:r>
                <a:endParaRPr lang="en-CA" sz="2600" b="1" i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CA" b="1" dirty="0"/>
                  <a:t> 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CA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CA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CA">
                        <a:solidFill>
                          <a:srgbClr val="00B050"/>
                        </a:solidFill>
                      </a:rPr>
                      <m:t>×</m:t>
                    </m:r>
                    <m:r>
                      <a:rPr lang="en-CA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𝐾𝐺𝐸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CA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𝐾𝐺𝐸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CA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0.01×</m:t>
                                </m:r>
                                <m:r>
                                  <a:rPr lang="en-CA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𝑄𝑚</m:t>
                                </m:r>
                              </m:e>
                            </m:d>
                            <m:r>
                              <a:rPr lang="en-CA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>
                    <a:solidFill>
                      <a:srgbClr val="00B050"/>
                    </a:solidFill>
                  </a:rPr>
                  <a:t>) </a:t>
                </a:r>
                <a:r>
                  <a:rPr lang="en-CA" sz="2600" dirty="0"/>
                  <a:t>with </a:t>
                </a:r>
                <a14:m>
                  <m:oMath xmlns:m="http://schemas.openxmlformats.org/officeDocument/2006/math">
                    <m:r>
                      <a:rPr lang="en-CA" sz="2600" b="1" i="1">
                        <a:latin typeface="Cambria Math" panose="02040503050406030204" pitchFamily="18" charset="0"/>
                      </a:rPr>
                      <m:t>𝑸𝒎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being the mean observed flow, but it can be used for validation</a:t>
                </a:r>
              </a:p>
              <a:p>
                <a:pPr marL="0" indent="0">
                  <a:buNone/>
                </a:pPr>
                <a:endParaRPr lang="en-CA" sz="1200" dirty="0"/>
              </a:p>
              <a:p>
                <a:r>
                  <a:rPr lang="en-CA" sz="2600" dirty="0"/>
                  <a:t>We will circulate a list of metrics that can be used for the validation of streamflow, and will collectively decide on those to be used</a:t>
                </a:r>
                <a:endParaRPr lang="en-CA" sz="26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CA" sz="1200" dirty="0"/>
              </a:p>
              <a:p>
                <a:r>
                  <a:rPr lang="en-CA" sz="2600" dirty="0"/>
                  <a:t>The choice of maximising the performance of the worst </a:t>
                </a:r>
                <a:r>
                  <a:rPr lang="en-CA" sz="2600" dirty="0" err="1"/>
                  <a:t>subbasin</a:t>
                </a:r>
                <a:r>
                  <a:rPr lang="en-CA" sz="2600" dirty="0"/>
                  <a:t> or the average performance of all sub-basins is left to modellers. </a:t>
                </a:r>
              </a:p>
              <a:p>
                <a:pPr marL="0" indent="0">
                  <a:buNone/>
                </a:pPr>
                <a:endParaRPr lang="en-CA" sz="1200" dirty="0"/>
              </a:p>
              <a:p>
                <a:pPr marL="0" indent="0">
                  <a:buNone/>
                </a:pPr>
                <a:r>
                  <a:rPr lang="en-CA" sz="1300" dirty="0"/>
                  <a:t>*Knoben et al. 2020 (</a:t>
                </a:r>
                <a:r>
                  <a:rPr lang="en-CA" sz="1300" dirty="0">
                    <a:solidFill>
                      <a:srgbClr val="00B050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https://doi.org/10.1029/2019WR025975</a:t>
                </a:r>
                <a:r>
                  <a:rPr lang="en-CA" sz="1300" dirty="0"/>
                  <a:t>)</a:t>
                </a:r>
              </a:p>
              <a:p>
                <a:pPr marL="0" indent="0">
                  <a:buNone/>
                </a:pPr>
                <a:endParaRPr lang="en-CA" sz="1300" dirty="0"/>
              </a:p>
              <a:p>
                <a:pPr marL="0" indent="0">
                  <a:buNone/>
                </a:pPr>
                <a:endParaRPr lang="en-CA" sz="1300" dirty="0"/>
              </a:p>
              <a:p>
                <a:pPr marL="0" indent="0">
                  <a:buNone/>
                </a:pPr>
                <a:endParaRPr lang="en-CA" sz="13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64849D-9405-4579-987B-32D044F18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9726"/>
                <a:ext cx="10515600" cy="5138752"/>
              </a:xfrm>
              <a:blipFill>
                <a:blip r:embed="rId4"/>
                <a:stretch>
                  <a:fillRect l="-928" t="-2728" r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2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78232"/>
            <a:ext cx="10515600" cy="910267"/>
          </a:xfrm>
        </p:spPr>
        <p:txBody>
          <a:bodyPr>
            <a:normAutofit/>
          </a:bodyPr>
          <a:lstStyle/>
          <a:p>
            <a:r>
              <a:rPr lang="en-CA" b="1" dirty="0"/>
              <a:t>Process calibration/validation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5138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endParaRPr lang="en-CA" sz="13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CB6ACB-1C53-4DBC-87CF-A799253CC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04681"/>
              </p:ext>
            </p:extLst>
          </p:nvPr>
        </p:nvGraphicFramePr>
        <p:xfrm>
          <a:off x="195945" y="1075755"/>
          <a:ext cx="11709915" cy="5368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043">
                  <a:extLst>
                    <a:ext uri="{9D8B030D-6E8A-4147-A177-3AD203B41FA5}">
                      <a16:colId xmlns:a16="http://schemas.microsoft.com/office/drawing/2014/main" val="2564036171"/>
                    </a:ext>
                  </a:extLst>
                </a:gridCol>
                <a:gridCol w="1415605">
                  <a:extLst>
                    <a:ext uri="{9D8B030D-6E8A-4147-A177-3AD203B41FA5}">
                      <a16:colId xmlns:a16="http://schemas.microsoft.com/office/drawing/2014/main" val="3898138521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2614439693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1173650998"/>
                    </a:ext>
                  </a:extLst>
                </a:gridCol>
                <a:gridCol w="2241155">
                  <a:extLst>
                    <a:ext uri="{9D8B030D-6E8A-4147-A177-3AD203B41FA5}">
                      <a16:colId xmlns:a16="http://schemas.microsoft.com/office/drawing/2014/main" val="1779388322"/>
                    </a:ext>
                  </a:extLst>
                </a:gridCol>
                <a:gridCol w="3146459">
                  <a:extLst>
                    <a:ext uri="{9D8B030D-6E8A-4147-A177-3AD203B41FA5}">
                      <a16:colId xmlns:a16="http://schemas.microsoft.com/office/drawing/2014/main" val="1318269118"/>
                    </a:ext>
                  </a:extLst>
                </a:gridCol>
              </a:tblGrid>
              <a:tr h="249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Variables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Data product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Spatial resolution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Temporal resolution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Data source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Link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3768609710"/>
                  </a:ext>
                </a:extLst>
              </a:tr>
              <a:tr h="37657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Snow cover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MODIS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500m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Daily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2000-02-24 to Present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satellite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>
                          <a:effectLst/>
                          <a:hlinkClick r:id="rId3"/>
                        </a:rPr>
                        <a:t>https://modis.gsfc.nasa.gov/data/dataprod/mod10.php</a:t>
                      </a:r>
                      <a:r>
                        <a:rPr lang="en-CA" sz="11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1020072232"/>
                  </a:ext>
                </a:extLst>
              </a:tr>
              <a:tr h="24917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>
                          <a:effectLst/>
                        </a:rPr>
                        <a:t>GlobSnow</a:t>
                      </a:r>
                      <a:r>
                        <a:rPr lang="en-CA" sz="1200" dirty="0">
                          <a:effectLst/>
                        </a:rPr>
                        <a:t> 2.1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0.01°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Daily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1995 to 2012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Satellite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>
                          <a:effectLst/>
                          <a:hlinkClick r:id="rId4"/>
                        </a:rPr>
                        <a:t>https://www.globsnow.info/se/</a:t>
                      </a:r>
                      <a:r>
                        <a:rPr lang="en-CA" sz="11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153170396"/>
                  </a:ext>
                </a:extLst>
              </a:tr>
              <a:tr h="503982"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Snow depth and SWE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CMC snow depth analysis data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24 km × 24 km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Daily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08-1998 to 12-2019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in-situ observations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>
                          <a:effectLst/>
                          <a:hlinkClick r:id="rId5"/>
                        </a:rPr>
                        <a:t>https://nsidc.org/data/NSIDC-0447</a:t>
                      </a:r>
                      <a:r>
                        <a:rPr lang="en-CA" sz="1100" dirty="0">
                          <a:effectLst/>
                        </a:rPr>
                        <a:t>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3296968234"/>
                  </a:ext>
                </a:extLst>
              </a:tr>
              <a:tr h="37657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AMSR-E/Aqua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25 km EASE-Grid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Daily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06-2002 to 04-2011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>
                          <a:effectLst/>
                          <a:hlinkClick r:id="rId6"/>
                        </a:rPr>
                        <a:t>https://nsidc.org/data/amsre</a:t>
                      </a:r>
                      <a:r>
                        <a:rPr lang="en-CA" sz="11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3096484351"/>
                  </a:ext>
                </a:extLst>
              </a:tr>
              <a:tr h="24917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GlobSnow 3.0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0.25°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Daily &amp; Monthly </a:t>
                      </a:r>
                      <a:endParaRPr lang="en-CA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1979 to 2018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satellite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>
                          <a:effectLst/>
                          <a:hlinkClick r:id="rId7"/>
                        </a:rPr>
                        <a:t>https://www.globsnow.info/</a:t>
                      </a:r>
                      <a:r>
                        <a:rPr lang="en-CA" sz="1100" dirty="0">
                          <a:effectLst/>
                        </a:rPr>
                        <a:t>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1261460330"/>
                  </a:ext>
                </a:extLst>
              </a:tr>
              <a:tr h="37657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SnowCCI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15-69 km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Daily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03-1970 to 05-2018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satellite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>
                          <a:effectLst/>
                          <a:hlinkClick r:id="rId8"/>
                        </a:rPr>
                        <a:t>https://climate.esa.int/en/odp/#/project</a:t>
                      </a:r>
                      <a:r>
                        <a:rPr lang="en-CA" sz="11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3077944527"/>
                  </a:ext>
                </a:extLst>
              </a:tr>
              <a:tr h="5980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SNODAS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en-CA" sz="1200" dirty="0">
                          <a:effectLst/>
                        </a:rPr>
                        <a:t>1 km x 1 km 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Daily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09-2003 </a:t>
                      </a:r>
                      <a:r>
                        <a:rPr lang="en-CA" sz="1200" dirty="0">
                          <a:effectLst/>
                        </a:rPr>
                        <a:t>to present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Satellite + in-situ + model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>
                          <a:effectLst/>
                          <a:hlinkClick r:id="rId9"/>
                        </a:rPr>
                        <a:t>https://nsidc.org/data/g02158</a:t>
                      </a:r>
                      <a:r>
                        <a:rPr lang="en-CA" sz="1100" dirty="0">
                          <a:effectLst/>
                        </a:rPr>
                        <a:t>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3722659365"/>
                  </a:ext>
                </a:extLst>
              </a:tr>
              <a:tr h="37657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CSSD-gridded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en-CA" sz="1200" dirty="0">
                          <a:effectLst/>
                        </a:rPr>
                        <a:t>0.10°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15-day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1951-2016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In-situ + model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>
                          <a:effectLst/>
                          <a:hlinkClick r:id="rId10"/>
                        </a:rPr>
                        <a:t>https://open.canada.ca/data/en/dataset/f57afb37-90c7-4ff0-a757-ba792a4f40a1</a:t>
                      </a:r>
                      <a:r>
                        <a:rPr lang="en-CA" sz="11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4151715630"/>
                  </a:ext>
                </a:extLst>
              </a:tr>
              <a:tr h="37657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Evapotranspiration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MODIS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500m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8-day 2001-01-01 to Present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Satellite +ground observations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>
                          <a:effectLst/>
                          <a:hlinkClick r:id="rId11"/>
                        </a:rPr>
                        <a:t>https://modis.gsfc.nasa.gov/data/dataprod/mod16.php</a:t>
                      </a:r>
                      <a:r>
                        <a:rPr lang="en-CA" sz="11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2039319727"/>
                  </a:ext>
                </a:extLst>
              </a:tr>
              <a:tr h="24917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GLEAM v.3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0.25°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Daily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1980-2015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Satellite + model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>
                          <a:effectLst/>
                          <a:hlinkClick r:id="rId12"/>
                        </a:rPr>
                        <a:t>https://www.gleam.eu/</a:t>
                      </a:r>
                      <a:r>
                        <a:rPr lang="en-CA" sz="11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2542482915"/>
                  </a:ext>
                </a:extLst>
              </a:tr>
              <a:tr h="24917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Surface and root-zone Soil moisture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GLEAM v.3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0.25°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Daily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1980-2015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Satellite + model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>
                          <a:effectLst/>
                          <a:hlinkClick r:id="rId12"/>
                        </a:rPr>
                        <a:t>https://www.gleam.eu/</a:t>
                      </a:r>
                      <a:r>
                        <a:rPr lang="en-CA" sz="1100" dirty="0">
                          <a:effectLst/>
                        </a:rPr>
                        <a:t>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2978283067"/>
                  </a:ext>
                </a:extLst>
              </a:tr>
              <a:tr h="37657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SMAP L3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36km EASE-Grid 2.0 Global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Daily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04-2015 to present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Satellite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>
                          <a:effectLst/>
                          <a:hlinkClick r:id="rId13"/>
                        </a:rPr>
                        <a:t>https://nsidc.org/data/SPL3SMP</a:t>
                      </a:r>
                      <a:r>
                        <a:rPr lang="en-CA" sz="1100" dirty="0">
                          <a:effectLst/>
                        </a:rPr>
                        <a:t>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01" marR="46001" marT="0" marB="0" anchor="ctr"/>
                </a:tc>
                <a:extLst>
                  <a:ext uri="{0D108BD9-81ED-4DB2-BD59-A6C34878D82A}">
                    <a16:rowId xmlns:a16="http://schemas.microsoft.com/office/drawing/2014/main" val="1540947276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2F6D57D-53D0-4E58-ACEA-33C21B600583}"/>
              </a:ext>
            </a:extLst>
          </p:cNvPr>
          <p:cNvSpPr txBox="1">
            <a:spLocks/>
          </p:cNvSpPr>
          <p:nvPr/>
        </p:nvSpPr>
        <p:spPr>
          <a:xfrm>
            <a:off x="195945" y="6428049"/>
            <a:ext cx="11709915" cy="410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600" dirty="0"/>
              <a:t>Metrics for process calibration: KGE???</a:t>
            </a:r>
            <a:endParaRPr lang="en-CA" sz="13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1E0B2F0-14FF-436A-AB1F-07EABCABD4FA}"/>
              </a:ext>
            </a:extLst>
          </p:cNvPr>
          <p:cNvSpPr txBox="1">
            <a:spLocks/>
          </p:cNvSpPr>
          <p:nvPr/>
        </p:nvSpPr>
        <p:spPr>
          <a:xfrm>
            <a:off x="348345" y="716538"/>
            <a:ext cx="11709915" cy="410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600" dirty="0">
                <a:solidFill>
                  <a:schemeClr val="accent4">
                    <a:lumMod val="75000"/>
                  </a:schemeClr>
                </a:solidFill>
              </a:rPr>
              <a:t>Initial suggestion:</a:t>
            </a:r>
            <a:endParaRPr lang="en-CA" sz="13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9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Process calibration/validation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513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4">
                    <a:lumMod val="75000"/>
                  </a:schemeClr>
                </a:solidFill>
              </a:rPr>
              <a:t>Outcomes of our discussion: </a:t>
            </a:r>
          </a:p>
          <a:p>
            <a:r>
              <a:rPr lang="en-CA" sz="2400" dirty="0"/>
              <a:t>For Phase 1 we collectively decided to validate some hydrological processes after streamflow calibration instead of doing process calibration as well.</a:t>
            </a:r>
          </a:p>
          <a:p>
            <a:pPr marL="0" indent="0">
              <a:buNone/>
            </a:pPr>
            <a:endParaRPr lang="en-CA" sz="1100" dirty="0"/>
          </a:p>
          <a:p>
            <a:r>
              <a:rPr lang="en-CA" sz="2400" dirty="0"/>
              <a:t>We will circulate a list of metrics that can be used for process validation. We will try different metrics for different processes. A single metric like KGE cannot be used for every process.</a:t>
            </a:r>
          </a:p>
          <a:p>
            <a:pPr marL="0" indent="0">
              <a:buNone/>
            </a:pPr>
            <a:endParaRPr lang="en-CA" sz="1100" dirty="0"/>
          </a:p>
          <a:p>
            <a:r>
              <a:rPr lang="en-CA" sz="2400" dirty="0"/>
              <a:t>Based on a literature review, we will selected a set of relevant data to be used for process validation. Emphasis will be put on the metrics instead of the data.</a:t>
            </a:r>
          </a:p>
          <a:p>
            <a:pPr marL="0" indent="0">
              <a:buNone/>
            </a:pPr>
            <a:endParaRPr lang="en-CA" sz="1100" dirty="0"/>
          </a:p>
          <a:p>
            <a:r>
              <a:rPr lang="en-CA" sz="2400" dirty="0"/>
              <a:t>In a subsequent Phase, we will do process calibration after learning from the process validation in Phase 1.</a:t>
            </a:r>
          </a:p>
        </p:txBody>
      </p:sp>
    </p:spTree>
    <p:extLst>
      <p:ext uri="{BB962C8B-B14F-4D97-AF65-F5344CB8AC3E}">
        <p14:creationId xmlns:p14="http://schemas.microsoft.com/office/powerpoint/2010/main" val="6128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/>
              <a:t>Next meeting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18"/>
            <a:ext cx="10515600" cy="4982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000" dirty="0"/>
          </a:p>
          <a:p>
            <a:pPr marL="0" indent="0" algn="ctr">
              <a:buNone/>
            </a:pPr>
            <a:endParaRPr lang="de-DE" sz="4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de-DE" sz="4000" dirty="0">
                <a:solidFill>
                  <a:srgbClr val="0070C0"/>
                </a:solidFill>
              </a:rPr>
              <a:t>November 18, 2020</a:t>
            </a:r>
            <a:endParaRPr lang="en-CA" sz="40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9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1825"/>
            <a:ext cx="10515600" cy="1325563"/>
          </a:xfrm>
        </p:spPr>
        <p:txBody>
          <a:bodyPr/>
          <a:lstStyle/>
          <a:p>
            <a:pPr algn="ctr"/>
            <a:r>
              <a:rPr lang="en-CA" b="1" dirty="0" err="1"/>
              <a:t>UWaterloo</a:t>
            </a:r>
            <a:r>
              <a:rPr lang="en-CA" b="1" dirty="0"/>
              <a:t> group plan for Nelson-</a:t>
            </a:r>
            <a:r>
              <a:rPr lang="en-CA" b="1" dirty="0" err="1"/>
              <a:t>MiP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8329"/>
            <a:ext cx="10515600" cy="826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000" dirty="0"/>
          </a:p>
          <a:p>
            <a:pPr marL="0" indent="0" algn="ctr">
              <a:buNone/>
            </a:pPr>
            <a:r>
              <a:rPr lang="de-DE" sz="2400" dirty="0"/>
              <a:t>Drs J. Craig, J. Mai &amp; B.Tolson</a:t>
            </a:r>
            <a:endParaRPr lang="en-CA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633</Words>
  <Application>Microsoft Office PowerPoint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Multi-model Intercomparison Project on the Saskatchewan-Nelson-Churchill River Basin  (Nelson-MiP project)</vt:lpstr>
      <vt:lpstr>Agenda</vt:lpstr>
      <vt:lpstr>Metrics for streamflow calibration</vt:lpstr>
      <vt:lpstr>Process calibration/validation</vt:lpstr>
      <vt:lpstr>Process calibration/validation</vt:lpstr>
      <vt:lpstr>Next meeting</vt:lpstr>
      <vt:lpstr>UWaterloo group plan for Nelson-MiP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Intercomparison Project on the Saskatchewan-Nelson-Churchill River Basin  (Nelson-MiP project)</dc:title>
  <dc:creator>Oyémonbadé Awoye</dc:creator>
  <cp:lastModifiedBy>Oyémonbadé Awoye</cp:lastModifiedBy>
  <cp:revision>366</cp:revision>
  <dcterms:created xsi:type="dcterms:W3CDTF">2019-12-18T18:53:27Z</dcterms:created>
  <dcterms:modified xsi:type="dcterms:W3CDTF">2020-10-15T02:17:00Z</dcterms:modified>
</cp:coreProperties>
</file>