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71" r:id="rId5"/>
    <p:sldId id="272" r:id="rId6"/>
    <p:sldId id="264" r:id="rId7"/>
    <p:sldId id="265" r:id="rId8"/>
    <p:sldId id="262" r:id="rId9"/>
    <p:sldId id="263" r:id="rId10"/>
    <p:sldId id="266" r:id="rId11"/>
    <p:sldId id="267" r:id="rId12"/>
    <p:sldId id="258" r:id="rId13"/>
    <p:sldId id="260" r:id="rId14"/>
    <p:sldId id="276" r:id="rId15"/>
    <p:sldId id="275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7T15:45:04.734" idx="14">
    <p:pos x="6251" y="857"/>
    <p:text>i think it's OK to say there is a focus on forecasting applications here (operational i.e., shorter term)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khalili@ualberta.ca" TargetMode="External"/><Relationship Id="rId3" Type="http://schemas.openxmlformats.org/officeDocument/2006/relationships/hyperlink" Target="mailto:oyemonbade.awoye@ucalgary.ca" TargetMode="External"/><Relationship Id="rId7" Type="http://schemas.openxmlformats.org/officeDocument/2006/relationships/hyperlink" Target="mailto:faramarz@ualberta.ca" TargetMode="External"/><Relationship Id="rId12" Type="http://schemas.openxmlformats.org/officeDocument/2006/relationships/image" Target="../media/image1.png"/><Relationship Id="rId2" Type="http://schemas.openxmlformats.org/officeDocument/2006/relationships/hyperlink" Target="mailto:tricia.stadnyk@ucalgary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urtis.hallborg@wsask.ca" TargetMode="External"/><Relationship Id="rId11" Type="http://schemas.openxmlformats.org/officeDocument/2006/relationships/hyperlink" Target="mailto:Rajtantra.lilhare@unbc.ca" TargetMode="External"/><Relationship Id="rId5" Type="http://schemas.openxmlformats.org/officeDocument/2006/relationships/hyperlink" Target="mailto:Ameer.Muhammad@wsask.ca" TargetMode="External"/><Relationship Id="rId10" Type="http://schemas.openxmlformats.org/officeDocument/2006/relationships/hyperlink" Target="mailto:stephen.dery@unbc.ca" TargetMode="External"/><Relationship Id="rId4" Type="http://schemas.openxmlformats.org/officeDocument/2006/relationships/hyperlink" Target="mailto:ajay.bajracharya@ucalgary.ca" TargetMode="External"/><Relationship Id="rId9" Type="http://schemas.openxmlformats.org/officeDocument/2006/relationships/hyperlink" Target="mailto:masud@ualberta.ca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swruth@hydro.mb.ca" TargetMode="External"/><Relationship Id="rId3" Type="http://schemas.openxmlformats.org/officeDocument/2006/relationships/hyperlink" Target="mailto:hank@strategiccc.ca" TargetMode="External"/><Relationship Id="rId7" Type="http://schemas.openxmlformats.org/officeDocument/2006/relationships/hyperlink" Target="mailto:kkoenig@hydro.mb.ca" TargetMode="External"/><Relationship Id="rId2" Type="http://schemas.openxmlformats.org/officeDocument/2006/relationships/hyperlink" Target="mailto:umpokors@myumanitoba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ervan.gharari@usask.ca" TargetMode="External"/><Relationship Id="rId5" Type="http://schemas.openxmlformats.org/officeDocument/2006/relationships/hyperlink" Target="mailto:wmk934@usask.ca" TargetMode="External"/><Relationship Id="rId10" Type="http://schemas.openxmlformats.org/officeDocument/2006/relationships/image" Target="../media/image1.png"/><Relationship Id="rId4" Type="http://schemas.openxmlformats.org/officeDocument/2006/relationships/hyperlink" Target="mailto:martyn.clark@usask.ca" TargetMode="External"/><Relationship Id="rId9" Type="http://schemas.openxmlformats.org/officeDocument/2006/relationships/hyperlink" Target="mailto:pslota@hydro.mb.c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fisaha.unduche@gov.mb.ca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jrcraig@uwaterloo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soud.Asadzadeh@umanitoba.ca" TargetMode="External"/><Relationship Id="rId5" Type="http://schemas.openxmlformats.org/officeDocument/2006/relationships/hyperlink" Target="mailto:bruce.davison@canada.ca" TargetMode="External"/><Relationship Id="rId4" Type="http://schemas.openxmlformats.org/officeDocument/2006/relationships/hyperlink" Target="mailto:mnajafi7@uwo.c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saman.razavi@usask.ca" TargetMode="External"/><Relationship Id="rId3" Type="http://schemas.openxmlformats.org/officeDocument/2006/relationships/hyperlink" Target="mailto:daniel.princz@canada.ca" TargetMode="External"/><Relationship Id="rId7" Type="http://schemas.openxmlformats.org/officeDocument/2006/relationships/hyperlink" Target="mailto:mohamed.elshamy@usask.ca" TargetMode="External"/><Relationship Id="rId2" Type="http://schemas.openxmlformats.org/officeDocument/2006/relationships/hyperlink" Target="mailto:frank.seglenieks@canada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liane.mai@uwaterloo.ca" TargetMode="External"/><Relationship Id="rId5" Type="http://schemas.openxmlformats.org/officeDocument/2006/relationships/hyperlink" Target="mailto:btolson@uwaterloo.ca" TargetMode="External"/><Relationship Id="rId4" Type="http://schemas.openxmlformats.org/officeDocument/2006/relationships/hyperlink" Target="mailto:andreguy.temgoua@canada.ca" TargetMode="Externa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ricia.stadnyk@ucalgary.ca" TargetMode="External"/><Relationship Id="rId2" Type="http://schemas.openxmlformats.org/officeDocument/2006/relationships/hyperlink" Target="mailto:oyemonbade.awoye@ucalgary.c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First meeting</a:t>
            </a:r>
          </a:p>
          <a:p>
            <a:r>
              <a:rPr lang="en-CA" dirty="0"/>
              <a:t>8 January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15C-C9B3-46AC-A59E-E030522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503AC5-A0DF-4B45-B958-A5CB3A8C96F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Data exchange/data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2C01-1D0E-4D56-AA91-E3A69592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UC-HAL will provide a private GitHub for data exchange/data transfer for this project.</a:t>
            </a:r>
          </a:p>
          <a:p>
            <a:pPr marL="0" indent="0" algn="ctr">
              <a:buNone/>
            </a:pPr>
            <a:r>
              <a:rPr lang="en-US" b="1" dirty="0"/>
              <a:t>  Other ideas for data exchange/data transfer? Do let us know.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CA" sz="2600" b="1" dirty="0"/>
          </a:p>
          <a:p>
            <a:r>
              <a:rPr lang="en-CA" dirty="0"/>
              <a:t>All modelers will have access to the GitHub repository and thus can access/download inputs and other modelers’ outputs.</a:t>
            </a:r>
          </a:p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are NOT</a:t>
            </a:r>
            <a:r>
              <a:rPr lang="en-CA" dirty="0"/>
              <a:t> </a:t>
            </a:r>
            <a:r>
              <a:rPr lang="en-CA" b="1" dirty="0">
                <a:solidFill>
                  <a:srgbClr val="FF0000"/>
                </a:solidFill>
              </a:rPr>
              <a:t>willing to share your model outputs and model configuration open source</a:t>
            </a:r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b="1" dirty="0">
                <a:solidFill>
                  <a:srgbClr val="FF0000"/>
                </a:solidFill>
              </a:rPr>
              <a:t>with others? </a:t>
            </a:r>
            <a:r>
              <a:rPr lang="en-CA" dirty="0"/>
              <a:t>Please let us know before submitting any data. Accommodations can be made, but the preference is that all models and data are shared.</a:t>
            </a:r>
          </a:p>
          <a:p>
            <a:pPr marL="0" indent="0">
              <a:spcBef>
                <a:spcPts val="0"/>
              </a:spcBef>
              <a:buNone/>
            </a:pPr>
            <a:endParaRPr lang="en-CA" sz="2600" b="1" dirty="0"/>
          </a:p>
          <a:p>
            <a:r>
              <a:rPr lang="en-CA" dirty="0"/>
              <a:t>Webpage for the project as results come out.</a:t>
            </a:r>
          </a:p>
          <a:p>
            <a:r>
              <a:rPr lang="en-CA" dirty="0"/>
              <a:t>Conferences and joint publications are encouraged and will be initiated by project coordination</a:t>
            </a:r>
          </a:p>
          <a:p>
            <a:pPr marL="0" indent="0">
              <a:spcBef>
                <a:spcPts val="0"/>
              </a:spcBef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You can publish your own model outputs anytime. When </a:t>
            </a:r>
            <a:r>
              <a:rPr lang="en-CA" b="1" dirty="0">
                <a:solidFill>
                  <a:srgbClr val="0070C0"/>
                </a:solidFill>
              </a:rPr>
              <a:t>using data from other modelers, we require you to get their </a:t>
            </a:r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consent </a:t>
            </a:r>
            <a:r>
              <a:rPr lang="en-CA" dirty="0">
                <a:solidFill>
                  <a:srgbClr val="0070C0"/>
                </a:solidFill>
              </a:rPr>
              <a:t>and inform the project coordination prior to any form of publication.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19DC1-E83A-4E92-95F3-9A4E3082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F838-34BB-4955-8B5E-DA52F9B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1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Tentative timelines (open to 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2C01-1D0E-4D56-AA91-E3A69592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92413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Total project duration: 2020 - 2023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Submission of model outputs and model configuration</a:t>
            </a:r>
          </a:p>
          <a:p>
            <a:r>
              <a:rPr lang="en-US" b="1" dirty="0"/>
              <a:t>Phase 0</a:t>
            </a:r>
            <a:r>
              <a:rPr lang="en-US" dirty="0"/>
              <a:t>: submission of model outputs by December 2020</a:t>
            </a:r>
          </a:p>
          <a:p>
            <a:r>
              <a:rPr lang="en-US" b="1" dirty="0"/>
              <a:t>Phase 1</a:t>
            </a:r>
            <a:r>
              <a:rPr lang="en-US" dirty="0"/>
              <a:t>: submission of model outputs by December 2020</a:t>
            </a:r>
          </a:p>
          <a:p>
            <a:r>
              <a:rPr lang="en-US" b="1" dirty="0"/>
              <a:t>Phase 2</a:t>
            </a:r>
            <a:r>
              <a:rPr lang="en-US" dirty="0"/>
              <a:t>: submission of model outputs by December 2021</a:t>
            </a:r>
          </a:p>
          <a:p>
            <a:r>
              <a:rPr lang="en-US" b="1" dirty="0"/>
              <a:t>Phase 3</a:t>
            </a:r>
            <a:r>
              <a:rPr lang="en-US" dirty="0"/>
              <a:t>: submission of model outputs by December 2022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Monthly online meeting schedule (1-hour long)</a:t>
            </a:r>
          </a:p>
          <a:p>
            <a:r>
              <a:rPr lang="en-US" b="1" dirty="0"/>
              <a:t>Goal</a:t>
            </a:r>
            <a:r>
              <a:rPr lang="en-US" dirty="0"/>
              <a:t>: Report on status, discuss challenges among group, and provide support as needed.</a:t>
            </a:r>
          </a:p>
          <a:p>
            <a:r>
              <a:rPr lang="en-US" dirty="0" err="1"/>
              <a:t>Webex</a:t>
            </a:r>
            <a:r>
              <a:rPr lang="en-US" dirty="0"/>
              <a:t> or zoom.us meeting </a:t>
            </a:r>
            <a:r>
              <a:rPr lang="en-US" b="1" dirty="0"/>
              <a:t>every second Wednesday of the month starting at 10:00 am MST </a:t>
            </a:r>
            <a:r>
              <a:rPr lang="en-US" dirty="0"/>
              <a:t>(suggestion). Connection link, meeting agenda and reminder will be sent via email a least a weak before the next meeting.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AE011-D8B2-4276-BE26-B4C210ED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D586-24BF-4A66-BFE8-C25433C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83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710-FB5D-41C6-AD54-D96098A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Participating modeling groups and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7F6F5-044C-456D-B88D-73F8081A5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96983"/>
              </p:ext>
            </p:extLst>
          </p:nvPr>
        </p:nvGraphicFramePr>
        <p:xfrm>
          <a:off x="1149293" y="1349782"/>
          <a:ext cx="9940956" cy="489228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5239">
                  <a:extLst>
                    <a:ext uri="{9D8B030D-6E8A-4147-A177-3AD203B41FA5}">
                      <a16:colId xmlns:a16="http://schemas.microsoft.com/office/drawing/2014/main" val="3222806390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25505349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2707884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02555625"/>
                    </a:ext>
                  </a:extLst>
                </a:gridCol>
              </a:tblGrid>
              <a:tr h="23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MODELS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Watersheds/Scale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Institutions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Contact persons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291274703"/>
                  </a:ext>
                </a:extLst>
              </a:tr>
              <a:tr h="1298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HYPE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Nelson Churchill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UC-HAL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Tricia </a:t>
                      </a:r>
                      <a:r>
                        <a:rPr lang="en-CA" sz="1200" dirty="0" err="1">
                          <a:effectLst/>
                        </a:rPr>
                        <a:t>Stadnyk</a:t>
                      </a:r>
                      <a:r>
                        <a:rPr lang="en-CA" sz="1200" dirty="0">
                          <a:effectLst/>
                        </a:rPr>
                        <a:t> </a:t>
                      </a:r>
                      <a:r>
                        <a:rPr lang="en-CA" sz="1200" u="sng" strike="noStrike" dirty="0">
                          <a:effectLst/>
                          <a:hlinkClick r:id="rId2"/>
                        </a:rPr>
                        <a:t>tricia.stadnyk@ucalgary.ca</a:t>
                      </a:r>
                      <a:endParaRPr lang="en-CA" sz="1200" u="sng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 err="1">
                          <a:effectLst/>
                        </a:rPr>
                        <a:t>Herv</a:t>
                      </a:r>
                      <a:r>
                        <a:rPr lang="de-DE" sz="1200" dirty="0">
                          <a:effectLst/>
                        </a:rPr>
                        <a:t>é </a:t>
                      </a:r>
                      <a:r>
                        <a:rPr lang="en-CA" sz="1200" dirty="0">
                          <a:effectLst/>
                        </a:rPr>
                        <a:t>Awoye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3"/>
                        </a:rPr>
                        <a:t>oyemonbade.awoye@ucalgary.ca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Ajay </a:t>
                      </a:r>
                      <a:r>
                        <a:rPr lang="en-CA" sz="1200" dirty="0" err="1">
                          <a:effectLst/>
                        </a:rPr>
                        <a:t>Bajracharya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4"/>
                        </a:rPr>
                        <a:t>ajay.bajracharya@ucalgary.ca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4011897298"/>
                  </a:ext>
                </a:extLst>
              </a:tr>
              <a:tr h="1112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SWAT-GIW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Upper Assiniboine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Water Security Agency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Ameer Muhammad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5"/>
                        </a:rPr>
                        <a:t>Ameer.Muhammad@wsask.ca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Curtis </a:t>
                      </a:r>
                      <a:r>
                        <a:rPr lang="en-CA" sz="1200" dirty="0" err="1">
                          <a:effectLst/>
                        </a:rPr>
                        <a:t>Hallborg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6"/>
                        </a:rPr>
                        <a:t>curtis.hallborg@wsask.ca</a:t>
                      </a:r>
                      <a:endParaRPr lang="en-CA" sz="1200" dirty="0">
                        <a:effectLst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792906414"/>
                  </a:ext>
                </a:extLst>
              </a:tr>
              <a:tr h="411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SWAT-GWF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To be determined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University of Alberta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b="0" dirty="0" err="1">
                          <a:solidFill>
                            <a:schemeClr val="tx1"/>
                          </a:solidFill>
                          <a:effectLst/>
                        </a:rPr>
                        <a:t>Monireh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200" b="0" dirty="0" err="1">
                          <a:solidFill>
                            <a:schemeClr val="tx1"/>
                          </a:solidFill>
                          <a:effectLst/>
                        </a:rPr>
                        <a:t>Faramarzi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solidFill>
                            <a:schemeClr val="accent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faramarz@ualberta.ca</a:t>
                      </a:r>
                      <a:r>
                        <a:rPr lang="en-CA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Pouya Khalili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khalili@ualberta.ca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Badrul Masud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masud@ualberta.ca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939963968"/>
                  </a:ext>
                </a:extLst>
              </a:tr>
              <a:tr h="411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VIC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Lower Nelson River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UNBC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Stephen </a:t>
                      </a:r>
                      <a:r>
                        <a:rPr lang="en-CA" sz="1200" dirty="0" err="1">
                          <a:effectLst/>
                        </a:rPr>
                        <a:t>Dery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10"/>
                        </a:rPr>
                        <a:t>stephen.dery@unbc.ca</a:t>
                      </a:r>
                      <a:endParaRPr lang="en-CA" sz="1200" u="none" strike="noStrike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Rajtantra Lilhare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11"/>
                        </a:rPr>
                        <a:t>Rajtantra.lilhare@unbc.ca</a:t>
                      </a:r>
                      <a:r>
                        <a:rPr lang="en-CA" sz="1200" u="none" strike="noStrike" dirty="0">
                          <a:effectLst/>
                        </a:rPr>
                        <a:t> 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182398729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43EB6F-8993-42D6-92DE-F5FBA97955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D70A7-9D9D-4363-9B42-E867E60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47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710-FB5D-41C6-AD54-D96098A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Participating modeling groups and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7F6F5-044C-456D-B88D-73F8081A5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03867"/>
              </p:ext>
            </p:extLst>
          </p:nvPr>
        </p:nvGraphicFramePr>
        <p:xfrm>
          <a:off x="1149293" y="1365018"/>
          <a:ext cx="9940956" cy="46634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5239">
                  <a:extLst>
                    <a:ext uri="{9D8B030D-6E8A-4147-A177-3AD203B41FA5}">
                      <a16:colId xmlns:a16="http://schemas.microsoft.com/office/drawing/2014/main" val="3222806390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25505349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2707884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02555625"/>
                    </a:ext>
                  </a:extLst>
                </a:gridCol>
              </a:tblGrid>
              <a:tr h="132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MODELS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Watersheds/Scale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Institutions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Contact persons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291274703"/>
                  </a:ext>
                </a:extLst>
              </a:tr>
              <a:tr h="639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HEC-HMS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Lower Nelson &amp;</a:t>
                      </a:r>
                      <a:r>
                        <a:rPr lang="en-CA" sz="1600" dirty="0">
                          <a:effectLst/>
                        </a:rPr>
                        <a:t> </a:t>
                      </a:r>
                      <a:r>
                        <a:rPr lang="de-DE" sz="1600" dirty="0">
                          <a:effectLst/>
                        </a:rPr>
                        <a:t>Red rivers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Strategic Consulting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Scott Pokorny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umpokors@myumanitoba.ca</a:t>
                      </a:r>
                      <a:endParaRPr lang="en-CA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Henry David (Hank) </a:t>
                      </a:r>
                      <a:r>
                        <a:rPr lang="en-CA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Venema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hank@strategiccc.ca</a:t>
                      </a:r>
                      <a:endParaRPr lang="en-CA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4011897298"/>
                  </a:ext>
                </a:extLst>
              </a:tr>
              <a:tr h="606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SUMMA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Nelson Churchill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University of Saskatchewan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effectLst/>
                        </a:rPr>
                        <a:t>Martyn Clark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u="none" strike="noStrike" dirty="0">
                          <a:effectLst/>
                          <a:hlinkClick r:id="rId4"/>
                        </a:rPr>
                        <a:t>martyn.clark@usask.ca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 err="1">
                          <a:effectLst/>
                        </a:rPr>
                        <a:t>Wouter</a:t>
                      </a:r>
                      <a:r>
                        <a:rPr lang="en-CA" sz="1200" dirty="0">
                          <a:effectLst/>
                        </a:rPr>
                        <a:t> </a:t>
                      </a:r>
                      <a:r>
                        <a:rPr lang="en-CA" sz="1200" dirty="0" err="1">
                          <a:effectLst/>
                        </a:rPr>
                        <a:t>Knoben</a:t>
                      </a:r>
                      <a:r>
                        <a:rPr lang="en-CA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5"/>
                        </a:rPr>
                        <a:t>wmk934@usask.ca</a:t>
                      </a:r>
                      <a:r>
                        <a:rPr lang="en-CA" sz="1200" u="none" strike="noStrike" dirty="0">
                          <a:effectLst/>
                        </a:rPr>
                        <a:t> 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 err="1">
                          <a:effectLst/>
                        </a:rPr>
                        <a:t>Shervan</a:t>
                      </a:r>
                      <a:r>
                        <a:rPr lang="en-CA" sz="1200" dirty="0">
                          <a:effectLst/>
                        </a:rPr>
                        <a:t> </a:t>
                      </a:r>
                      <a:r>
                        <a:rPr lang="en-CA" sz="1200" dirty="0" err="1">
                          <a:effectLst/>
                        </a:rPr>
                        <a:t>Gharari</a:t>
                      </a:r>
                      <a:endParaRPr lang="en-CA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effectLst/>
                          <a:hlinkClick r:id="rId6"/>
                        </a:rPr>
                        <a:t>shervan.gharari@usask.ca</a:t>
                      </a:r>
                      <a:r>
                        <a:rPr lang="en-CA" sz="1200" u="none" strike="noStrike" dirty="0">
                          <a:effectLst/>
                        </a:rPr>
                        <a:t> 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421777086"/>
                  </a:ext>
                </a:extLst>
              </a:tr>
              <a:tr h="606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WATFLOOD-MH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To be determined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Manitoba Hydro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Kristina Koenig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kkoenig@hydro.mb.ca</a:t>
                      </a:r>
                      <a:r>
                        <a:rPr lang="en-CA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Shane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Wruth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swruth@hydro.mb.ca</a:t>
                      </a: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Phillip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Slota </a:t>
                      </a:r>
                      <a:b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pslota@hydro.mb.ca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Gervais</a:t>
                      </a:r>
                      <a:endParaRPr lang="de-D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9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mgervais@hydro.mb.ca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Kevin Sagan</a:t>
                      </a:r>
                      <a:endParaRPr lang="de-D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9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ksagan@hydro.mb.ca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7456117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3483CA4-8B1F-49BF-ACD9-DEEF22DC0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B88-84BB-4B05-9159-A823CB5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5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710-FB5D-41C6-AD54-D96098A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Participating modeling groups and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7F6F5-044C-456D-B88D-73F8081A5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6278"/>
              </p:ext>
            </p:extLst>
          </p:nvPr>
        </p:nvGraphicFramePr>
        <p:xfrm>
          <a:off x="1149293" y="1365018"/>
          <a:ext cx="9940956" cy="41452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5239">
                  <a:extLst>
                    <a:ext uri="{9D8B030D-6E8A-4147-A177-3AD203B41FA5}">
                      <a16:colId xmlns:a16="http://schemas.microsoft.com/office/drawing/2014/main" val="3222806390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25505349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2707884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802555625"/>
                    </a:ext>
                  </a:extLst>
                </a:gridCol>
              </a:tblGrid>
              <a:tr h="132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MODELS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Watersheds/Scale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Institutions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Contact persons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291274703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RAVEN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To be determined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University of Waterloo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James Craig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jrcraig@uwaterloo.ca</a:t>
                      </a:r>
                      <a:endParaRPr lang="en-CA" sz="12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073745011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HBV-EC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To be determined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Manitoba Infrastructure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de-DE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Fisaha Unduche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fisaha.unduche@gov.mb.ca</a:t>
                      </a:r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752592498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WATFLOOD-MI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To be determined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Manitoba Infrastructure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de-DE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Fisaha Unduche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fisaha.unduche@gov.mb.ca</a:t>
                      </a:r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1532834430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Noah-MP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Assiniboine &amp; Red rivers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Western University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Mohammad Reza Najafi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mnajafi7@uwo.ca</a:t>
                      </a:r>
                      <a:r>
                        <a:rPr lang="en-CA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666005344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MESH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Saskatchewan river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ECCC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Bruce Davison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bruce.davison@canada.ca</a:t>
                      </a:r>
                      <a:endParaRPr lang="en-CA" sz="12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993365284"/>
                  </a:ext>
                </a:extLst>
              </a:tr>
              <a:tr h="20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SWAT-RRB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Red River Basin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University of Manitoba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CA" sz="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dirty="0">
                          <a:solidFill>
                            <a:srgbClr val="FF0000"/>
                          </a:solidFill>
                          <a:effectLst/>
                        </a:rPr>
                        <a:t>Masoud </a:t>
                      </a:r>
                      <a:r>
                        <a:rPr lang="en-CA" sz="1200" dirty="0" err="1">
                          <a:solidFill>
                            <a:srgbClr val="FF0000"/>
                          </a:solidFill>
                          <a:effectLst/>
                        </a:rPr>
                        <a:t>Asadzadeh</a:t>
                      </a:r>
                      <a:endParaRPr lang="en-CA" sz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200" u="none" strike="noStrike" dirty="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Masoud.Asadzadeh@umanitoba.ca</a:t>
                      </a:r>
                      <a:endParaRPr lang="en-CA" sz="12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CA" sz="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018079981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E407F-4154-4B52-92DF-8F86FC6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7509"/>
            <a:ext cx="10515600" cy="8086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All groups need an alternate - Please specify someone </a:t>
            </a:r>
          </a:p>
          <a:p>
            <a:pPr marL="0" indent="0" algn="ctr">
              <a:buNone/>
            </a:pP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send us your alternate(s) email address(es)</a:t>
            </a:r>
            <a:r>
              <a:rPr lang="en-US" b="1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83CA4-8B1F-49BF-ACD9-DEEF22DC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B88-84BB-4B05-9159-A823CB5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80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710-FB5D-41C6-AD54-D96098A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Collaborators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7F6F5-044C-456D-B88D-73F8081A5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89938"/>
              </p:ext>
            </p:extLst>
          </p:nvPr>
        </p:nvGraphicFramePr>
        <p:xfrm>
          <a:off x="2434752" y="1365018"/>
          <a:ext cx="6961036" cy="4013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80518">
                  <a:extLst>
                    <a:ext uri="{9D8B030D-6E8A-4147-A177-3AD203B41FA5}">
                      <a16:colId xmlns:a16="http://schemas.microsoft.com/office/drawing/2014/main" val="2827078849"/>
                    </a:ext>
                  </a:extLst>
                </a:gridCol>
                <a:gridCol w="3480518">
                  <a:extLst>
                    <a:ext uri="{9D8B030D-6E8A-4147-A177-3AD203B41FA5}">
                      <a16:colId xmlns:a16="http://schemas.microsoft.com/office/drawing/2014/main" val="2802555625"/>
                    </a:ext>
                  </a:extLst>
                </a:gridCol>
              </a:tblGrid>
              <a:tr h="132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Institutions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Contact persons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2291274703"/>
                  </a:ext>
                </a:extLst>
              </a:tr>
              <a:tr h="639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effectLst/>
                        </a:rPr>
                        <a:t>ECCC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 Seglenieks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frank.seglenieks@canada.ca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 Princz</a:t>
                      </a:r>
                      <a:endParaRPr lang="de-DE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daniel.princz@canada.ca</a:t>
                      </a:r>
                      <a:endParaRPr lang="de-DE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André Guy Temgoua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andreguy.temgoua@canada.ca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6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4011897298"/>
                  </a:ext>
                </a:extLst>
              </a:tr>
              <a:tr h="200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CA" sz="1600" dirty="0">
                          <a:effectLst/>
                        </a:rPr>
                        <a:t>University of Waterloo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Bryan Tolson</a:t>
                      </a:r>
                      <a:br>
                        <a:rPr lang="de-DE" sz="1600" dirty="0"/>
                      </a:b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btolson@uwaterloo.ca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Juliane Mai</a:t>
                      </a:r>
                      <a:br>
                        <a:rPr lang="de-DE" sz="1600" dirty="0"/>
                      </a:b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juliane.mai@uwaterloo.ca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520995260"/>
                  </a:ext>
                </a:extLst>
              </a:tr>
              <a:tr h="6069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effectLst/>
                        </a:rPr>
                        <a:t>University of Saskatchewan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Mohamed Elshamy</a:t>
                      </a:r>
                      <a:br>
                        <a:rPr lang="de-DE" sz="1600" dirty="0"/>
                      </a:b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mohamed.elshamy@usask.ca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Saman Razavi</a:t>
                      </a:r>
                      <a:b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saman.razavi@usask.ca 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10" marR="25910" marT="0" marB="0" anchor="ctr"/>
                </a:tc>
                <a:extLst>
                  <a:ext uri="{0D108BD9-81ED-4DB2-BD59-A6C34878D82A}">
                    <a16:rowId xmlns:a16="http://schemas.microsoft.com/office/drawing/2014/main" val="34217770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3483CA4-8B1F-49BF-ACD9-DEEF22DC0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8B88-84BB-4B05-9159-A823CB5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0886-A3D4-4FD8-8794-E0A3AAB2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Additional Participants?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5316-CB69-4232-AE25-920ECD9E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not too late to join!</a:t>
            </a:r>
          </a:p>
          <a:p>
            <a:r>
              <a:rPr lang="en-CA" dirty="0"/>
              <a:t>Know of anyone else that may be interested? Please feel free to invite additional participants to the MIP. Pass on the project coordination team information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Hervé Awoye - </a:t>
            </a:r>
            <a:r>
              <a:rPr lang="en-CA" dirty="0">
                <a:solidFill>
                  <a:srgbClr val="FF0000"/>
                </a:solidFill>
                <a:hlinkClick r:id="rId2"/>
              </a:rPr>
              <a:t>oyemonbade.awoye@ucalgary.ca</a:t>
            </a:r>
            <a:endParaRPr lang="en-C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dirty="0"/>
              <a:t>Tricia </a:t>
            </a:r>
            <a:r>
              <a:rPr lang="en-CA" dirty="0" err="1"/>
              <a:t>Stadnyk</a:t>
            </a:r>
            <a:r>
              <a:rPr lang="en-CA" dirty="0"/>
              <a:t> - </a:t>
            </a:r>
            <a:r>
              <a:rPr lang="en-CA" u="sng" dirty="0">
                <a:hlinkClick r:id="rId3"/>
              </a:rPr>
              <a:t>tricia.stadnyk</a:t>
            </a:r>
            <a:r>
              <a:rPr lang="en-CA" u="sng" dirty="0">
                <a:solidFill>
                  <a:srgbClr val="FF0000"/>
                </a:solidFill>
                <a:hlinkClick r:id="rId3"/>
              </a:rPr>
              <a:t>@ucalgary.ca</a:t>
            </a:r>
            <a:r>
              <a:rPr lang="en-CA" u="sng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AE71-A2B1-4EAE-BDD7-96AA5012B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9863-A991-49B6-9738-1FCFEC63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53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0886-A3D4-4FD8-8794-E0A3AAB2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Deliverables (due by January 22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5316-CB69-4232-AE25-920ECD9E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CA" dirty="0"/>
              <a:t>Specify your alternate contact </a:t>
            </a:r>
          </a:p>
          <a:p>
            <a:r>
              <a:rPr lang="en-CA" dirty="0"/>
              <a:t>Geophysical inputs template to be filled</a:t>
            </a:r>
          </a:p>
          <a:p>
            <a:r>
              <a:rPr lang="en-CA" dirty="0"/>
              <a:t>List of gauges for your current model setup</a:t>
            </a:r>
          </a:p>
          <a:p>
            <a:r>
              <a:rPr lang="en-CA" dirty="0"/>
              <a:t>Gauges you are willing to contributed to Nelson-</a:t>
            </a:r>
            <a:r>
              <a:rPr lang="en-CA" dirty="0" err="1"/>
              <a:t>MiP</a:t>
            </a:r>
            <a:r>
              <a:rPr lang="en-CA" dirty="0"/>
              <a:t> calibration and validation</a:t>
            </a:r>
          </a:p>
          <a:p>
            <a:r>
              <a:rPr lang="en-CA" dirty="0"/>
              <a:t>Time periods of interest (calibration vs validation)</a:t>
            </a:r>
          </a:p>
          <a:p>
            <a:r>
              <a:rPr lang="en-CA" dirty="0"/>
              <a:t>Meteorological forcing data suggestion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AE71-A2B1-4EAE-BDD7-96AA5012B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9863-A991-49B6-9738-1FCFEC63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40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0886-A3D4-4FD8-8794-E0A3AAB2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Preparation for February 12,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5316-CB69-4232-AE25-920ECD9E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CA" dirty="0"/>
              <a:t>Would you be willing to setup your model with standardized geophysical data?</a:t>
            </a:r>
          </a:p>
          <a:p>
            <a:r>
              <a:rPr lang="en-CA" dirty="0"/>
              <a:t>What process validation data do you recommend?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solidFill>
                  <a:srgbClr val="FF0000"/>
                </a:solidFill>
              </a:rPr>
              <a:t>Discussion of the gauges selection (calibration/validation), time periods (calibration/validation) and forcing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AE71-A2B1-4EAE-BDD7-96AA5012B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9863-A991-49B6-9738-1FCFEC63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5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Project background, scope &amp;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Study domain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Gauge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Project phases and expected model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exchange/data dissemination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Tentative timeline &amp; Meeting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Contributing modeling groups/models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0030-C9CE-44FB-A8FD-9C17EEE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796"/>
            <a:ext cx="10515600" cy="530403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GWF global vision is to position Canada as a global leader in water science and provide new capability for adapting to unprecedented climate, environmental, and societal change</a:t>
            </a:r>
          </a:p>
          <a:p>
            <a:pPr algn="just"/>
            <a:r>
              <a:rPr lang="en-US" dirty="0"/>
              <a:t>Under GWF umbrella, IMPC aims to develop pan-Canadian modelling capability for the prediction and management of change at the scale of the major basins in Canada on a 7-year time frame</a:t>
            </a:r>
          </a:p>
          <a:p>
            <a:pPr algn="just"/>
            <a:r>
              <a:rPr lang="en-CA" dirty="0"/>
              <a:t>Nelson-</a:t>
            </a:r>
            <a:r>
              <a:rPr lang="en-CA" dirty="0" err="1"/>
              <a:t>MiP</a:t>
            </a:r>
            <a:r>
              <a:rPr lang="en-CA" dirty="0"/>
              <a:t> and GRIP fall under Theme A5 “</a:t>
            </a:r>
            <a:r>
              <a:rPr lang="en-US" i="1" dirty="0"/>
              <a:t>Hydrologic model inter-comparison and multi-model analysis for improved prediction” </a:t>
            </a:r>
            <a:r>
              <a:rPr lang="en-US" dirty="0"/>
              <a:t>led by </a:t>
            </a:r>
            <a:r>
              <a:rPr lang="en-US" dirty="0" err="1"/>
              <a:t>Tolson</a:t>
            </a:r>
            <a:r>
              <a:rPr lang="en-US" dirty="0"/>
              <a:t>, co-lead: </a:t>
            </a:r>
            <a:r>
              <a:rPr lang="it-IT" dirty="0"/>
              <a:t>Stadnyk &amp; Razavi</a:t>
            </a:r>
          </a:p>
          <a:p>
            <a:pPr algn="just"/>
            <a:r>
              <a:rPr lang="de-DE" dirty="0"/>
              <a:t>Theme A5 is tasked to </a:t>
            </a:r>
            <a:r>
              <a:rPr lang="en-US" dirty="0"/>
              <a:t>benchmark the GWF land surface hydrologic models (MESH, VIC, HYPE, etc.) against each other on multiple distinct modelling case studies (e.g. Nelson-Churchill and Great Lakes)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8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GRIP-E/GL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strategies to handle cross-border issues of available data and develop unifying approaches</a:t>
            </a:r>
          </a:p>
          <a:p>
            <a:r>
              <a:rPr lang="en-US" dirty="0"/>
              <a:t>Test relative performance of different models</a:t>
            </a:r>
          </a:p>
          <a:p>
            <a:r>
              <a:rPr lang="en-US" dirty="0"/>
              <a:t>Identify respective strengths of models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GRIP-E/GL focuses on forecasting applications </a:t>
            </a:r>
          </a:p>
          <a:p>
            <a:pPr marL="0" indent="0" algn="ctr">
              <a:buNone/>
            </a:pPr>
            <a:r>
              <a:rPr lang="en-US" b="1" dirty="0"/>
              <a:t>(operational i.e., shorter term)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GRIP-E/GL is led by Bryan </a:t>
            </a:r>
            <a:r>
              <a:rPr lang="en-US" dirty="0" err="1">
                <a:solidFill>
                  <a:schemeClr val="accent1"/>
                </a:solidFill>
              </a:rPr>
              <a:t>Tolson</a:t>
            </a:r>
            <a:r>
              <a:rPr lang="en-US" dirty="0">
                <a:solidFill>
                  <a:schemeClr val="accent1"/>
                </a:solidFill>
              </a:rPr>
              <a:t> (U. Waterloo) and Tricia </a:t>
            </a:r>
            <a:r>
              <a:rPr lang="en-US" dirty="0" err="1">
                <a:solidFill>
                  <a:schemeClr val="accent1"/>
                </a:solidFill>
              </a:rPr>
              <a:t>Stadnyk</a:t>
            </a:r>
            <a:r>
              <a:rPr lang="en-US" dirty="0">
                <a:solidFill>
                  <a:schemeClr val="accent1"/>
                </a:solidFill>
              </a:rPr>
              <a:t> (U. Calgary) and coordinated by Juliane Mai (U. Waterloo)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9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GRIP-E/GL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In years 1-3, 18 models from 14 institutions have participated to GRIP-E over Lake Erie watershed (incl. Lake St. Clair)</a:t>
            </a:r>
          </a:p>
          <a:p>
            <a:r>
              <a:rPr lang="en-US" dirty="0"/>
              <a:t>All models in GRIP-E used different geophysical data but a standard meteorological forcing dataset (RDRS: 15km – hourly – 2010-2014)</a:t>
            </a:r>
          </a:p>
          <a:p>
            <a:r>
              <a:rPr lang="en-US" dirty="0"/>
              <a:t>Models in GRIP-E were calibrated (global and/or on-site) for multiple sub-watersheds against measured streamflow only</a:t>
            </a:r>
          </a:p>
          <a:p>
            <a:r>
              <a:rPr lang="en-US" dirty="0"/>
              <a:t>Going forward, GRIP-GL is also standardizing the geophysical data for model setup, and expanding both the spatial and temporal coverage of the modelling efforts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23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Nelson-MIP Objectives (Y4-7)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2C01-1D0E-4D56-AA91-E3A69592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8821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Main goal: Evaluate internal model processes and generate an ensemble of GWF land surface hydrological models for the Nelson River basin</a:t>
            </a:r>
            <a:endParaRPr lang="en-US" b="1" dirty="0"/>
          </a:p>
          <a:p>
            <a:pPr marL="0" indent="0">
              <a:buNone/>
            </a:pPr>
            <a:endParaRPr lang="en-US" sz="1700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compare participating hydrologic and land surface models with respect to their performance in reproducing long-term runoff and various hydrologic signatures;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understand the drivers of the differences among models from an internal process perspective;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assess the realism of different algorithms in simulating the same processes;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assess the reliability of the models for the prediction of key hydrologic processes and streamflow under changing climate conditions;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develop robust ensemble averaging methods to reduce the range of uncertainties in streamflow projection under changing climate conditions.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8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Study Domain </a:t>
            </a:r>
            <a:r>
              <a:rPr lang="en-CA" sz="2800" dirty="0">
                <a:solidFill>
                  <a:srgbClr val="FF0000"/>
                </a:solidFill>
              </a:rPr>
              <a:t>(decision to be made on the research scales)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2C01-1D0E-4D56-AA91-E3A69592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766" y="1585519"/>
            <a:ext cx="3565322" cy="5092118"/>
          </a:xfrm>
        </p:spPr>
        <p:txBody>
          <a:bodyPr>
            <a:normAutofit/>
          </a:bodyPr>
          <a:lstStyle/>
          <a:p>
            <a:r>
              <a:rPr lang="en-US" dirty="0"/>
              <a:t>Modelers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required to simulate </a:t>
            </a:r>
            <a:r>
              <a:rPr lang="en-US" dirty="0"/>
              <a:t>processes for </a:t>
            </a:r>
            <a:r>
              <a:rPr lang="en-US" dirty="0">
                <a:solidFill>
                  <a:srgbClr val="FF0000"/>
                </a:solidFill>
              </a:rPr>
              <a:t>all basins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en-US" dirty="0"/>
              <a:t> </a:t>
            </a:r>
            <a:r>
              <a:rPr lang="en-US" b="1" dirty="0"/>
              <a:t>modelers</a:t>
            </a:r>
            <a:r>
              <a:rPr lang="en-US" dirty="0"/>
              <a:t> should </a:t>
            </a:r>
            <a:r>
              <a:rPr lang="en-US" b="1" dirty="0"/>
              <a:t>decide on the scale</a:t>
            </a:r>
            <a:r>
              <a:rPr lang="en-US" dirty="0"/>
              <a:t> they are contributing to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inform participants </a:t>
            </a:r>
            <a:r>
              <a:rPr lang="en-US" dirty="0"/>
              <a:t>(through project coordination) of chosen domain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5089F-5945-4B06-BF7A-D4A738EB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20680" r="2140" b="2630"/>
          <a:stretch/>
        </p:blipFill>
        <p:spPr>
          <a:xfrm>
            <a:off x="75500" y="1418252"/>
            <a:ext cx="8179266" cy="525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9D51D-96EA-487E-AB4E-993F957BE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412BDA-CB03-4C64-B56B-344DFD3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0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3E22-8960-47DF-8543-F05372E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Gauges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11ED-4881-4F40-8A48-B525C2E0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Modelers should suggest </a:t>
            </a:r>
            <a:r>
              <a:rPr lang="en-CA" u="sng" dirty="0"/>
              <a:t>per basin</a:t>
            </a:r>
            <a:r>
              <a:rPr lang="en-CA" dirty="0"/>
              <a:t> the gauge locations they are interested in for model calibration and validation.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UC-HAL will compile the suggestions and prepare a </a:t>
            </a:r>
            <a:r>
              <a:rPr lang="en-CA" u="sng" dirty="0"/>
              <a:t>standardized list</a:t>
            </a:r>
            <a:r>
              <a:rPr lang="en-CA" dirty="0"/>
              <a:t> of calibration and validation gauge locations, and disseminate the related streamflow data per basin for our next meeting.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ACC6B-C546-4848-8524-31DC81456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DF67-4EBD-4FB8-8DDE-7D65D350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7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Project phases and expected model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2C01-1D0E-4D56-AA91-E3A69592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Phase 0</a:t>
            </a:r>
            <a:r>
              <a:rPr lang="en-US" dirty="0"/>
              <a:t>: Current model status/baseline (run with user-defined parameter sets)</a:t>
            </a:r>
          </a:p>
          <a:p>
            <a:r>
              <a:rPr lang="en-US" b="1" dirty="0"/>
              <a:t>Phase 1</a:t>
            </a:r>
            <a:r>
              <a:rPr lang="en-US" dirty="0"/>
              <a:t>: Recalibrated model run at unregulated (headwater) gauges</a:t>
            </a:r>
          </a:p>
          <a:p>
            <a:r>
              <a:rPr lang="en-US" b="1" dirty="0"/>
              <a:t>Phase 2</a:t>
            </a:r>
            <a:r>
              <a:rPr lang="en-US" dirty="0"/>
              <a:t>: Recalibrated model run at regulated gauges</a:t>
            </a:r>
          </a:p>
          <a:p>
            <a:r>
              <a:rPr lang="en-US" b="1" dirty="0"/>
              <a:t>Phase 3</a:t>
            </a:r>
            <a:r>
              <a:rPr lang="en-US" dirty="0"/>
              <a:t>: Ensemble modeling of climate change impacts using CMIP6 to drive the models developed in Phase 1 and/or Phase 2.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states and flux </a:t>
            </a:r>
            <a:r>
              <a:rPr lang="en-US" u="sng" dirty="0"/>
              <a:t>at a daily time step</a:t>
            </a:r>
            <a:r>
              <a:rPr lang="en-US" dirty="0"/>
              <a:t> to gain a better understanding of the modelled processes. To conserve storage space, some output may be designated as spatial averages per drainage basins (to be determined later).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b="1" dirty="0"/>
              <a:t>Modelers are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b="1" dirty="0"/>
              <a:t> required to participate in all phases,</a:t>
            </a:r>
          </a:p>
          <a:p>
            <a:pPr marL="0" indent="0" algn="ctr">
              <a:buNone/>
            </a:pPr>
            <a:r>
              <a:rPr lang="en-US" b="1" dirty="0"/>
              <a:t>but we need to know who is doing what and where!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27BB1-B992-41C4-8AFC-ECD00E7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06A8-7D8D-443A-AB8B-A7B3C863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1496</Words>
  <Application>Microsoft Office PowerPoint</Application>
  <PresentationFormat>Widescreen</PresentationFormat>
  <Paragraphs>243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Multi-model Intercomparison Project on the Saskatchewan-Nelson-Churchill River Basin  (Nelson-MiP project)</vt:lpstr>
      <vt:lpstr>Agenda</vt:lpstr>
      <vt:lpstr>Project Background</vt:lpstr>
      <vt:lpstr>GRIP-E/GL objectives</vt:lpstr>
      <vt:lpstr>GRIP-E/GL achievements</vt:lpstr>
      <vt:lpstr>Nelson-MIP Objectives (Y4-7)</vt:lpstr>
      <vt:lpstr>Study Domain (decision to be made on the research scales)</vt:lpstr>
      <vt:lpstr>Gauges Of Interest</vt:lpstr>
      <vt:lpstr>Project phases and expected model outputs</vt:lpstr>
      <vt:lpstr>Data exchange/data dissemination</vt:lpstr>
      <vt:lpstr>Tentative timelines (open to discussion)</vt:lpstr>
      <vt:lpstr>Participating modeling groups and models</vt:lpstr>
      <vt:lpstr>Participating modeling groups and models</vt:lpstr>
      <vt:lpstr>Participating modeling groups and models</vt:lpstr>
      <vt:lpstr>Collaborators</vt:lpstr>
      <vt:lpstr>Additional Participants?</vt:lpstr>
      <vt:lpstr>Deliverables (due by January 22 2020)</vt:lpstr>
      <vt:lpstr>Preparation for February 12,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104</cp:revision>
  <dcterms:created xsi:type="dcterms:W3CDTF">2019-12-18T18:53:27Z</dcterms:created>
  <dcterms:modified xsi:type="dcterms:W3CDTF">2020-01-08T22:36:53Z</dcterms:modified>
</cp:coreProperties>
</file>