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7"/>
  </p:notesMasterIdLst>
  <p:sldIdLst>
    <p:sldId id="276" r:id="rId2"/>
    <p:sldId id="256" r:id="rId3"/>
    <p:sldId id="258" r:id="rId4"/>
    <p:sldId id="260" r:id="rId5"/>
    <p:sldId id="261" r:id="rId6"/>
    <p:sldId id="262" r:id="rId7"/>
    <p:sldId id="263" r:id="rId8"/>
    <p:sldId id="265" r:id="rId9"/>
    <p:sldId id="266" r:id="rId10"/>
    <p:sldId id="267" r:id="rId11"/>
    <p:sldId id="268" r:id="rId12"/>
    <p:sldId id="273"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CCFFFF"/>
    <a:srgbClr val="1199FF"/>
    <a:srgbClr val="FFCCFF"/>
    <a:srgbClr val="3BFF3B"/>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3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4E247-79BC-4EA0-9786-EE0AA7E6DD91}" type="datetimeFigureOut">
              <a:rPr lang="en-IN" smtClean="0"/>
              <a:pPr/>
              <a:t>18/11/22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281A6-F9D2-4FB0-9A7B-7039E576D2BE}" type="slidenum">
              <a:rPr lang="en-IN" smtClean="0"/>
              <a:pPr/>
              <a:t>‹#›</a:t>
            </a:fld>
            <a:endParaRPr lang="en-IN"/>
          </a:p>
        </p:txBody>
      </p:sp>
    </p:spTree>
    <p:extLst>
      <p:ext uri="{BB962C8B-B14F-4D97-AF65-F5344CB8AC3E}">
        <p14:creationId xmlns:p14="http://schemas.microsoft.com/office/powerpoint/2010/main" val="120750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pPr/>
              <a:t>1</a:t>
            </a:fld>
            <a:endParaRPr lang="en-US" dirty="0"/>
          </a:p>
        </p:txBody>
      </p:sp>
    </p:spTree>
    <p:extLst>
      <p:ext uri="{BB962C8B-B14F-4D97-AF65-F5344CB8AC3E}">
        <p14:creationId xmlns:p14="http://schemas.microsoft.com/office/powerpoint/2010/main" val="279383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232D38-FE8D-4BB7-8489-D8CDE1D7BB22}" type="datetimeFigureOut">
              <a:rPr lang="en-IN" smtClean="0"/>
              <a:pPr/>
              <a:t>18/11/22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150912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32D38-FE8D-4BB7-8489-D8CDE1D7BB22}" type="datetimeFigureOut">
              <a:rPr lang="en-IN" smtClean="0"/>
              <a:pPr/>
              <a:t>18/11/22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320462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32D38-FE8D-4BB7-8489-D8CDE1D7BB22}" type="datetimeFigureOut">
              <a:rPr lang="en-IN" smtClean="0"/>
              <a:pPr/>
              <a:t>18/11/22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198508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F232D38-FE8D-4BB7-8489-D8CDE1D7BB22}" type="datetimeFigureOut">
              <a:rPr lang="en-IN" smtClean="0"/>
              <a:pPr/>
              <a:t>18/11/22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4001663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F232D38-FE8D-4BB7-8489-D8CDE1D7BB22}" type="datetimeFigureOut">
              <a:rPr lang="en-IN" smtClean="0"/>
              <a:pPr/>
              <a:t>18/11/22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1938828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32D38-FE8D-4BB7-8489-D8CDE1D7BB22}" type="datetimeFigureOut">
              <a:rPr lang="en-IN" smtClean="0"/>
              <a:pPr/>
              <a:t>18/11/22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1834023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32D38-FE8D-4BB7-8489-D8CDE1D7BB22}" type="datetimeFigureOut">
              <a:rPr lang="en-IN" smtClean="0"/>
              <a:pPr/>
              <a:t>18/11/22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3288733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32D38-FE8D-4BB7-8489-D8CDE1D7BB22}" type="datetimeFigureOut">
              <a:rPr lang="en-IN" smtClean="0"/>
              <a:pPr/>
              <a:t>18/11/22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3079972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32D38-FE8D-4BB7-8489-D8CDE1D7BB22}" type="datetimeFigureOut">
              <a:rPr lang="en-IN" smtClean="0"/>
              <a:pPr/>
              <a:t>18/11/22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416656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232D38-FE8D-4BB7-8489-D8CDE1D7BB22}" type="datetimeFigureOut">
              <a:rPr lang="en-IN" smtClean="0"/>
              <a:pPr/>
              <a:t>18/11/22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322156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32D38-FE8D-4BB7-8489-D8CDE1D7BB22}" type="datetimeFigureOut">
              <a:rPr lang="en-IN" smtClean="0"/>
              <a:pPr/>
              <a:t>18/11/22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95489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232D38-FE8D-4BB7-8489-D8CDE1D7BB22}" type="datetimeFigureOut">
              <a:rPr lang="en-IN" smtClean="0"/>
              <a:pPr/>
              <a:t>18/11/22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257807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232D38-FE8D-4BB7-8489-D8CDE1D7BB22}" type="datetimeFigureOut">
              <a:rPr lang="en-IN" smtClean="0"/>
              <a:pPr/>
              <a:t>18/11/22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209993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232D38-FE8D-4BB7-8489-D8CDE1D7BB22}" type="datetimeFigureOut">
              <a:rPr lang="en-IN" smtClean="0"/>
              <a:pPr/>
              <a:t>18/11/22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252479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32D38-FE8D-4BB7-8489-D8CDE1D7BB22}" type="datetimeFigureOut">
              <a:rPr lang="en-IN" smtClean="0"/>
              <a:pPr/>
              <a:t>18/11/22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99183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32D38-FE8D-4BB7-8489-D8CDE1D7BB22}" type="datetimeFigureOut">
              <a:rPr lang="en-IN" smtClean="0"/>
              <a:pPr/>
              <a:t>18/11/22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1034998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F232D38-FE8D-4BB7-8489-D8CDE1D7BB22}" type="datetimeFigureOut">
              <a:rPr lang="en-IN" smtClean="0"/>
              <a:pPr/>
              <a:t>18/11/22</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E34921F0-4DF8-449F-8E7F-67125FA3E3BA}" type="slidenum">
              <a:rPr lang="en-IN" smtClean="0"/>
              <a:pPr/>
              <a:t>‹#›</a:t>
            </a:fld>
            <a:endParaRPr lang="en-IN"/>
          </a:p>
        </p:txBody>
      </p:sp>
    </p:spTree>
    <p:extLst>
      <p:ext uri="{BB962C8B-B14F-4D97-AF65-F5344CB8AC3E}">
        <p14:creationId xmlns:p14="http://schemas.microsoft.com/office/powerpoint/2010/main" val="144869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F232D38-FE8D-4BB7-8489-D8CDE1D7BB22}" type="datetimeFigureOut">
              <a:rPr lang="en-IN" smtClean="0"/>
              <a:pPr/>
              <a:t>18/11/22</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34921F0-4DF8-449F-8E7F-67125FA3E3BA}" type="slidenum">
              <a:rPr lang="en-IN" smtClean="0"/>
              <a:pPr/>
              <a:t>‹#›</a:t>
            </a:fld>
            <a:endParaRPr lang="en-IN"/>
          </a:p>
        </p:txBody>
      </p:sp>
    </p:spTree>
    <p:extLst>
      <p:ext uri="{BB962C8B-B14F-4D97-AF65-F5344CB8AC3E}">
        <p14:creationId xmlns:p14="http://schemas.microsoft.com/office/powerpoint/2010/main" val="225053449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lans">
            <a:extLst>
              <a:ext uri="{FF2B5EF4-FFF2-40B4-BE49-F238E27FC236}">
                <a16:creationId xmlns:a16="http://schemas.microsoft.com/office/drawing/2014/main" id="{A3A2E0DA-DA21-447D-AD1F-3DB915DD05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88932" cy="6858000"/>
          </a:xfrm>
          <a:prstGeom prst="rect">
            <a:avLst/>
          </a:prstGeom>
        </p:spPr>
      </p:pic>
      <p:sp>
        <p:nvSpPr>
          <p:cNvPr id="2" name="Title 1">
            <a:extLst>
              <a:ext uri="{FF2B5EF4-FFF2-40B4-BE49-F238E27FC236}">
                <a16:creationId xmlns:a16="http://schemas.microsoft.com/office/drawing/2014/main" id="{7D6CA50C-1A88-4B3F-A34F-FE199F4205A2}"/>
              </a:ext>
            </a:extLst>
          </p:cNvPr>
          <p:cNvSpPr>
            <a:spLocks noGrp="1"/>
          </p:cNvSpPr>
          <p:nvPr>
            <p:ph type="ctrTitle"/>
          </p:nvPr>
        </p:nvSpPr>
        <p:spPr>
          <a:xfrm>
            <a:off x="728133" y="0"/>
            <a:ext cx="10625025" cy="1888351"/>
          </a:xfrm>
        </p:spPr>
        <p:style>
          <a:lnRef idx="0">
            <a:schemeClr val="dk1"/>
          </a:lnRef>
          <a:fillRef idx="3">
            <a:schemeClr val="dk1"/>
          </a:fillRef>
          <a:effectRef idx="3">
            <a:schemeClr val="dk1"/>
          </a:effectRef>
          <a:fontRef idx="minor">
            <a:schemeClr val="lt1"/>
          </a:fontRef>
        </p:style>
        <p:txBody>
          <a:bodyPr>
            <a:normAutofit fontScale="90000"/>
          </a:bodyPr>
          <a:lstStyle/>
          <a:p>
            <a:br>
              <a:rPr lang="en-IN" sz="4500" b="1" u="sng" dirty="0">
                <a:solidFill>
                  <a:schemeClr val="bg1"/>
                </a:solidFill>
                <a:latin typeface="Arial Rounded MT Bold" panose="020F0704030504030204" pitchFamily="34" charset="0"/>
              </a:rPr>
            </a:br>
            <a:br>
              <a:rPr lang="en-IN" sz="4500" b="1" u="sng" dirty="0">
                <a:solidFill>
                  <a:schemeClr val="bg1"/>
                </a:solidFill>
                <a:latin typeface="Arial Rounded MT Bold" panose="020F0704030504030204" pitchFamily="34" charset="0"/>
              </a:rPr>
            </a:br>
            <a:br>
              <a:rPr lang="en-IN" sz="4500" b="1" u="sng" dirty="0">
                <a:solidFill>
                  <a:schemeClr val="bg1"/>
                </a:solidFill>
                <a:latin typeface="Arial Rounded MT Bold" panose="020F0704030504030204" pitchFamily="34" charset="0"/>
              </a:rPr>
            </a:br>
            <a:br>
              <a:rPr lang="en-IN" sz="4500" b="1" u="sng" dirty="0">
                <a:solidFill>
                  <a:schemeClr val="bg1"/>
                </a:solidFill>
                <a:latin typeface="Arial Rounded MT Bold" panose="020F0704030504030204" pitchFamily="34" charset="0"/>
              </a:rPr>
            </a:br>
            <a:br>
              <a:rPr lang="en-IN" sz="4500" b="1" u="sng" dirty="0">
                <a:solidFill>
                  <a:schemeClr val="bg1"/>
                </a:solidFill>
                <a:latin typeface="Arial Rounded MT Bold" panose="020F0704030504030204" pitchFamily="34" charset="0"/>
              </a:rPr>
            </a:br>
            <a:r>
              <a:rPr lang="en-IN" sz="4500" b="1" u="sng" dirty="0">
                <a:solidFill>
                  <a:schemeClr val="tx1"/>
                </a:solidFill>
                <a:latin typeface="Arial Rounded MT Bold" panose="020F0704030504030204" pitchFamily="34" charset="0"/>
              </a:rPr>
              <a:t>Facial Recognition with High Accuracy      to   create Attendance</a:t>
            </a:r>
          </a:p>
        </p:txBody>
      </p:sp>
      <p:sp>
        <p:nvSpPr>
          <p:cNvPr id="3" name="Subtitle 2">
            <a:extLst>
              <a:ext uri="{FF2B5EF4-FFF2-40B4-BE49-F238E27FC236}">
                <a16:creationId xmlns:a16="http://schemas.microsoft.com/office/drawing/2014/main" id="{C9CC2D51-705E-403A-AC0E-9157DC5513A8}"/>
              </a:ext>
            </a:extLst>
          </p:cNvPr>
          <p:cNvSpPr>
            <a:spLocks noGrp="1"/>
          </p:cNvSpPr>
          <p:nvPr>
            <p:ph type="subTitle" idx="1"/>
          </p:nvPr>
        </p:nvSpPr>
        <p:spPr>
          <a:xfrm>
            <a:off x="3043647" y="5815584"/>
            <a:ext cx="5905282" cy="1042416"/>
          </a:xfrm>
        </p:spPr>
        <p:style>
          <a:lnRef idx="0">
            <a:schemeClr val="accent5"/>
          </a:lnRef>
          <a:fillRef idx="3">
            <a:schemeClr val="accent5"/>
          </a:fillRef>
          <a:effectRef idx="3">
            <a:schemeClr val="accent5"/>
          </a:effectRef>
          <a:fontRef idx="minor">
            <a:schemeClr val="lt1"/>
          </a:fontRef>
        </p:style>
        <p:txBody>
          <a:bodyPr>
            <a:normAutofit/>
          </a:bodyPr>
          <a:lstStyle/>
          <a:p>
            <a:r>
              <a:rPr lang="en-US" sz="2800" dirty="0">
                <a:solidFill>
                  <a:srgbClr val="002060"/>
                </a:solidFill>
                <a:latin typeface="+mj-lt"/>
              </a:rPr>
              <a:t>Made by :Utkarsh Chauhan</a:t>
            </a:r>
            <a:br>
              <a:rPr lang="en-US" sz="2800" dirty="0">
                <a:solidFill>
                  <a:srgbClr val="002060"/>
                </a:solidFill>
                <a:latin typeface="+mj-lt"/>
              </a:rPr>
            </a:br>
            <a:r>
              <a:rPr lang="en-US" sz="2800" dirty="0">
                <a:solidFill>
                  <a:srgbClr val="002060"/>
                </a:solidFill>
                <a:latin typeface="+mj-lt"/>
              </a:rPr>
              <a:t>              </a:t>
            </a:r>
            <a:r>
              <a:rPr lang="en-US" sz="2800" dirty="0" err="1">
                <a:solidFill>
                  <a:srgbClr val="002060"/>
                </a:solidFill>
                <a:latin typeface="+mj-lt"/>
              </a:rPr>
              <a:t>Bhoomica</a:t>
            </a:r>
            <a:r>
              <a:rPr lang="en-US" sz="2800" dirty="0">
                <a:solidFill>
                  <a:srgbClr val="002060"/>
                </a:solidFill>
                <a:latin typeface="+mj-lt"/>
              </a:rPr>
              <a:t> Gupta</a:t>
            </a:r>
          </a:p>
          <a:p>
            <a:pPr algn="just"/>
            <a:endParaRPr lang="en-US" dirty="0">
              <a:solidFill>
                <a:srgbClr val="FFFF00"/>
              </a:solidFill>
              <a:latin typeface="Algerian" pitchFamily="82" charset="0"/>
            </a:endParaRPr>
          </a:p>
        </p:txBody>
      </p:sp>
    </p:spTree>
    <p:extLst>
      <p:ext uri="{BB962C8B-B14F-4D97-AF65-F5344CB8AC3E}">
        <p14:creationId xmlns:p14="http://schemas.microsoft.com/office/powerpoint/2010/main" val="274582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FDE2-3D81-4B98-B49B-820D9CA8B149}"/>
              </a:ext>
            </a:extLst>
          </p:cNvPr>
          <p:cNvSpPr>
            <a:spLocks noGrp="1"/>
          </p:cNvSpPr>
          <p:nvPr>
            <p:ph type="ctrTitle"/>
          </p:nvPr>
        </p:nvSpPr>
        <p:spPr>
          <a:xfrm>
            <a:off x="0" y="-280333"/>
            <a:ext cx="12191999" cy="1154976"/>
          </a:xfrm>
        </p:spPr>
        <p:style>
          <a:lnRef idx="1">
            <a:schemeClr val="accent6"/>
          </a:lnRef>
          <a:fillRef idx="2">
            <a:schemeClr val="accent6"/>
          </a:fillRef>
          <a:effectRef idx="1">
            <a:schemeClr val="accent6"/>
          </a:effectRef>
          <a:fontRef idx="minor">
            <a:schemeClr val="dk1"/>
          </a:fontRef>
        </p:style>
        <p:txBody>
          <a:bodyPr>
            <a:normAutofit/>
          </a:bodyPr>
          <a:lstStyle/>
          <a:p>
            <a:r>
              <a:rPr lang="en-US" sz="2800" b="1" u="heavy" dirty="0">
                <a:solidFill>
                  <a:srgbClr val="002060"/>
                </a:solidFill>
                <a:latin typeface="Algerian" pitchFamily="82" charset="0"/>
                <a:ea typeface="Calibri" panose="020F0502020204030204" pitchFamily="34" charset="0"/>
              </a:rPr>
              <a:t>Here’s the result of locating 68 face landmarks on our test image</a:t>
            </a:r>
            <a:r>
              <a:rPr lang="en-US" sz="2800" b="1" u="heavy" dirty="0">
                <a:solidFill>
                  <a:schemeClr val="accent2">
                    <a:lumMod val="50000"/>
                  </a:schemeClr>
                </a:solidFill>
                <a:latin typeface="Algerian" pitchFamily="82" charset="0"/>
                <a:ea typeface="Calibri" panose="020F0502020204030204" pitchFamily="34" charset="0"/>
              </a:rPr>
              <a:t>.</a:t>
            </a:r>
            <a:endParaRPr lang="en-IN" sz="2800" dirty="0">
              <a:solidFill>
                <a:schemeClr val="accent2">
                  <a:lumMod val="50000"/>
                </a:schemeClr>
              </a:solidFill>
              <a:effectLst/>
              <a:latin typeface="Algerian" pitchFamily="82" charset="0"/>
              <a:ea typeface="Calibri" panose="020F0502020204030204" pitchFamily="34" charset="0"/>
            </a:endParaRPr>
          </a:p>
        </p:txBody>
      </p:sp>
      <p:pic>
        <p:nvPicPr>
          <p:cNvPr id="6146" name="Picture 2" descr="Image for post">
            <a:extLst>
              <a:ext uri="{FF2B5EF4-FFF2-40B4-BE49-F238E27FC236}">
                <a16:creationId xmlns:a16="http://schemas.microsoft.com/office/drawing/2014/main" id="{3D3EFAF6-DF5C-4A74-8083-17397AEDBC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993" y="1212278"/>
            <a:ext cx="7872413" cy="5029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29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FDE2-3D81-4B98-B49B-820D9CA8B149}"/>
              </a:ext>
            </a:extLst>
          </p:cNvPr>
          <p:cNvSpPr>
            <a:spLocks noGrp="1"/>
          </p:cNvSpPr>
          <p:nvPr>
            <p:ph type="ctrTitle"/>
          </p:nvPr>
        </p:nvSpPr>
        <p:spPr>
          <a:xfrm>
            <a:off x="2540368" y="0"/>
            <a:ext cx="6264965" cy="973667"/>
          </a:xfrm>
        </p:spPr>
        <p:style>
          <a:lnRef idx="1">
            <a:schemeClr val="accent6"/>
          </a:lnRef>
          <a:fillRef idx="2">
            <a:schemeClr val="accent6"/>
          </a:fillRef>
          <a:effectRef idx="1">
            <a:schemeClr val="accent6"/>
          </a:effectRef>
          <a:fontRef idx="minor">
            <a:schemeClr val="dk1"/>
          </a:fontRef>
        </p:style>
        <p:txBody>
          <a:bodyPr>
            <a:normAutofit/>
          </a:bodyPr>
          <a:lstStyle/>
          <a:p>
            <a:r>
              <a:rPr lang="en-US" sz="3000" b="1" u="heavy" dirty="0">
                <a:solidFill>
                  <a:srgbClr val="FFFF00"/>
                </a:solidFill>
                <a:effectLst/>
                <a:latin typeface="+mn-lt"/>
                <a:ea typeface="Calibri" panose="020F0502020204030204" pitchFamily="34" charset="0"/>
              </a:rPr>
              <a:t>Step 3: Encoding Faces</a:t>
            </a:r>
            <a:endParaRPr lang="en-IN" sz="3000" dirty="0">
              <a:solidFill>
                <a:srgbClr val="FFFF00"/>
              </a:solidFill>
              <a:effectLst/>
              <a:latin typeface="+mn-lt"/>
              <a:ea typeface="Calibri" panose="020F0502020204030204" pitchFamily="34" charset="0"/>
            </a:endParaRPr>
          </a:p>
        </p:txBody>
      </p:sp>
      <p:sp>
        <p:nvSpPr>
          <p:cNvPr id="3" name="Subtitle 2">
            <a:extLst>
              <a:ext uri="{FF2B5EF4-FFF2-40B4-BE49-F238E27FC236}">
                <a16:creationId xmlns:a16="http://schemas.microsoft.com/office/drawing/2014/main" id="{C037FBE1-AC5A-4BF3-A3E2-0228FE8B02B4}"/>
              </a:ext>
            </a:extLst>
          </p:cNvPr>
          <p:cNvSpPr>
            <a:spLocks noGrp="1"/>
          </p:cNvSpPr>
          <p:nvPr>
            <p:ph type="subTitle" idx="1"/>
          </p:nvPr>
        </p:nvSpPr>
        <p:spPr>
          <a:xfrm>
            <a:off x="1524000" y="1269654"/>
            <a:ext cx="9144000" cy="1655762"/>
          </a:xfrm>
        </p:spPr>
        <p:txBody>
          <a:bodyPr vert="horz" lIns="91440" tIns="45720" rIns="91440" bIns="45720" rtlCol="0">
            <a:noAutofit/>
          </a:bodyPr>
          <a:lstStyle/>
          <a:p>
            <a:pPr marL="285750" indent="-285750" algn="just">
              <a:lnSpc>
                <a:spcPts val="2000"/>
              </a:lnSpc>
              <a:spcBef>
                <a:spcPts val="1800"/>
              </a:spcBef>
              <a:spcAft>
                <a:spcPts val="1800"/>
              </a:spcAft>
              <a:buChar char="•"/>
            </a:pPr>
            <a:r>
              <a:rPr lang="en-US" sz="2200" b="1" dirty="0">
                <a:solidFill>
                  <a:schemeClr val="accent3">
                    <a:lumMod val="20000"/>
                    <a:lumOff val="80000"/>
                  </a:schemeClr>
                </a:solidFill>
              </a:rPr>
              <a:t>So the main problem arises here. </a:t>
            </a:r>
          </a:p>
          <a:p>
            <a:pPr marL="285750" indent="-285750" algn="just">
              <a:lnSpc>
                <a:spcPts val="2000"/>
              </a:lnSpc>
              <a:spcBef>
                <a:spcPts val="1800"/>
              </a:spcBef>
              <a:spcAft>
                <a:spcPts val="1800"/>
              </a:spcAft>
              <a:buChar char="•"/>
            </a:pPr>
            <a:r>
              <a:rPr lang="en-US" sz="2200" b="1" dirty="0">
                <a:solidFill>
                  <a:schemeClr val="accent3">
                    <a:lumMod val="20000"/>
                    <a:lumOff val="80000"/>
                  </a:schemeClr>
                </a:solidFill>
              </a:rPr>
              <a:t>The simplest approach to face recognition is to directly compare the unknown face we found in Step 2 with all the pictures we have of people that have already been tagged. When we find a previously tagged face that looks very similar to our unknown face, it must be the same person. </a:t>
            </a:r>
          </a:p>
          <a:p>
            <a:pPr marL="285750" indent="-285750" algn="just">
              <a:lnSpc>
                <a:spcPts val="2000"/>
              </a:lnSpc>
              <a:spcBef>
                <a:spcPts val="1800"/>
              </a:spcBef>
              <a:spcAft>
                <a:spcPts val="1800"/>
              </a:spcAft>
              <a:buChar char="•"/>
            </a:pPr>
            <a:r>
              <a:rPr lang="en-US" sz="2200" b="1" dirty="0">
                <a:solidFill>
                  <a:schemeClr val="accent3">
                    <a:lumMod val="20000"/>
                    <a:lumOff val="80000"/>
                  </a:schemeClr>
                </a:solidFill>
              </a:rPr>
              <a:t>There’s actually a huge problem with that approach. That would take way too long. They need to be able to recognize faces in milliseconds, not hours.</a:t>
            </a:r>
          </a:p>
          <a:p>
            <a:pPr marL="285750" indent="-285750" algn="just">
              <a:lnSpc>
                <a:spcPts val="2000"/>
              </a:lnSpc>
              <a:spcBef>
                <a:spcPts val="1800"/>
              </a:spcBef>
              <a:spcAft>
                <a:spcPts val="1800"/>
              </a:spcAft>
              <a:buChar char="•"/>
            </a:pPr>
            <a:r>
              <a:rPr lang="en-US" sz="2200" b="1" dirty="0">
                <a:solidFill>
                  <a:schemeClr val="accent3">
                    <a:lumMod val="20000"/>
                    <a:lumOff val="80000"/>
                  </a:schemeClr>
                </a:solidFill>
              </a:rPr>
              <a:t>What we need is a way to extract a few basic measurements from each face. Then we could measure our unknown face the same way and find the known face with the closest measurements. For example, we might measure the size of each ear, the spacing between the eyes, the length of the nose, etc.</a:t>
            </a:r>
          </a:p>
          <a:p>
            <a:pPr marL="285750" indent="-285750" algn="just">
              <a:lnSpc>
                <a:spcPts val="2000"/>
              </a:lnSpc>
              <a:spcBef>
                <a:spcPts val="1800"/>
              </a:spcBef>
              <a:spcAft>
                <a:spcPts val="1800"/>
              </a:spcAft>
              <a:buChar char="•"/>
            </a:pPr>
            <a:endParaRPr lang="en-US" sz="2200" b="1" dirty="0">
              <a:solidFill>
                <a:srgbClr val="0070C0"/>
              </a:solidFill>
            </a:endParaRPr>
          </a:p>
        </p:txBody>
      </p:sp>
      <p:sp>
        <p:nvSpPr>
          <p:cNvPr id="4" name="Subtitle 2">
            <a:extLst>
              <a:ext uri="{FF2B5EF4-FFF2-40B4-BE49-F238E27FC236}">
                <a16:creationId xmlns:a16="http://schemas.microsoft.com/office/drawing/2014/main" id="{2CC9D9B0-9FC9-4C67-91AD-82983FE3B525}"/>
              </a:ext>
            </a:extLst>
          </p:cNvPr>
          <p:cNvSpPr txBox="1">
            <a:spLocks/>
          </p:cNvSpPr>
          <p:nvPr/>
        </p:nvSpPr>
        <p:spPr>
          <a:xfrm>
            <a:off x="5883963" y="6042992"/>
            <a:ext cx="5347253" cy="4903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1800" b="1" dirty="0">
                <a:solidFill>
                  <a:schemeClr val="accent3">
                    <a:lumMod val="20000"/>
                    <a:lumOff val="80000"/>
                  </a:schemeClr>
                </a:solidFill>
                <a:latin typeface="Arial" panose="020B0604020202020204" pitchFamily="34" charset="0"/>
                <a:ea typeface="Calibri" panose="020F0502020204030204" pitchFamily="34" charset="0"/>
              </a:rPr>
              <a:t>To be continued…</a:t>
            </a:r>
            <a:endParaRPr lang="en-IN" sz="1800" dirty="0">
              <a:solidFill>
                <a:schemeClr val="accent3">
                  <a:lumMod val="20000"/>
                  <a:lumOff val="80000"/>
                </a:schemeClr>
              </a:solidFill>
              <a:latin typeface="Calibri" panose="020F0502020204030204" pitchFamily="34" charset="0"/>
              <a:ea typeface="Calibri" panose="020F0502020204030204" pitchFamily="34" charset="0"/>
            </a:endParaRPr>
          </a:p>
          <a:p>
            <a:pPr algn="r"/>
            <a:endParaRPr lang="en-IN" dirty="0"/>
          </a:p>
        </p:txBody>
      </p:sp>
    </p:spTree>
    <p:extLst>
      <p:ext uri="{BB962C8B-B14F-4D97-AF65-F5344CB8AC3E}">
        <p14:creationId xmlns:p14="http://schemas.microsoft.com/office/powerpoint/2010/main" val="393882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37FBE1-AC5A-4BF3-A3E2-0228FE8B02B4}"/>
              </a:ext>
            </a:extLst>
          </p:cNvPr>
          <p:cNvSpPr>
            <a:spLocks noGrp="1"/>
          </p:cNvSpPr>
          <p:nvPr>
            <p:ph type="subTitle" idx="1"/>
          </p:nvPr>
        </p:nvSpPr>
        <p:spPr>
          <a:xfrm>
            <a:off x="1524000" y="1269653"/>
            <a:ext cx="9144000" cy="4919111"/>
          </a:xfrm>
        </p:spPr>
        <p:txBody>
          <a:bodyPr vert="horz" lIns="91440" tIns="45720" rIns="91440" bIns="45720" rtlCol="0">
            <a:noAutofit/>
          </a:bodyPr>
          <a:lstStyle/>
          <a:p>
            <a:pPr marL="285750" indent="-285750" algn="just">
              <a:lnSpc>
                <a:spcPts val="2000"/>
              </a:lnSpc>
              <a:spcBef>
                <a:spcPts val="1800"/>
              </a:spcBef>
              <a:spcAft>
                <a:spcPts val="1800"/>
              </a:spcAft>
              <a:buChar char="•"/>
            </a:pPr>
            <a:r>
              <a:rPr lang="en-US" sz="2200" b="1" dirty="0">
                <a:solidFill>
                  <a:schemeClr val="accent3">
                    <a:lumMod val="20000"/>
                    <a:lumOff val="80000"/>
                  </a:schemeClr>
                </a:solidFill>
              </a:rPr>
              <a:t>The solution is to train a Deep Convolutional Neural Network. But instead of training the network to recognize pictures objects like we did last time, we are going to train it to generate 128 measurements for each face.</a:t>
            </a:r>
          </a:p>
          <a:p>
            <a:pPr marL="285750" indent="-285750" algn="just">
              <a:lnSpc>
                <a:spcPts val="2000"/>
              </a:lnSpc>
              <a:spcBef>
                <a:spcPts val="1800"/>
              </a:spcBef>
              <a:spcAft>
                <a:spcPts val="1800"/>
              </a:spcAft>
              <a:buChar char="•"/>
            </a:pPr>
            <a:r>
              <a:rPr lang="en-US" sz="2200" b="1" dirty="0">
                <a:solidFill>
                  <a:schemeClr val="accent3">
                    <a:lumMod val="20000"/>
                    <a:lumOff val="80000"/>
                  </a:schemeClr>
                </a:solidFill>
              </a:rPr>
              <a:t>The training process works by looking at 3 face images at a time:</a:t>
            </a:r>
          </a:p>
          <a:p>
            <a:pPr marL="800100" lvl="1" indent="-342900" algn="l">
              <a:buFont typeface="Arial" panose="020B0604020202020204" pitchFamily="34" charset="0"/>
              <a:buChar char="•"/>
            </a:pPr>
            <a:r>
              <a:rPr lang="en-US" dirty="0">
                <a:solidFill>
                  <a:srgbClr val="FFFF00"/>
                </a:solidFill>
              </a:rPr>
              <a:t>Load a training face image of a known person</a:t>
            </a:r>
          </a:p>
          <a:p>
            <a:pPr marL="800100" lvl="1" indent="-342900" algn="l">
              <a:buFont typeface="Arial" panose="020B0604020202020204" pitchFamily="34" charset="0"/>
              <a:buChar char="•"/>
            </a:pPr>
            <a:r>
              <a:rPr lang="en-US" dirty="0">
                <a:solidFill>
                  <a:srgbClr val="FFFF00"/>
                </a:solidFill>
              </a:rPr>
              <a:t>Load another picture of the same known person</a:t>
            </a:r>
          </a:p>
          <a:p>
            <a:pPr marL="800100" lvl="1" indent="-342900" algn="l">
              <a:buFont typeface="Arial" panose="020B0604020202020204" pitchFamily="34" charset="0"/>
              <a:buChar char="•"/>
            </a:pPr>
            <a:r>
              <a:rPr lang="en-US" dirty="0">
                <a:solidFill>
                  <a:srgbClr val="FFFF00"/>
                </a:solidFill>
              </a:rPr>
              <a:t>Load a picture of a totally different person</a:t>
            </a:r>
          </a:p>
          <a:p>
            <a:pPr marL="285750" indent="-285750" algn="just">
              <a:lnSpc>
                <a:spcPts val="2000"/>
              </a:lnSpc>
              <a:spcBef>
                <a:spcPts val="1800"/>
              </a:spcBef>
              <a:spcAft>
                <a:spcPts val="1800"/>
              </a:spcAft>
              <a:buChar char="•"/>
            </a:pPr>
            <a:r>
              <a:rPr lang="en-US" sz="2200" b="1" dirty="0">
                <a:solidFill>
                  <a:schemeClr val="accent3">
                    <a:lumMod val="20000"/>
                    <a:lumOff val="80000"/>
                  </a:schemeClr>
                </a:solidFill>
              </a:rPr>
              <a:t>After repeating this step millions of times for millions of images of thousands of different people, the neural network learns to reliably generate 128 measurements for each person. Any ten different pictures of the same person should give roughly the same measurements.</a:t>
            </a:r>
          </a:p>
        </p:txBody>
      </p:sp>
      <p:sp>
        <p:nvSpPr>
          <p:cNvPr id="4" name="Subtitle 2">
            <a:extLst>
              <a:ext uri="{FF2B5EF4-FFF2-40B4-BE49-F238E27FC236}">
                <a16:creationId xmlns:a16="http://schemas.microsoft.com/office/drawing/2014/main" id="{5C4F21AC-2271-418D-B08D-5BCE72BBB208}"/>
              </a:ext>
            </a:extLst>
          </p:cNvPr>
          <p:cNvSpPr txBox="1">
            <a:spLocks/>
          </p:cNvSpPr>
          <p:nvPr/>
        </p:nvSpPr>
        <p:spPr>
          <a:xfrm>
            <a:off x="5923720" y="5764695"/>
            <a:ext cx="5347253" cy="4903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1800" b="1" dirty="0">
                <a:solidFill>
                  <a:schemeClr val="accent3">
                    <a:lumMod val="20000"/>
                    <a:lumOff val="80000"/>
                  </a:schemeClr>
                </a:solidFill>
                <a:latin typeface="Arial" panose="020B0604020202020204" pitchFamily="34" charset="0"/>
                <a:ea typeface="Calibri" panose="020F0502020204030204" pitchFamily="34" charset="0"/>
              </a:rPr>
              <a:t>To be continued…</a:t>
            </a:r>
            <a:endParaRPr lang="en-IN" sz="1800" dirty="0">
              <a:solidFill>
                <a:schemeClr val="accent3">
                  <a:lumMod val="20000"/>
                  <a:lumOff val="80000"/>
                </a:schemeClr>
              </a:solidFill>
              <a:latin typeface="Calibri" panose="020F0502020204030204" pitchFamily="34" charset="0"/>
              <a:ea typeface="Calibri" panose="020F0502020204030204" pitchFamily="34" charset="0"/>
            </a:endParaRPr>
          </a:p>
          <a:p>
            <a:pPr algn="r"/>
            <a:endParaRPr lang="en-IN" dirty="0"/>
          </a:p>
        </p:txBody>
      </p:sp>
    </p:spTree>
    <p:extLst>
      <p:ext uri="{BB962C8B-B14F-4D97-AF65-F5344CB8AC3E}">
        <p14:creationId xmlns:p14="http://schemas.microsoft.com/office/powerpoint/2010/main" val="106727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37FBE1-AC5A-4BF3-A3E2-0228FE8B02B4}"/>
              </a:ext>
            </a:extLst>
          </p:cNvPr>
          <p:cNvSpPr>
            <a:spLocks noGrp="1"/>
          </p:cNvSpPr>
          <p:nvPr>
            <p:ph type="subTitle" idx="1"/>
          </p:nvPr>
        </p:nvSpPr>
        <p:spPr>
          <a:xfrm>
            <a:off x="1524000" y="845585"/>
            <a:ext cx="9144000" cy="1655762"/>
          </a:xfrm>
        </p:spPr>
        <p:txBody>
          <a:bodyPr vert="horz" lIns="91440" tIns="45720" rIns="91440" bIns="45720" rtlCol="0">
            <a:noAutofit/>
          </a:bodyPr>
          <a:lstStyle/>
          <a:p>
            <a:pPr marL="285750" indent="-285750" algn="just">
              <a:lnSpc>
                <a:spcPts val="2000"/>
              </a:lnSpc>
              <a:spcBef>
                <a:spcPts val="1800"/>
              </a:spcBef>
              <a:spcAft>
                <a:spcPts val="1800"/>
              </a:spcAft>
              <a:buChar char="•"/>
            </a:pPr>
            <a:r>
              <a:rPr lang="en-US" sz="2200" b="1" dirty="0">
                <a:solidFill>
                  <a:schemeClr val="accent3">
                    <a:lumMod val="20000"/>
                    <a:lumOff val="80000"/>
                  </a:schemeClr>
                </a:solidFill>
              </a:rPr>
              <a:t>So all we need to do ourselves is run our face images through their pre-trained network to get the 128 measurements for each face. Here’s the measurements for our test image:</a:t>
            </a:r>
          </a:p>
        </p:txBody>
      </p:sp>
      <p:pic>
        <p:nvPicPr>
          <p:cNvPr id="9218" name="Picture 2" descr="Image for post">
            <a:extLst>
              <a:ext uri="{FF2B5EF4-FFF2-40B4-BE49-F238E27FC236}">
                <a16:creationId xmlns:a16="http://schemas.microsoft.com/office/drawing/2014/main" id="{A2C70779-3564-4957-950C-3C55EBADB6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089631"/>
            <a:ext cx="9144000" cy="45636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5448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FDE2-3D81-4B98-B49B-820D9CA8B149}"/>
              </a:ext>
            </a:extLst>
          </p:cNvPr>
          <p:cNvSpPr>
            <a:spLocks noGrp="1"/>
          </p:cNvSpPr>
          <p:nvPr>
            <p:ph type="ctrTitle"/>
          </p:nvPr>
        </p:nvSpPr>
        <p:spPr>
          <a:xfrm>
            <a:off x="1524000" y="0"/>
            <a:ext cx="9144000" cy="1143759"/>
          </a:xfrm>
        </p:spPr>
        <p:style>
          <a:lnRef idx="1">
            <a:schemeClr val="accent6"/>
          </a:lnRef>
          <a:fillRef idx="2">
            <a:schemeClr val="accent6"/>
          </a:fillRef>
          <a:effectRef idx="1">
            <a:schemeClr val="accent6"/>
          </a:effectRef>
          <a:fontRef idx="minor">
            <a:schemeClr val="dk1"/>
          </a:fontRef>
        </p:style>
        <p:txBody>
          <a:bodyPr>
            <a:normAutofit fontScale="90000"/>
          </a:bodyPr>
          <a:lstStyle/>
          <a:p>
            <a:br>
              <a:rPr lang="en-US" sz="3000" b="1" u="heavy" dirty="0">
                <a:solidFill>
                  <a:srgbClr val="00B050"/>
                </a:solidFill>
                <a:latin typeface="+mn-lt"/>
                <a:ea typeface="Calibri" panose="020F0502020204030204" pitchFamily="34" charset="0"/>
              </a:rPr>
            </a:br>
            <a:r>
              <a:rPr lang="en-US" sz="3000" b="1" u="heavy" dirty="0">
                <a:solidFill>
                  <a:srgbClr val="1199FF"/>
                </a:solidFill>
                <a:effectLst/>
                <a:latin typeface="+mn-lt"/>
                <a:ea typeface="Calibri" panose="020F0502020204030204" pitchFamily="34" charset="0"/>
              </a:rPr>
              <a:t>Step 4: Finding the person’s name from the encoding</a:t>
            </a:r>
            <a:endParaRPr lang="en-IN" sz="3000" dirty="0">
              <a:solidFill>
                <a:srgbClr val="1199FF"/>
              </a:solidFill>
              <a:effectLst/>
              <a:latin typeface="+mn-lt"/>
              <a:ea typeface="Calibri" panose="020F0502020204030204" pitchFamily="34" charset="0"/>
            </a:endParaRPr>
          </a:p>
        </p:txBody>
      </p:sp>
      <p:sp>
        <p:nvSpPr>
          <p:cNvPr id="3" name="Subtitle 2">
            <a:extLst>
              <a:ext uri="{FF2B5EF4-FFF2-40B4-BE49-F238E27FC236}">
                <a16:creationId xmlns:a16="http://schemas.microsoft.com/office/drawing/2014/main" id="{C037FBE1-AC5A-4BF3-A3E2-0228FE8B02B4}"/>
              </a:ext>
            </a:extLst>
          </p:cNvPr>
          <p:cNvSpPr>
            <a:spLocks noGrp="1"/>
          </p:cNvSpPr>
          <p:nvPr>
            <p:ph type="subTitle" idx="1"/>
          </p:nvPr>
        </p:nvSpPr>
        <p:spPr>
          <a:xfrm>
            <a:off x="1524000" y="1773238"/>
            <a:ext cx="9144000" cy="1655762"/>
          </a:xfrm>
        </p:spPr>
        <p:txBody>
          <a:bodyPr vert="horz" lIns="91440" tIns="45720" rIns="91440" bIns="45720" rtlCol="0">
            <a:noAutofit/>
          </a:bodyPr>
          <a:lstStyle/>
          <a:p>
            <a:pPr marL="285750" indent="-285750" algn="just">
              <a:lnSpc>
                <a:spcPts val="2000"/>
              </a:lnSpc>
              <a:spcBef>
                <a:spcPts val="1800"/>
              </a:spcBef>
              <a:spcAft>
                <a:spcPts val="1800"/>
              </a:spcAft>
              <a:buChar char="•"/>
            </a:pPr>
            <a:r>
              <a:rPr lang="en-US" sz="2200" b="1" dirty="0">
                <a:solidFill>
                  <a:srgbClr val="FFCCFF"/>
                </a:solidFill>
              </a:rPr>
              <a:t>This last step is actually the easiest step in the whole process. All we have to do is find the person in our database of known people who has the closest measurements to our test image.</a:t>
            </a:r>
          </a:p>
          <a:p>
            <a:pPr marL="285750" indent="-285750" algn="just">
              <a:lnSpc>
                <a:spcPts val="2000"/>
              </a:lnSpc>
              <a:spcBef>
                <a:spcPts val="1800"/>
              </a:spcBef>
              <a:spcAft>
                <a:spcPts val="1800"/>
              </a:spcAft>
              <a:buChar char="•"/>
            </a:pPr>
            <a:r>
              <a:rPr lang="en-US" sz="2200" b="1" dirty="0">
                <a:solidFill>
                  <a:srgbClr val="FFCCFF"/>
                </a:solidFill>
              </a:rPr>
              <a:t>You can do that by using any basic machine learning classification algorithm. We’ll use a simple linear SVM classifier.</a:t>
            </a:r>
          </a:p>
          <a:p>
            <a:pPr marL="285750" indent="-285750" algn="just">
              <a:lnSpc>
                <a:spcPts val="2000"/>
              </a:lnSpc>
              <a:spcBef>
                <a:spcPts val="1800"/>
              </a:spcBef>
              <a:spcAft>
                <a:spcPts val="1800"/>
              </a:spcAft>
              <a:buChar char="•"/>
            </a:pPr>
            <a:r>
              <a:rPr lang="en-US" sz="2200" b="1" dirty="0">
                <a:solidFill>
                  <a:srgbClr val="FFCCFF"/>
                </a:solidFill>
              </a:rPr>
              <a:t>All we need to do is train a classifier that can take in the measurements from a new test image and tells which known person is the closest match. Running this classifier takes milliseconds</a:t>
            </a:r>
            <a:r>
              <a:rPr lang="en-US" sz="2200" b="1" dirty="0">
                <a:solidFill>
                  <a:srgbClr val="FF99FF"/>
                </a:solidFill>
              </a:rPr>
              <a:t>. </a:t>
            </a:r>
          </a:p>
          <a:p>
            <a:pPr marL="285750" indent="-285750" algn="just">
              <a:lnSpc>
                <a:spcPts val="2000"/>
              </a:lnSpc>
              <a:spcBef>
                <a:spcPts val="1800"/>
              </a:spcBef>
              <a:spcAft>
                <a:spcPts val="1800"/>
              </a:spcAft>
              <a:buChar char="•"/>
            </a:pPr>
            <a:endParaRPr lang="en-US" sz="2200" b="1" dirty="0">
              <a:solidFill>
                <a:srgbClr val="0070C0"/>
              </a:solidFill>
            </a:endParaRPr>
          </a:p>
        </p:txBody>
      </p:sp>
    </p:spTree>
    <p:extLst>
      <p:ext uri="{BB962C8B-B14F-4D97-AF65-F5344CB8AC3E}">
        <p14:creationId xmlns:p14="http://schemas.microsoft.com/office/powerpoint/2010/main" val="296678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37FBE1-AC5A-4BF3-A3E2-0228FE8B02B4}"/>
              </a:ext>
            </a:extLst>
          </p:cNvPr>
          <p:cNvSpPr>
            <a:spLocks noGrp="1"/>
          </p:cNvSpPr>
          <p:nvPr>
            <p:ph type="subTitle" idx="1"/>
          </p:nvPr>
        </p:nvSpPr>
        <p:spPr>
          <a:xfrm>
            <a:off x="1656521" y="916434"/>
            <a:ext cx="9144000" cy="5139809"/>
          </a:xfrm>
        </p:spPr>
        <p:txBody>
          <a:bodyPr>
            <a:noAutofit/>
          </a:bodyPr>
          <a:lstStyle/>
          <a:p>
            <a:pPr marL="285750" indent="-285750" algn="just">
              <a:lnSpc>
                <a:spcPts val="1600"/>
              </a:lnSpc>
              <a:spcBef>
                <a:spcPts val="2400"/>
              </a:spcBef>
              <a:buFont typeface="Arial" panose="020B0604020202020204" pitchFamily="34" charset="0"/>
              <a:buChar char="•"/>
            </a:pPr>
            <a:endParaRPr lang="en-US" sz="1800" b="1" dirty="0">
              <a:solidFill>
                <a:srgbClr val="0070C0"/>
              </a:solidFill>
              <a:effectLst/>
              <a:latin typeface="Segoe UI" panose="020B0502040204020203" pitchFamily="34" charset="0"/>
              <a:ea typeface="Calibri" panose="020F0502020204030204" pitchFamily="34" charset="0"/>
            </a:endParaRPr>
          </a:p>
          <a:p>
            <a:pPr marL="285750" indent="-285750" algn="just">
              <a:lnSpc>
                <a:spcPts val="1600"/>
              </a:lnSpc>
              <a:spcBef>
                <a:spcPts val="2400"/>
              </a:spcBef>
              <a:buFont typeface="Arial" panose="020B0604020202020204" pitchFamily="34" charset="0"/>
              <a:buChar char="•"/>
            </a:pPr>
            <a:r>
              <a:rPr lang="en-US" sz="1800" b="1" dirty="0">
                <a:solidFill>
                  <a:srgbClr val="1199FF"/>
                </a:solidFill>
                <a:effectLst/>
                <a:latin typeface="Segoe UI" panose="020B0502040204020203" pitchFamily="34" charset="0"/>
                <a:ea typeface="Calibri" panose="020F0502020204030204" pitchFamily="34" charset="0"/>
              </a:rPr>
              <a:t>Automated time tracking system </a:t>
            </a:r>
            <a:r>
              <a:rPr lang="en-US" sz="1800" b="1" dirty="0">
                <a:solidFill>
                  <a:srgbClr val="0070C0"/>
                </a:solidFill>
                <a:effectLst/>
                <a:latin typeface="Segoe UI" panose="020B0502040204020203" pitchFamily="34" charset="0"/>
                <a:ea typeface="Calibri" panose="020F0502020204030204" pitchFamily="34" charset="0"/>
              </a:rPr>
              <a:t>: </a:t>
            </a:r>
            <a:r>
              <a:rPr lang="en-US" sz="1800" b="1" dirty="0">
                <a:effectLst/>
                <a:latin typeface="Segoe UI" panose="020B0502040204020203" pitchFamily="34" charset="0"/>
                <a:ea typeface="Calibri" panose="020F0502020204030204" pitchFamily="34" charset="0"/>
              </a:rPr>
              <a:t>A time and attendance system using facial recognition technology can accurately report attendance, absence, and overtime with an identification process that is fast as well as accurate.</a:t>
            </a:r>
          </a:p>
          <a:p>
            <a:pPr marL="285750" indent="-285750" algn="just">
              <a:lnSpc>
                <a:spcPts val="1600"/>
              </a:lnSpc>
              <a:spcBef>
                <a:spcPts val="2400"/>
              </a:spcBef>
              <a:buFont typeface="Arial" panose="020B0604020202020204" pitchFamily="34" charset="0"/>
              <a:buChar char="•"/>
            </a:pPr>
            <a:r>
              <a:rPr lang="en-US" sz="1800" b="1" dirty="0">
                <a:solidFill>
                  <a:srgbClr val="1199FF"/>
                </a:solidFill>
                <a:effectLst/>
                <a:latin typeface="Segoe UI" panose="020B0502040204020203" pitchFamily="34" charset="0"/>
                <a:ea typeface="Calibri" panose="020F0502020204030204" pitchFamily="34" charset="0"/>
              </a:rPr>
              <a:t>Labor cost savings </a:t>
            </a:r>
            <a:r>
              <a:rPr lang="en-US" sz="1800" b="1" dirty="0">
                <a:solidFill>
                  <a:srgbClr val="0070C0"/>
                </a:solidFill>
                <a:effectLst/>
                <a:latin typeface="Segoe UI" panose="020B0502040204020203" pitchFamily="34" charset="0"/>
                <a:ea typeface="Calibri" panose="020F0502020204030204" pitchFamily="34" charset="0"/>
              </a:rPr>
              <a:t>: </a:t>
            </a:r>
            <a:r>
              <a:rPr lang="en-US" sz="1800" b="1" dirty="0">
                <a:effectLst/>
                <a:latin typeface="Segoe UI" panose="020B0502040204020203" pitchFamily="34" charset="0"/>
                <a:ea typeface="Calibri" panose="020F0502020204030204" pitchFamily="34" charset="0"/>
              </a:rPr>
              <a:t>Facial recognition software can accurately track time and attendance without human error. It keeps track of the exact number of hours an employee is working, which can help save the company money.</a:t>
            </a:r>
          </a:p>
          <a:p>
            <a:pPr marL="285750" indent="-285750" algn="just">
              <a:lnSpc>
                <a:spcPts val="1600"/>
              </a:lnSpc>
              <a:spcBef>
                <a:spcPts val="2400"/>
              </a:spcBef>
              <a:buFont typeface="Arial" panose="020B0604020202020204" pitchFamily="34" charset="0"/>
              <a:buChar char="•"/>
            </a:pPr>
            <a:r>
              <a:rPr lang="en-US" sz="1800" b="1" dirty="0">
                <a:solidFill>
                  <a:srgbClr val="1199FF"/>
                </a:solidFill>
                <a:effectLst/>
                <a:latin typeface="Segoe UI" panose="020B0502040204020203" pitchFamily="34" charset="0"/>
                <a:ea typeface="Calibri" panose="020F0502020204030204" pitchFamily="34" charset="0"/>
              </a:rPr>
              <a:t>Tighter security :  </a:t>
            </a:r>
            <a:r>
              <a:rPr lang="en-US" sz="1800" b="1" dirty="0">
                <a:effectLst/>
                <a:latin typeface="Segoe UI" panose="020B0502040204020203" pitchFamily="34" charset="0"/>
                <a:ea typeface="Calibri" panose="020F0502020204030204" pitchFamily="34" charset="0"/>
              </a:rPr>
              <a:t>Facial biometric time tracking allows you to not only track employees but also add visitors to the system so they can be tracked throughout the worksite. Access can be denied to any person not in the system. If an incident should occur, facial recognition software can provide evidence for an investigation with a scanned image of a person or persons who have entered the area.</a:t>
            </a:r>
          </a:p>
          <a:p>
            <a:pPr marL="285750" indent="-285750" algn="just">
              <a:lnSpc>
                <a:spcPts val="1600"/>
              </a:lnSpc>
              <a:spcBef>
                <a:spcPts val="2400"/>
              </a:spcBef>
              <a:buFont typeface="Arial" panose="020B0604020202020204" pitchFamily="34" charset="0"/>
              <a:buChar char="•"/>
            </a:pPr>
            <a:r>
              <a:rPr lang="en-US" sz="1800" b="1" dirty="0">
                <a:solidFill>
                  <a:srgbClr val="1199FF"/>
                </a:solidFill>
                <a:effectLst/>
                <a:latin typeface="Segoe UI" panose="020B0502040204020203" pitchFamily="34" charset="0"/>
                <a:ea typeface="Calibri" panose="020F0502020204030204" pitchFamily="34" charset="0"/>
              </a:rPr>
              <a:t>Time saving and reduced contagion :  </a:t>
            </a:r>
            <a:r>
              <a:rPr lang="en-US" sz="1800" b="1" dirty="0">
                <a:effectLst/>
                <a:latin typeface="Segoe UI" panose="020B0502040204020203" pitchFamily="34" charset="0"/>
                <a:ea typeface="Calibri" panose="020F0502020204030204" pitchFamily="34" charset="0"/>
              </a:rPr>
              <a:t>When contagious illnesses such as colds and viruses spread throughout the workforce, it can increase the incidence of employee absences and significantly reduce productivity. With facial recognition, employees can enter and leave the facility in considerably less time.</a:t>
            </a:r>
          </a:p>
          <a:p>
            <a:pPr marL="285750" indent="-285750" algn="just">
              <a:lnSpc>
                <a:spcPts val="1600"/>
              </a:lnSpc>
              <a:spcBef>
                <a:spcPts val="2400"/>
              </a:spcBef>
              <a:buFont typeface="Arial" panose="020B0604020202020204" pitchFamily="34" charset="0"/>
              <a:buChar char="•"/>
            </a:pPr>
            <a:r>
              <a:rPr lang="en-US" sz="1800" b="1" dirty="0">
                <a:solidFill>
                  <a:srgbClr val="1199FF"/>
                </a:solidFill>
                <a:effectLst/>
                <a:latin typeface="Segoe UI" panose="020B0502040204020203" pitchFamily="34" charset="0"/>
                <a:ea typeface="Calibri" panose="020F0502020204030204" pitchFamily="34" charset="0"/>
              </a:rPr>
              <a:t>Ease of integration : </a:t>
            </a:r>
            <a:r>
              <a:rPr lang="en-US" sz="1800" b="1" dirty="0">
                <a:effectLst/>
                <a:latin typeface="Segoe UI" panose="020B0502040204020203" pitchFamily="34" charset="0"/>
                <a:ea typeface="Calibri" panose="020F0502020204030204" pitchFamily="34" charset="0"/>
              </a:rPr>
              <a:t>Biometric facial recognition technology can be easily programmed into your time and attendance system.</a:t>
            </a:r>
          </a:p>
        </p:txBody>
      </p:sp>
      <p:sp>
        <p:nvSpPr>
          <p:cNvPr id="4" name="Subtitle 2">
            <a:extLst>
              <a:ext uri="{FF2B5EF4-FFF2-40B4-BE49-F238E27FC236}">
                <a16:creationId xmlns:a16="http://schemas.microsoft.com/office/drawing/2014/main" id="{17F04E62-0809-4510-A2BC-4A194A1ED7D7}"/>
              </a:ext>
            </a:extLst>
          </p:cNvPr>
          <p:cNvSpPr txBox="1">
            <a:spLocks/>
          </p:cNvSpPr>
          <p:nvPr/>
        </p:nvSpPr>
        <p:spPr>
          <a:xfrm>
            <a:off x="1524000" y="126965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1600"/>
              </a:lnSpc>
              <a:spcBef>
                <a:spcPts val="2400"/>
              </a:spcBef>
            </a:pPr>
            <a:endParaRPr lang="en-US" sz="1800" b="1" dirty="0">
              <a:solidFill>
                <a:srgbClr val="0070C0"/>
              </a:solidFill>
              <a:latin typeface="Segoe UI" panose="020B0502040204020203" pitchFamily="34" charset="0"/>
              <a:ea typeface="Calibri" panose="020F0502020204030204" pitchFamily="34" charset="0"/>
            </a:endParaRPr>
          </a:p>
        </p:txBody>
      </p:sp>
      <p:sp>
        <p:nvSpPr>
          <p:cNvPr id="5" name="Title 1">
            <a:extLst>
              <a:ext uri="{FF2B5EF4-FFF2-40B4-BE49-F238E27FC236}">
                <a16:creationId xmlns:a16="http://schemas.microsoft.com/office/drawing/2014/main" id="{C9506840-A8CB-4EB4-B0B6-31EE45FBED3B}"/>
              </a:ext>
            </a:extLst>
          </p:cNvPr>
          <p:cNvSpPr txBox="1">
            <a:spLocks/>
          </p:cNvSpPr>
          <p:nvPr/>
        </p:nvSpPr>
        <p:spPr>
          <a:xfrm>
            <a:off x="1656520" y="74163"/>
            <a:ext cx="9143999" cy="1143759"/>
          </a:xfrm>
          <a:prstGeom prst="rect">
            <a:avLst/>
          </a:prstGeom>
        </p:spPr>
        <p:txBody>
          <a:bodyPr vert="horz" lIns="91440" tIns="45720" rIns="91440" bIns="45720" rtlCol="0" anchor="b">
            <a:normAutofit fontScale="92500" lnSpcReduction="10000"/>
          </a:bodyPr>
          <a:lstStyle>
            <a:lvl1pPr algn="ctr">
              <a:lnSpc>
                <a:spcPct val="90000"/>
              </a:lnSpc>
              <a:spcBef>
                <a:spcPct val="0"/>
              </a:spcBef>
              <a:buNone/>
              <a:defRPr sz="3000" b="1" u="heavy">
                <a:solidFill>
                  <a:srgbClr val="00B050"/>
                </a:solidFill>
                <a:effectLst/>
                <a:ea typeface="Calibri" panose="020F0502020204030204" pitchFamily="34" charset="0"/>
                <a:cs typeface="+mj-cs"/>
              </a:defRPr>
            </a:lvl1pPr>
          </a:lstStyle>
          <a:p>
            <a:r>
              <a:rPr lang="en-US" dirty="0">
                <a:solidFill>
                  <a:srgbClr val="3BFF3B"/>
                </a:solidFill>
              </a:rPr>
              <a:t>WHY WE NEED FACE RECOGNITION ATTENDENCE SYSTEM??</a:t>
            </a:r>
            <a:br>
              <a:rPr lang="en-US" dirty="0"/>
            </a:br>
            <a:endParaRPr lang="en-IN" dirty="0"/>
          </a:p>
        </p:txBody>
      </p:sp>
    </p:spTree>
    <p:extLst>
      <p:ext uri="{BB962C8B-B14F-4D97-AF65-F5344CB8AC3E}">
        <p14:creationId xmlns:p14="http://schemas.microsoft.com/office/powerpoint/2010/main" val="364231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mages (1).jpg"/>
          <p:cNvPicPr>
            <a:picLocks noChangeAspect="1"/>
          </p:cNvPicPr>
          <p:nvPr/>
        </p:nvPicPr>
        <p:blipFill>
          <a:blip r:embed="rId2" cstate="print"/>
          <a:stretch>
            <a:fillRect/>
          </a:stretch>
        </p:blipFill>
        <p:spPr>
          <a:xfrm>
            <a:off x="0" y="160866"/>
            <a:ext cx="12191999"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83B0FDE2-3D81-4B98-B49B-820D9CA8B149}"/>
              </a:ext>
            </a:extLst>
          </p:cNvPr>
          <p:cNvSpPr>
            <a:spLocks noGrp="1"/>
          </p:cNvSpPr>
          <p:nvPr>
            <p:ph type="ctrTitle"/>
          </p:nvPr>
        </p:nvSpPr>
        <p:spPr>
          <a:xfrm>
            <a:off x="1136469" y="262890"/>
            <a:ext cx="9150531" cy="1626521"/>
          </a:xfrm>
          <a:solidFill>
            <a:srgbClr val="CC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3600" b="1" u="heavy" dirty="0">
                <a:solidFill>
                  <a:srgbClr val="FF00FF"/>
                </a:solidFill>
                <a:effectLst/>
                <a:latin typeface="Algerian" pitchFamily="82" charset="0"/>
                <a:ea typeface="Calibri" panose="020F0502020204030204" pitchFamily="34" charset="0"/>
              </a:rPr>
              <a:t>WHAT IS FACE RECOGNITION ATTENDENCE SYSTEM??</a:t>
            </a:r>
            <a:br>
              <a:rPr lang="en-IN" sz="3600" dirty="0">
                <a:solidFill>
                  <a:srgbClr val="7030A0"/>
                </a:solidFill>
                <a:effectLst/>
                <a:latin typeface="Algerian" pitchFamily="82" charset="0"/>
                <a:ea typeface="Calibri" panose="020F0502020204030204" pitchFamily="34" charset="0"/>
              </a:rPr>
            </a:br>
            <a:endParaRPr lang="en-IN" sz="3600" dirty="0">
              <a:solidFill>
                <a:srgbClr val="7030A0"/>
              </a:solidFill>
              <a:latin typeface="Algerian" pitchFamily="82" charset="0"/>
            </a:endParaRPr>
          </a:p>
        </p:txBody>
      </p:sp>
      <p:sp>
        <p:nvSpPr>
          <p:cNvPr id="3" name="Subtitle 2">
            <a:extLst>
              <a:ext uri="{FF2B5EF4-FFF2-40B4-BE49-F238E27FC236}">
                <a16:creationId xmlns:a16="http://schemas.microsoft.com/office/drawing/2014/main" id="{C037FBE1-AC5A-4BF3-A3E2-0228FE8B02B4}"/>
              </a:ext>
            </a:extLst>
          </p:cNvPr>
          <p:cNvSpPr>
            <a:spLocks noGrp="1"/>
          </p:cNvSpPr>
          <p:nvPr>
            <p:ph type="subTitle" idx="1"/>
          </p:nvPr>
        </p:nvSpPr>
        <p:spPr>
          <a:xfrm>
            <a:off x="1432560" y="2432749"/>
            <a:ext cx="9474926" cy="2060873"/>
          </a:xfrm>
        </p:spPr>
        <p:txBody>
          <a:bodyPr>
            <a:normAutofit/>
          </a:bodyPr>
          <a:lstStyle/>
          <a:p>
            <a:r>
              <a:rPr lang="en-US" sz="2800" b="1" dirty="0">
                <a:solidFill>
                  <a:srgbClr val="00B0F0"/>
                </a:solidFill>
                <a:effectLst/>
                <a:latin typeface="Arial" pitchFamily="34" charset="0"/>
                <a:ea typeface="Calibri" panose="020F0502020204030204" pitchFamily="34" charset="0"/>
                <a:cs typeface="Arial" pitchFamily="34" charset="0"/>
              </a:rPr>
              <a:t>A face recognition attendance system uses face recognition technology to identify and verify a person using the person's facial features and automatically mark attendance</a:t>
            </a:r>
            <a:r>
              <a:rPr lang="en-US" sz="2800" b="1" dirty="0">
                <a:solidFill>
                  <a:srgbClr val="0070C0"/>
                </a:solidFill>
                <a:effectLst/>
                <a:latin typeface="Arial" panose="020B0604020202020204" pitchFamily="34" charset="0"/>
                <a:ea typeface="Calibri" panose="020F0502020204030204" pitchFamily="34" charset="0"/>
              </a:rPr>
              <a:t>. </a:t>
            </a:r>
            <a:endParaRPr lang="en-IN" sz="2800" dirty="0">
              <a:effectLst/>
              <a:latin typeface="Calibri" panose="020F0502020204030204" pitchFamily="34" charset="0"/>
              <a:ea typeface="Calibri" panose="020F0502020204030204" pitchFamily="34" charset="0"/>
            </a:endParaRPr>
          </a:p>
          <a:p>
            <a:endParaRPr lang="en-IN" sz="2800" dirty="0"/>
          </a:p>
        </p:txBody>
      </p:sp>
    </p:spTree>
    <p:extLst>
      <p:ext uri="{BB962C8B-B14F-4D97-AF65-F5344CB8AC3E}">
        <p14:creationId xmlns:p14="http://schemas.microsoft.com/office/powerpoint/2010/main" val="211317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2).jpg"/>
          <p:cNvPicPr>
            <a:picLocks noChangeAspect="1"/>
          </p:cNvPicPr>
          <p:nvPr/>
        </p:nvPicPr>
        <p:blipFill>
          <a:blip r:embed="rId2" cstate="print"/>
          <a:stretch>
            <a:fillRect/>
          </a:stretch>
        </p:blipFill>
        <p:spPr>
          <a:xfrm>
            <a:off x="0" y="15652"/>
            <a:ext cx="12192000" cy="6842348"/>
          </a:xfrm>
          <a:prstGeom prst="rect">
            <a:avLst/>
          </a:prstGeom>
        </p:spPr>
      </p:pic>
      <p:sp>
        <p:nvSpPr>
          <p:cNvPr id="2" name="Title 1">
            <a:extLst>
              <a:ext uri="{FF2B5EF4-FFF2-40B4-BE49-F238E27FC236}">
                <a16:creationId xmlns:a16="http://schemas.microsoft.com/office/drawing/2014/main" id="{83B0FDE2-3D81-4B98-B49B-820D9CA8B149}"/>
              </a:ext>
            </a:extLst>
          </p:cNvPr>
          <p:cNvSpPr>
            <a:spLocks noGrp="1"/>
          </p:cNvSpPr>
          <p:nvPr>
            <p:ph type="ctrTitle"/>
          </p:nvPr>
        </p:nvSpPr>
        <p:spPr>
          <a:xfrm>
            <a:off x="1642891" y="15652"/>
            <a:ext cx="7958309" cy="941533"/>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3000" b="1" u="heavy" dirty="0">
                <a:solidFill>
                  <a:srgbClr val="00B050"/>
                </a:solidFill>
                <a:effectLst/>
                <a:latin typeface="Algerian" pitchFamily="82" charset="0"/>
                <a:ea typeface="Calibri" panose="020F0502020204030204" pitchFamily="34" charset="0"/>
              </a:rPr>
              <a:t>PROBLEMS DURING FACE RECOGNITION!!</a:t>
            </a:r>
            <a:br>
              <a:rPr lang="en-IN" sz="3000" dirty="0">
                <a:effectLst/>
                <a:latin typeface="Algerian" pitchFamily="82" charset="0"/>
                <a:ea typeface="Calibri" panose="020F0502020204030204" pitchFamily="34" charset="0"/>
              </a:rPr>
            </a:br>
            <a:endParaRPr lang="en-IN" sz="3000" dirty="0">
              <a:latin typeface="Algerian" pitchFamily="82" charset="0"/>
            </a:endParaRPr>
          </a:p>
        </p:txBody>
      </p:sp>
      <p:sp>
        <p:nvSpPr>
          <p:cNvPr id="3" name="Subtitle 2">
            <a:extLst>
              <a:ext uri="{FF2B5EF4-FFF2-40B4-BE49-F238E27FC236}">
                <a16:creationId xmlns:a16="http://schemas.microsoft.com/office/drawing/2014/main" id="{C037FBE1-AC5A-4BF3-A3E2-0228FE8B02B4}"/>
              </a:ext>
            </a:extLst>
          </p:cNvPr>
          <p:cNvSpPr>
            <a:spLocks noGrp="1"/>
          </p:cNvSpPr>
          <p:nvPr>
            <p:ph type="subTitle" idx="1"/>
          </p:nvPr>
        </p:nvSpPr>
        <p:spPr>
          <a:xfrm>
            <a:off x="967787" y="957185"/>
            <a:ext cx="9581322" cy="5420139"/>
          </a:xfrm>
        </p:spPr>
        <p:txBody>
          <a:bodyPr>
            <a:noAutofit/>
          </a:bodyPr>
          <a:lstStyle/>
          <a:p>
            <a:pPr algn="just">
              <a:lnSpc>
                <a:spcPts val="2000"/>
              </a:lnSpc>
              <a:spcBef>
                <a:spcPts val="2400"/>
              </a:spcBef>
              <a:spcAft>
                <a:spcPts val="2400"/>
              </a:spcAft>
            </a:pPr>
            <a:r>
              <a:rPr lang="en-US" sz="1800" b="1" spc="-5" dirty="0">
                <a:solidFill>
                  <a:srgbClr val="FFFF00"/>
                </a:solidFill>
                <a:effectLst/>
                <a:latin typeface="Arial" pitchFamily="34" charset="0"/>
                <a:ea typeface="Times New Roman" panose="02020603050405020304" pitchFamily="18" charset="0"/>
                <a:cs typeface="Arial" pitchFamily="34" charset="0"/>
              </a:rPr>
              <a:t>Face  recognition is really a series of several related problems:</a:t>
            </a:r>
            <a:endParaRPr lang="en-IN" sz="1800" dirty="0">
              <a:solidFill>
                <a:srgbClr val="FFFF00"/>
              </a:solidFill>
              <a:effectLst/>
              <a:latin typeface="Arial" pitchFamily="34" charset="0"/>
              <a:ea typeface="Calibri" panose="020F0502020204030204" pitchFamily="34" charset="0"/>
              <a:cs typeface="Arial" pitchFamily="34" charset="0"/>
            </a:endParaRPr>
          </a:p>
          <a:p>
            <a:pPr marL="342900" lvl="0" indent="-342900" algn="just">
              <a:lnSpc>
                <a:spcPts val="2000"/>
              </a:lnSpc>
              <a:spcBef>
                <a:spcPts val="1200"/>
              </a:spcBef>
              <a:spcAft>
                <a:spcPts val="1200"/>
              </a:spcAft>
              <a:buFont typeface="Arial" panose="020B0604020202020204" pitchFamily="34" charset="0"/>
              <a:buChar char="•"/>
              <a:tabLst>
                <a:tab pos="457200" algn="l"/>
              </a:tabLst>
            </a:pPr>
            <a:r>
              <a:rPr lang="en-US" sz="1800" b="1" spc="-5" dirty="0">
                <a:solidFill>
                  <a:srgbClr val="FFFF00"/>
                </a:solidFill>
                <a:effectLst/>
                <a:latin typeface="Arial" pitchFamily="34" charset="0"/>
                <a:ea typeface="Times New Roman" panose="02020603050405020304" pitchFamily="18" charset="0"/>
                <a:cs typeface="Arial" pitchFamily="34" charset="0"/>
              </a:rPr>
              <a:t>First, look at a picture and find all the faces in it</a:t>
            </a:r>
            <a:endParaRPr lang="en-IN" sz="1800" dirty="0">
              <a:solidFill>
                <a:srgbClr val="FFFF00"/>
              </a:solidFill>
              <a:effectLst/>
              <a:latin typeface="Arial" pitchFamily="34" charset="0"/>
              <a:ea typeface="Calibri" panose="020F0502020204030204" pitchFamily="34" charset="0"/>
              <a:cs typeface="Arial" pitchFamily="34" charset="0"/>
            </a:endParaRPr>
          </a:p>
          <a:p>
            <a:pPr marL="342900" lvl="0" indent="-342900" algn="just">
              <a:lnSpc>
                <a:spcPts val="2000"/>
              </a:lnSpc>
              <a:spcBef>
                <a:spcPts val="1200"/>
              </a:spcBef>
              <a:spcAft>
                <a:spcPts val="1200"/>
              </a:spcAft>
              <a:buFont typeface="Arial" panose="020B0604020202020204" pitchFamily="34" charset="0"/>
              <a:buChar char="•"/>
              <a:tabLst>
                <a:tab pos="457200" algn="l"/>
              </a:tabLst>
            </a:pPr>
            <a:r>
              <a:rPr lang="en-US" sz="1800" b="1" spc="-5" dirty="0">
                <a:solidFill>
                  <a:srgbClr val="FFFF00"/>
                </a:solidFill>
                <a:effectLst/>
                <a:latin typeface="Arial" pitchFamily="34" charset="0"/>
                <a:ea typeface="Times New Roman" panose="02020603050405020304" pitchFamily="18" charset="0"/>
                <a:cs typeface="Arial" pitchFamily="34" charset="0"/>
              </a:rPr>
              <a:t>Second, focus on each face and be able to understand that even if a face is turned in a weird direction or in bad lighting, it is still the same person.</a:t>
            </a:r>
            <a:endParaRPr lang="en-IN" sz="1800" dirty="0">
              <a:solidFill>
                <a:srgbClr val="FFFF00"/>
              </a:solidFill>
              <a:effectLst/>
              <a:latin typeface="Arial" pitchFamily="34" charset="0"/>
              <a:ea typeface="Calibri" panose="020F0502020204030204" pitchFamily="34" charset="0"/>
              <a:cs typeface="Arial" pitchFamily="34" charset="0"/>
            </a:endParaRPr>
          </a:p>
          <a:p>
            <a:pPr marL="342900" lvl="0" indent="-342900" algn="just">
              <a:lnSpc>
                <a:spcPts val="2000"/>
              </a:lnSpc>
              <a:spcBef>
                <a:spcPts val="1200"/>
              </a:spcBef>
              <a:spcAft>
                <a:spcPts val="1200"/>
              </a:spcAft>
              <a:buFont typeface="Arial" panose="020B0604020202020204" pitchFamily="34" charset="0"/>
              <a:buChar char="•"/>
              <a:tabLst>
                <a:tab pos="457200" algn="l"/>
              </a:tabLst>
            </a:pPr>
            <a:r>
              <a:rPr lang="en-US" sz="1800" b="1" spc="-5" dirty="0">
                <a:solidFill>
                  <a:srgbClr val="FFFF00"/>
                </a:solidFill>
                <a:effectLst/>
                <a:latin typeface="Arial" pitchFamily="34" charset="0"/>
                <a:ea typeface="Times New Roman" panose="02020603050405020304" pitchFamily="18" charset="0"/>
                <a:cs typeface="Arial" pitchFamily="34" charset="0"/>
              </a:rPr>
              <a:t>Third, be able to pick out unique features of the face that you can use to tell it a part from other people— like how big the eyes are, how long the face is, etc.</a:t>
            </a:r>
            <a:endParaRPr lang="en-IN" sz="1800" dirty="0">
              <a:solidFill>
                <a:srgbClr val="FFFF00"/>
              </a:solidFill>
              <a:effectLst/>
              <a:latin typeface="Arial" pitchFamily="34" charset="0"/>
              <a:ea typeface="Calibri" panose="020F0502020204030204" pitchFamily="34" charset="0"/>
              <a:cs typeface="Arial" pitchFamily="34" charset="0"/>
            </a:endParaRPr>
          </a:p>
          <a:p>
            <a:pPr marL="342900" lvl="0" indent="-342900" algn="just">
              <a:lnSpc>
                <a:spcPts val="2000"/>
              </a:lnSpc>
              <a:spcBef>
                <a:spcPts val="1200"/>
              </a:spcBef>
              <a:spcAft>
                <a:spcPts val="1200"/>
              </a:spcAft>
              <a:buFont typeface="Arial" panose="020B0604020202020204" pitchFamily="34" charset="0"/>
              <a:buChar char="•"/>
              <a:tabLst>
                <a:tab pos="457200" algn="l"/>
              </a:tabLst>
            </a:pPr>
            <a:r>
              <a:rPr lang="en-US" sz="1800" b="1" spc="-5" dirty="0">
                <a:solidFill>
                  <a:srgbClr val="FFFF00"/>
                </a:solidFill>
                <a:effectLst/>
                <a:latin typeface="Arial" pitchFamily="34" charset="0"/>
                <a:ea typeface="Times New Roman" panose="02020603050405020304" pitchFamily="18" charset="0"/>
                <a:cs typeface="Arial" pitchFamily="34" charset="0"/>
              </a:rPr>
              <a:t>Finally, compare the unique features of that face to all the people you already know to determine the person’s name.</a:t>
            </a:r>
          </a:p>
          <a:p>
            <a:pPr algn="just">
              <a:lnSpc>
                <a:spcPts val="1600"/>
              </a:lnSpc>
              <a:spcBef>
                <a:spcPts val="2400"/>
              </a:spcBef>
            </a:pPr>
            <a:r>
              <a:rPr lang="en-US" sz="1800" b="1" spc="-5" dirty="0">
                <a:solidFill>
                  <a:srgbClr val="FFFF00"/>
                </a:solidFill>
                <a:effectLst/>
                <a:latin typeface="Arial" pitchFamily="34" charset="0"/>
                <a:ea typeface="Times New Roman" panose="02020603050405020304" pitchFamily="18" charset="0"/>
                <a:cs typeface="Arial" pitchFamily="34" charset="0"/>
              </a:rPr>
              <a:t>As a human, our brain is wired to do all of this automatically and instantly. In fact, humans are </a:t>
            </a:r>
            <a:r>
              <a:rPr lang="en-US" sz="1800" b="1" i="1" spc="-5" dirty="0">
                <a:solidFill>
                  <a:srgbClr val="FFFF00"/>
                </a:solidFill>
                <a:effectLst/>
                <a:latin typeface="Arial" pitchFamily="34" charset="0"/>
                <a:ea typeface="Times New Roman" panose="02020603050405020304" pitchFamily="18" charset="0"/>
                <a:cs typeface="Arial" pitchFamily="34" charset="0"/>
              </a:rPr>
              <a:t>too good</a:t>
            </a:r>
            <a:r>
              <a:rPr lang="en-US" sz="1800" b="1" spc="-5" dirty="0">
                <a:solidFill>
                  <a:srgbClr val="FFFF00"/>
                </a:solidFill>
                <a:effectLst/>
                <a:latin typeface="Arial" pitchFamily="34" charset="0"/>
                <a:ea typeface="Times New Roman" panose="02020603050405020304" pitchFamily="18" charset="0"/>
                <a:cs typeface="Arial" pitchFamily="34" charset="0"/>
              </a:rPr>
              <a:t> at recognizing faces</a:t>
            </a:r>
            <a:endParaRPr lang="en-IN" sz="1800" dirty="0">
              <a:solidFill>
                <a:srgbClr val="FFFF00"/>
              </a:solidFill>
              <a:effectLst/>
              <a:latin typeface="Arial" pitchFamily="34" charset="0"/>
              <a:ea typeface="Calibri" panose="020F0502020204030204" pitchFamily="34" charset="0"/>
              <a:cs typeface="Arial" pitchFamily="34" charset="0"/>
            </a:endParaRPr>
          </a:p>
          <a:p>
            <a:pPr algn="just"/>
            <a:r>
              <a:rPr lang="en-US" sz="1800" b="1" spc="-5" dirty="0">
                <a:solidFill>
                  <a:srgbClr val="FFFF00"/>
                </a:solidFill>
                <a:effectLst/>
                <a:latin typeface="Arial" pitchFamily="34" charset="0"/>
                <a:ea typeface="Calibri" panose="020F0502020204030204" pitchFamily="34" charset="0"/>
                <a:cs typeface="Arial" pitchFamily="34" charset="0"/>
              </a:rPr>
              <a:t> </a:t>
            </a:r>
            <a:endParaRPr lang="en-IN" sz="1800" dirty="0">
              <a:solidFill>
                <a:srgbClr val="FFFF00"/>
              </a:solidFill>
              <a:effectLst/>
              <a:latin typeface="Arial" pitchFamily="34" charset="0"/>
              <a:ea typeface="Calibri" panose="020F0502020204030204" pitchFamily="34" charset="0"/>
              <a:cs typeface="Arial" pitchFamily="34" charset="0"/>
            </a:endParaRPr>
          </a:p>
          <a:p>
            <a:pPr algn="just"/>
            <a:r>
              <a:rPr lang="en-US" sz="1800" b="1" spc="-5" dirty="0">
                <a:solidFill>
                  <a:srgbClr val="FFFF00"/>
                </a:solidFill>
                <a:effectLst/>
                <a:latin typeface="Arial" pitchFamily="34" charset="0"/>
                <a:ea typeface="Calibri" panose="020F0502020204030204" pitchFamily="34" charset="0"/>
                <a:cs typeface="Arial" pitchFamily="34" charset="0"/>
              </a:rPr>
              <a:t>Computers are not capable of this kind of high-level generalization, so we have to teach them how to do each step in this process separately.</a:t>
            </a:r>
            <a:endParaRPr lang="en-IN" sz="1800" dirty="0">
              <a:solidFill>
                <a:srgbClr val="FFFF00"/>
              </a:solidFill>
              <a:effectLst/>
              <a:latin typeface="Arial" pitchFamily="34" charset="0"/>
              <a:ea typeface="Calibri" panose="020F0502020204030204" pitchFamily="34" charset="0"/>
              <a:cs typeface="Arial" pitchFamily="34" charset="0"/>
            </a:endParaRPr>
          </a:p>
          <a:p>
            <a:pPr marL="342900" lvl="0" indent="-342900" algn="just">
              <a:lnSpc>
                <a:spcPts val="2000"/>
              </a:lnSpc>
              <a:spcBef>
                <a:spcPts val="2400"/>
              </a:spcBef>
              <a:spcAft>
                <a:spcPts val="2400"/>
              </a:spcAft>
              <a:buFont typeface="Arial" panose="020B0604020202020204" pitchFamily="34" charset="0"/>
              <a:buChar char="•"/>
              <a:tabLst>
                <a:tab pos="457200" algn="l"/>
              </a:tabLst>
            </a:pPr>
            <a:endParaRPr lang="en-IN" sz="1800" dirty="0">
              <a:effectLst/>
              <a:ea typeface="Calibri" panose="020F0502020204030204" pitchFamily="34" charset="0"/>
            </a:endParaRPr>
          </a:p>
          <a:p>
            <a:pPr algn="just">
              <a:lnSpc>
                <a:spcPts val="2000"/>
              </a:lnSpc>
              <a:spcBef>
                <a:spcPts val="2400"/>
              </a:spcBef>
              <a:spcAft>
                <a:spcPts val="2400"/>
              </a:spcAft>
            </a:pPr>
            <a:endParaRPr lang="en-IN" sz="1800" dirty="0"/>
          </a:p>
        </p:txBody>
      </p:sp>
    </p:spTree>
    <p:extLst>
      <p:ext uri="{BB962C8B-B14F-4D97-AF65-F5344CB8AC3E}">
        <p14:creationId xmlns:p14="http://schemas.microsoft.com/office/powerpoint/2010/main" val="415339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FDE2-3D81-4B98-B49B-820D9CA8B149}"/>
              </a:ext>
            </a:extLst>
          </p:cNvPr>
          <p:cNvSpPr>
            <a:spLocks noGrp="1"/>
          </p:cNvSpPr>
          <p:nvPr>
            <p:ph type="ctrTitle"/>
          </p:nvPr>
        </p:nvSpPr>
        <p:spPr>
          <a:xfrm>
            <a:off x="2650435" y="69249"/>
            <a:ext cx="6459275" cy="771986"/>
          </a:xfr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4"/>
          </a:lnRef>
          <a:fillRef idx="3">
            <a:schemeClr val="accent4"/>
          </a:fillRef>
          <a:effectRef idx="3">
            <a:schemeClr val="accent4"/>
          </a:effectRef>
          <a:fontRef idx="minor">
            <a:schemeClr val="lt1"/>
          </a:fontRef>
        </p:style>
        <p:txBody>
          <a:bodyPr>
            <a:normAutofit/>
          </a:bodyPr>
          <a:lstStyle/>
          <a:p>
            <a:r>
              <a:rPr lang="en-US" sz="3600" b="1" u="heavy" dirty="0">
                <a:solidFill>
                  <a:srgbClr val="002060"/>
                </a:solidFill>
                <a:effectLst/>
                <a:latin typeface="Algerian" pitchFamily="82" charset="0"/>
                <a:ea typeface="Calibri" panose="020F0502020204030204" pitchFamily="34" charset="0"/>
              </a:rPr>
              <a:t>Libraries Used</a:t>
            </a:r>
            <a:endParaRPr lang="en-IN" sz="3600" dirty="0">
              <a:solidFill>
                <a:srgbClr val="002060"/>
              </a:solidFill>
              <a:effectLst/>
              <a:latin typeface="Algerian" pitchFamily="82" charset="0"/>
              <a:ea typeface="Calibri" panose="020F0502020204030204" pitchFamily="34" charset="0"/>
            </a:endParaRPr>
          </a:p>
        </p:txBody>
      </p:sp>
      <p:sp>
        <p:nvSpPr>
          <p:cNvPr id="3" name="Subtitle 2">
            <a:extLst>
              <a:ext uri="{FF2B5EF4-FFF2-40B4-BE49-F238E27FC236}">
                <a16:creationId xmlns:a16="http://schemas.microsoft.com/office/drawing/2014/main" id="{C037FBE1-AC5A-4BF3-A3E2-0228FE8B02B4}"/>
              </a:ext>
            </a:extLst>
          </p:cNvPr>
          <p:cNvSpPr>
            <a:spLocks noGrp="1"/>
          </p:cNvSpPr>
          <p:nvPr>
            <p:ph type="subTitle" idx="1"/>
          </p:nvPr>
        </p:nvSpPr>
        <p:spPr>
          <a:xfrm>
            <a:off x="1524000" y="1269654"/>
            <a:ext cx="9144000" cy="1655762"/>
          </a:xfrm>
        </p:spPr>
        <p:txBody>
          <a:bodyPr>
            <a:normAutofit/>
          </a:bodyPr>
          <a:lstStyle/>
          <a:p>
            <a:pPr marL="285750" indent="-285750" algn="l">
              <a:lnSpc>
                <a:spcPts val="1600"/>
              </a:lnSpc>
              <a:spcBef>
                <a:spcPts val="2400"/>
              </a:spcBef>
              <a:buFont typeface="Arial" panose="020B0604020202020204" pitchFamily="34" charset="0"/>
              <a:buChar char="•"/>
            </a:pPr>
            <a:r>
              <a:rPr lang="en-US" b="1" dirty="0">
                <a:solidFill>
                  <a:srgbClr val="FFCCFF"/>
                </a:solidFill>
                <a:effectLst/>
                <a:latin typeface="Algerian" pitchFamily="82" charset="0"/>
                <a:ea typeface="Calibri" panose="020F0502020204030204" pitchFamily="34" charset="0"/>
              </a:rPr>
              <a:t>Python, </a:t>
            </a:r>
          </a:p>
          <a:p>
            <a:pPr marL="285750" indent="-285750" algn="l">
              <a:lnSpc>
                <a:spcPts val="1600"/>
              </a:lnSpc>
              <a:spcBef>
                <a:spcPts val="2400"/>
              </a:spcBef>
              <a:buFont typeface="Arial" panose="020B0604020202020204" pitchFamily="34" charset="0"/>
              <a:buChar char="•"/>
            </a:pPr>
            <a:r>
              <a:rPr lang="en-US" b="1" dirty="0" err="1">
                <a:solidFill>
                  <a:srgbClr val="FFCCFF"/>
                </a:solidFill>
                <a:effectLst/>
                <a:latin typeface="Algerian" pitchFamily="82" charset="0"/>
                <a:ea typeface="Calibri" panose="020F0502020204030204" pitchFamily="34" charset="0"/>
              </a:rPr>
              <a:t>OpenFace</a:t>
            </a:r>
            <a:r>
              <a:rPr lang="en-US" b="1" dirty="0">
                <a:solidFill>
                  <a:srgbClr val="FFCCFF"/>
                </a:solidFill>
                <a:effectLst/>
                <a:latin typeface="Algerian" pitchFamily="82" charset="0"/>
                <a:ea typeface="Calibri" panose="020F0502020204030204" pitchFamily="34" charset="0"/>
              </a:rPr>
              <a:t> and </a:t>
            </a:r>
          </a:p>
          <a:p>
            <a:pPr marL="285750" indent="-285750" algn="l">
              <a:lnSpc>
                <a:spcPts val="1600"/>
              </a:lnSpc>
              <a:spcBef>
                <a:spcPts val="2400"/>
              </a:spcBef>
              <a:buFont typeface="Arial" panose="020B0604020202020204" pitchFamily="34" charset="0"/>
              <a:buChar char="•"/>
            </a:pPr>
            <a:r>
              <a:rPr lang="en-US" b="1" dirty="0" err="1">
                <a:solidFill>
                  <a:srgbClr val="FFCCFF"/>
                </a:solidFill>
                <a:effectLst/>
                <a:latin typeface="Algerian" pitchFamily="82" charset="0"/>
                <a:ea typeface="Calibri" panose="020F0502020204030204" pitchFamily="34" charset="0"/>
              </a:rPr>
              <a:t>dlib</a:t>
            </a:r>
            <a:r>
              <a:rPr lang="en-US" b="1" dirty="0">
                <a:solidFill>
                  <a:srgbClr val="FFCCFF"/>
                </a:solidFill>
                <a:effectLst/>
                <a:latin typeface="Algerian" pitchFamily="82" charset="0"/>
                <a:ea typeface="Calibri" panose="020F0502020204030204" pitchFamily="34" charset="0"/>
              </a:rPr>
              <a:t> installed</a:t>
            </a:r>
            <a:endParaRPr lang="en-IN" b="1" spc="-5" dirty="0">
              <a:solidFill>
                <a:srgbClr val="FFCCFF"/>
              </a:solidFill>
              <a:effectLst/>
              <a:latin typeface="Algerian" pitchFamily="82" charset="0"/>
              <a:ea typeface="Times New Roman" panose="02020603050405020304" pitchFamily="18" charset="0"/>
              <a:cs typeface="Times New Roman" panose="02020603050405020304" pitchFamily="18" charset="0"/>
            </a:endParaRPr>
          </a:p>
          <a:p>
            <a:endParaRPr lang="en-IN" sz="2200" dirty="0"/>
          </a:p>
        </p:txBody>
      </p:sp>
      <p:sp>
        <p:nvSpPr>
          <p:cNvPr id="4" name="Title 1">
            <a:extLst>
              <a:ext uri="{FF2B5EF4-FFF2-40B4-BE49-F238E27FC236}">
                <a16:creationId xmlns:a16="http://schemas.microsoft.com/office/drawing/2014/main" id="{0BD74A17-A4C6-49F2-A168-405BD17622FD}"/>
              </a:ext>
            </a:extLst>
          </p:cNvPr>
          <p:cNvSpPr txBox="1">
            <a:spLocks/>
          </p:cNvSpPr>
          <p:nvPr/>
        </p:nvSpPr>
        <p:spPr>
          <a:xfrm>
            <a:off x="2564296" y="3246120"/>
            <a:ext cx="6545414" cy="63218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l">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heavy" dirty="0" err="1">
                <a:solidFill>
                  <a:srgbClr val="002060"/>
                </a:solidFill>
                <a:latin typeface="Algerian" pitchFamily="82" charset="0"/>
                <a:ea typeface="Calibri" panose="020F0502020204030204" pitchFamily="34" charset="0"/>
              </a:rPr>
              <a:t>Softwares</a:t>
            </a:r>
            <a:r>
              <a:rPr lang="en-US" sz="3600" b="1" u="heavy" dirty="0">
                <a:solidFill>
                  <a:srgbClr val="002060"/>
                </a:solidFill>
                <a:latin typeface="Algerian" pitchFamily="82" charset="0"/>
                <a:ea typeface="Calibri" panose="020F0502020204030204" pitchFamily="34" charset="0"/>
              </a:rPr>
              <a:t> Used</a:t>
            </a:r>
            <a:endParaRPr lang="en-IN" sz="3600" dirty="0">
              <a:solidFill>
                <a:srgbClr val="002060"/>
              </a:solidFill>
              <a:latin typeface="Algerian" pitchFamily="82" charset="0"/>
              <a:ea typeface="Calibri" panose="020F0502020204030204" pitchFamily="34" charset="0"/>
            </a:endParaRPr>
          </a:p>
        </p:txBody>
      </p:sp>
      <p:sp>
        <p:nvSpPr>
          <p:cNvPr id="5" name="Subtitle 2">
            <a:extLst>
              <a:ext uri="{FF2B5EF4-FFF2-40B4-BE49-F238E27FC236}">
                <a16:creationId xmlns:a16="http://schemas.microsoft.com/office/drawing/2014/main" id="{7DA5BBF9-38C2-45B7-BD16-D3BC3F8B2143}"/>
              </a:ext>
            </a:extLst>
          </p:cNvPr>
          <p:cNvSpPr txBox="1">
            <a:spLocks/>
          </p:cNvSpPr>
          <p:nvPr/>
        </p:nvSpPr>
        <p:spPr>
          <a:xfrm>
            <a:off x="1437861" y="430672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ts val="1600"/>
              </a:lnSpc>
              <a:spcBef>
                <a:spcPts val="2400"/>
              </a:spcBef>
              <a:buFont typeface="Arial" panose="020B0604020202020204" pitchFamily="34" charset="0"/>
              <a:buChar char="•"/>
            </a:pPr>
            <a:r>
              <a:rPr lang="en-US" b="1" dirty="0" err="1">
                <a:solidFill>
                  <a:srgbClr val="FFCCFF"/>
                </a:solidFill>
                <a:latin typeface="Algerian" pitchFamily="82" charset="0"/>
                <a:ea typeface="Calibri" panose="020F0502020204030204" pitchFamily="34" charset="0"/>
              </a:rPr>
              <a:t>Pycharm</a:t>
            </a:r>
            <a:r>
              <a:rPr lang="en-US" b="1" dirty="0">
                <a:solidFill>
                  <a:srgbClr val="FFCCFF"/>
                </a:solidFill>
                <a:latin typeface="Algerian" pitchFamily="82" charset="0"/>
                <a:ea typeface="Calibri" panose="020F0502020204030204" pitchFamily="34" charset="0"/>
              </a:rPr>
              <a:t> </a:t>
            </a:r>
          </a:p>
          <a:p>
            <a:pPr marL="285750" indent="-285750" algn="l">
              <a:lnSpc>
                <a:spcPts val="1600"/>
              </a:lnSpc>
              <a:spcBef>
                <a:spcPts val="2400"/>
              </a:spcBef>
              <a:buFont typeface="Arial" panose="020B0604020202020204" pitchFamily="34" charset="0"/>
              <a:buChar char="•"/>
            </a:pPr>
            <a:r>
              <a:rPr lang="en-US" b="1" dirty="0">
                <a:solidFill>
                  <a:srgbClr val="FFCCFF"/>
                </a:solidFill>
                <a:latin typeface="Algerian" pitchFamily="82" charset="0"/>
                <a:ea typeface="Calibri" panose="020F0502020204030204" pitchFamily="34" charset="0"/>
              </a:rPr>
              <a:t>Visual Studio Code</a:t>
            </a:r>
          </a:p>
          <a:p>
            <a:endParaRPr lang="en-IN" sz="2200" dirty="0"/>
          </a:p>
        </p:txBody>
      </p:sp>
    </p:spTree>
    <p:extLst>
      <p:ext uri="{BB962C8B-B14F-4D97-AF65-F5344CB8AC3E}">
        <p14:creationId xmlns:p14="http://schemas.microsoft.com/office/powerpoint/2010/main" val="412360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 (4).jpg"/>
          <p:cNvPicPr>
            <a:picLocks noChangeAspect="1"/>
          </p:cNvPicPr>
          <p:nvPr/>
        </p:nvPicPr>
        <p:blipFill>
          <a:blip r:embed="rId2" cstate="print"/>
          <a:stretch>
            <a:fillRect/>
          </a:stretch>
        </p:blipFill>
        <p:spPr>
          <a:xfrm>
            <a:off x="0" y="15240"/>
            <a:ext cx="12192000" cy="6842760"/>
          </a:xfrm>
          <a:prstGeom prst="rect">
            <a:avLst/>
          </a:prstGeom>
        </p:spPr>
      </p:pic>
      <p:sp>
        <p:nvSpPr>
          <p:cNvPr id="2" name="Title 1">
            <a:extLst>
              <a:ext uri="{FF2B5EF4-FFF2-40B4-BE49-F238E27FC236}">
                <a16:creationId xmlns:a16="http://schemas.microsoft.com/office/drawing/2014/main" id="{83B0FDE2-3D81-4B98-B49B-820D9CA8B149}"/>
              </a:ext>
            </a:extLst>
          </p:cNvPr>
          <p:cNvSpPr>
            <a:spLocks noGrp="1"/>
          </p:cNvSpPr>
          <p:nvPr>
            <p:ph type="ctrTitle"/>
          </p:nvPr>
        </p:nvSpPr>
        <p:spPr>
          <a:xfrm>
            <a:off x="2728812" y="0"/>
            <a:ext cx="6891130" cy="1143759"/>
          </a:xfrm>
        </p:spPr>
        <p:style>
          <a:lnRef idx="1">
            <a:schemeClr val="accent6"/>
          </a:lnRef>
          <a:fillRef idx="2">
            <a:schemeClr val="accent6"/>
          </a:fillRef>
          <a:effectRef idx="1">
            <a:schemeClr val="accent6"/>
          </a:effectRef>
          <a:fontRef idx="minor">
            <a:schemeClr val="dk1"/>
          </a:fontRef>
        </p:style>
        <p:txBody>
          <a:bodyPr>
            <a:normAutofit fontScale="90000"/>
          </a:bodyPr>
          <a:lstStyle/>
          <a:p>
            <a:br>
              <a:rPr lang="en-US" sz="3000" b="0" i="0" dirty="0">
                <a:solidFill>
                  <a:srgbClr val="292929"/>
                </a:solidFill>
                <a:effectLst/>
                <a:latin typeface="+mn-lt"/>
              </a:rPr>
            </a:br>
            <a:r>
              <a:rPr lang="en-US" sz="3600" b="1" u="heavy" dirty="0">
                <a:solidFill>
                  <a:srgbClr val="00B0F0"/>
                </a:solidFill>
                <a:effectLst/>
                <a:latin typeface="Algerian" pitchFamily="82" charset="0"/>
                <a:ea typeface="Calibri" panose="020F0502020204030204" pitchFamily="34" charset="0"/>
              </a:rPr>
              <a:t>Face Recognition — Step by Step</a:t>
            </a:r>
            <a:endParaRPr lang="en-IN" sz="3600" dirty="0">
              <a:solidFill>
                <a:srgbClr val="00B0F0"/>
              </a:solidFill>
              <a:effectLst/>
              <a:latin typeface="Algerian" pitchFamily="82" charset="0"/>
              <a:ea typeface="Calibri" panose="020F0502020204030204" pitchFamily="34" charset="0"/>
            </a:endParaRPr>
          </a:p>
        </p:txBody>
      </p:sp>
      <p:sp>
        <p:nvSpPr>
          <p:cNvPr id="3" name="Subtitle 2">
            <a:extLst>
              <a:ext uri="{FF2B5EF4-FFF2-40B4-BE49-F238E27FC236}">
                <a16:creationId xmlns:a16="http://schemas.microsoft.com/office/drawing/2014/main" id="{C037FBE1-AC5A-4BF3-A3E2-0228FE8B02B4}"/>
              </a:ext>
            </a:extLst>
          </p:cNvPr>
          <p:cNvSpPr>
            <a:spLocks noGrp="1"/>
          </p:cNvSpPr>
          <p:nvPr>
            <p:ph type="subTitle" idx="1"/>
          </p:nvPr>
        </p:nvSpPr>
        <p:spPr>
          <a:xfrm>
            <a:off x="1113183" y="1269654"/>
            <a:ext cx="10186691" cy="4852850"/>
          </a:xfrm>
        </p:spPr>
        <p:txBody>
          <a:bodyPr>
            <a:normAutofit/>
          </a:bodyPr>
          <a:lstStyle/>
          <a:p>
            <a:pPr marL="285750" indent="-285750" algn="l">
              <a:lnSpc>
                <a:spcPts val="1600"/>
              </a:lnSpc>
              <a:spcBef>
                <a:spcPts val="2400"/>
              </a:spcBef>
              <a:buFont typeface="Arial" panose="020B0604020202020204" pitchFamily="34" charset="0"/>
              <a:buChar char="•"/>
            </a:pPr>
            <a:r>
              <a:rPr lang="en-US" sz="2000" b="1" dirty="0">
                <a:solidFill>
                  <a:schemeClr val="accent2">
                    <a:lumMod val="75000"/>
                  </a:schemeClr>
                </a:solidFill>
                <a:effectLst/>
                <a:ea typeface="Calibri" panose="020F0502020204030204" pitchFamily="34" charset="0"/>
              </a:rPr>
              <a:t>Let’s tackle this problem one step at a time. For each step, we’ll learn about a different machine learning algorithm. I’m not going to explain every single algorithm completely to keep this from turning into a book, but you’ll learn the main ideas behind this project.</a:t>
            </a:r>
          </a:p>
          <a:p>
            <a:pPr marL="285750" indent="-285750" algn="l">
              <a:lnSpc>
                <a:spcPts val="1600"/>
              </a:lnSpc>
              <a:spcBef>
                <a:spcPts val="2400"/>
              </a:spcBef>
              <a:buFont typeface="Arial" panose="020B0604020202020204" pitchFamily="34" charset="0"/>
              <a:buChar char="•"/>
            </a:pPr>
            <a:r>
              <a:rPr lang="en-US" sz="2000" b="1" i="0" dirty="0">
                <a:solidFill>
                  <a:srgbClr val="00B0F0"/>
                </a:solidFill>
                <a:effectLst/>
              </a:rPr>
              <a:t>Step 1: </a:t>
            </a:r>
            <a:r>
              <a:rPr lang="en-US" sz="2000" b="0" i="0" dirty="0">
                <a:solidFill>
                  <a:srgbClr val="00B0F0"/>
                </a:solidFill>
                <a:effectLst/>
              </a:rPr>
              <a:t>Finding all the Faces : </a:t>
            </a:r>
          </a:p>
          <a:p>
            <a:pPr marL="285750" indent="-285750" algn="l">
              <a:lnSpc>
                <a:spcPts val="1600"/>
              </a:lnSpc>
              <a:spcBef>
                <a:spcPts val="2400"/>
              </a:spcBef>
              <a:buFont typeface="Arial" panose="020B0604020202020204" pitchFamily="34" charset="0"/>
              <a:buChar char="•"/>
            </a:pPr>
            <a:endParaRPr lang="en-US" sz="1800" b="0" i="0" dirty="0">
              <a:solidFill>
                <a:srgbClr val="292929"/>
              </a:solidFill>
              <a:effectLst/>
            </a:endParaRPr>
          </a:p>
          <a:p>
            <a:pPr marL="285750" indent="-285750" algn="l">
              <a:lnSpc>
                <a:spcPts val="1600"/>
              </a:lnSpc>
              <a:spcBef>
                <a:spcPts val="2400"/>
              </a:spcBef>
              <a:buFont typeface="Arial" panose="020B0604020202020204" pitchFamily="34" charset="0"/>
              <a:buChar char="•"/>
            </a:pPr>
            <a:endParaRPr lang="en-US" sz="1800" b="0" i="0" dirty="0">
              <a:solidFill>
                <a:srgbClr val="292929"/>
              </a:solidFill>
              <a:effectLst/>
            </a:endParaRPr>
          </a:p>
          <a:p>
            <a:pPr marL="285750" indent="-285750" algn="l">
              <a:lnSpc>
                <a:spcPts val="1600"/>
              </a:lnSpc>
              <a:spcBef>
                <a:spcPts val="2400"/>
              </a:spcBef>
              <a:buFont typeface="Arial" panose="020B0604020202020204" pitchFamily="34" charset="0"/>
              <a:buChar char="•"/>
            </a:pPr>
            <a:endParaRPr lang="en-US" sz="1800" b="0" i="0" dirty="0">
              <a:solidFill>
                <a:srgbClr val="292929"/>
              </a:solidFill>
              <a:effectLst/>
            </a:endParaRPr>
          </a:p>
          <a:p>
            <a:pPr marL="285750" indent="-285750" algn="l">
              <a:lnSpc>
                <a:spcPts val="1600"/>
              </a:lnSpc>
              <a:spcBef>
                <a:spcPts val="2400"/>
              </a:spcBef>
              <a:buFont typeface="Arial" panose="020B0604020202020204" pitchFamily="34" charset="0"/>
              <a:buChar char="•"/>
            </a:pPr>
            <a:endParaRPr lang="en-US" sz="1800" b="1" dirty="0">
              <a:solidFill>
                <a:srgbClr val="0070C0"/>
              </a:solidFill>
            </a:endParaRPr>
          </a:p>
          <a:p>
            <a:pPr marL="285750" indent="-285750" algn="l">
              <a:lnSpc>
                <a:spcPts val="1600"/>
              </a:lnSpc>
              <a:spcBef>
                <a:spcPts val="2400"/>
              </a:spcBef>
              <a:buFont typeface="Arial" panose="020B0604020202020204" pitchFamily="34" charset="0"/>
              <a:buChar char="•"/>
            </a:pPr>
            <a:endParaRPr lang="en-IN" sz="1800" dirty="0"/>
          </a:p>
        </p:txBody>
      </p:sp>
      <p:pic>
        <p:nvPicPr>
          <p:cNvPr id="1031" name="Picture 7" descr="Image for post">
            <a:extLst>
              <a:ext uri="{FF2B5EF4-FFF2-40B4-BE49-F238E27FC236}">
                <a16:creationId xmlns:a16="http://schemas.microsoft.com/office/drawing/2014/main" id="{E30E88EA-6AAB-4721-9485-67BBF0B969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9824" y="2623930"/>
            <a:ext cx="2863645" cy="3155053"/>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0BCE46F8-29AA-4420-8B86-431136524606}"/>
              </a:ext>
            </a:extLst>
          </p:cNvPr>
          <p:cNvSpPr txBox="1">
            <a:spLocks/>
          </p:cNvSpPr>
          <p:nvPr/>
        </p:nvSpPr>
        <p:spPr>
          <a:xfrm>
            <a:off x="4953763" y="2168272"/>
            <a:ext cx="6346111" cy="43604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lnSpc>
                <a:spcPts val="1600"/>
              </a:lnSpc>
              <a:spcBef>
                <a:spcPts val="2400"/>
              </a:spcBef>
              <a:buFont typeface="Arial" panose="020B0604020202020204" pitchFamily="34" charset="0"/>
              <a:buChar char="•"/>
            </a:pPr>
            <a:endParaRPr lang="en-US" sz="1800" dirty="0">
              <a:solidFill>
                <a:srgbClr val="292929"/>
              </a:solidFill>
              <a:latin typeface="sohne"/>
            </a:endParaRPr>
          </a:p>
          <a:p>
            <a:pPr marL="285750" indent="-285750" algn="just">
              <a:lnSpc>
                <a:spcPts val="1600"/>
              </a:lnSpc>
              <a:spcBef>
                <a:spcPts val="2400"/>
              </a:spcBef>
              <a:buFont typeface="Arial" panose="020B0604020202020204" pitchFamily="34" charset="0"/>
              <a:buChar char="•"/>
            </a:pPr>
            <a:r>
              <a:rPr lang="en-US" sz="1800" dirty="0">
                <a:solidFill>
                  <a:srgbClr val="FFFF00"/>
                </a:solidFill>
                <a:latin typeface="charter"/>
              </a:rPr>
              <a:t>The first step in our is face detection. We’re going to use </a:t>
            </a:r>
            <a:r>
              <a:rPr lang="en-US" sz="1800" u="sng" dirty="0">
                <a:solidFill>
                  <a:srgbClr val="FFFF00"/>
                </a:solidFill>
                <a:latin typeface="charter"/>
              </a:rPr>
              <a:t>a method </a:t>
            </a:r>
            <a:r>
              <a:rPr lang="en-US" sz="1800" dirty="0">
                <a:solidFill>
                  <a:srgbClr val="FFFF00"/>
                </a:solidFill>
                <a:latin typeface="charter"/>
              </a:rPr>
              <a:t>called Histogram of Oriented Gradients </a:t>
            </a:r>
            <a:r>
              <a:rPr lang="en-US" sz="1800" b="1" i="1" dirty="0">
                <a:solidFill>
                  <a:srgbClr val="FFFF00"/>
                </a:solidFill>
                <a:latin typeface="Charter"/>
              </a:rPr>
              <a:t>HOG</a:t>
            </a:r>
            <a:r>
              <a:rPr lang="en-US" sz="1800" dirty="0">
                <a:solidFill>
                  <a:srgbClr val="FFFF00"/>
                </a:solidFill>
                <a:latin typeface="charter"/>
              </a:rPr>
              <a:t> in short. To find faces in images we have to make it black and white because colors data are not required:</a:t>
            </a:r>
          </a:p>
          <a:p>
            <a:pPr marL="285750" indent="-285750" algn="just">
              <a:lnSpc>
                <a:spcPts val="1600"/>
              </a:lnSpc>
              <a:spcBef>
                <a:spcPts val="2400"/>
              </a:spcBef>
              <a:buFont typeface="Arial" panose="020B0604020202020204" pitchFamily="34" charset="0"/>
              <a:buChar char="•"/>
            </a:pPr>
            <a:r>
              <a:rPr lang="en-US" sz="1800" dirty="0">
                <a:solidFill>
                  <a:srgbClr val="FFFF00"/>
                </a:solidFill>
                <a:latin typeface="charter"/>
              </a:rPr>
              <a:t>Then we’ll look at every single pixel in our image one at a time. Our goal is to figure out how dark the current pixel is compared to the pixels directly surrounding it. Then we want to draw an arrow showing in which direction the image is getting darker. By repeating this for </a:t>
            </a:r>
            <a:r>
              <a:rPr lang="en-US" sz="1800" b="1" dirty="0">
                <a:solidFill>
                  <a:srgbClr val="FFFF00"/>
                </a:solidFill>
                <a:latin typeface="Charter"/>
              </a:rPr>
              <a:t>every single pixel</a:t>
            </a:r>
            <a:r>
              <a:rPr lang="en-US" sz="1800" dirty="0">
                <a:solidFill>
                  <a:srgbClr val="FFFF00"/>
                </a:solidFill>
                <a:latin typeface="charter"/>
              </a:rPr>
              <a:t> in the image, you end up with every pixel being replaced by an arrow.</a:t>
            </a:r>
          </a:p>
          <a:p>
            <a:pPr marL="285750" indent="-285750" algn="just">
              <a:lnSpc>
                <a:spcPts val="1600"/>
              </a:lnSpc>
              <a:spcBef>
                <a:spcPts val="2400"/>
              </a:spcBef>
              <a:buFont typeface="Arial" panose="020B0604020202020204" pitchFamily="34" charset="0"/>
              <a:buChar char="•"/>
            </a:pPr>
            <a:endParaRPr lang="en-US" sz="1800" dirty="0">
              <a:solidFill>
                <a:srgbClr val="292929"/>
              </a:solidFill>
              <a:latin typeface="charter"/>
            </a:endParaRPr>
          </a:p>
          <a:p>
            <a:pPr marL="285750" indent="-285750" algn="just">
              <a:lnSpc>
                <a:spcPts val="1600"/>
              </a:lnSpc>
              <a:spcBef>
                <a:spcPts val="2400"/>
              </a:spcBef>
              <a:buFont typeface="Arial" panose="020B0604020202020204" pitchFamily="34" charset="0"/>
              <a:buChar char="•"/>
            </a:pPr>
            <a:endParaRPr lang="en-US" sz="1800" dirty="0">
              <a:solidFill>
                <a:srgbClr val="292929"/>
              </a:solidFill>
              <a:latin typeface="sohne"/>
            </a:endParaRPr>
          </a:p>
          <a:p>
            <a:pPr marL="285750" indent="-285750" algn="just">
              <a:lnSpc>
                <a:spcPts val="1600"/>
              </a:lnSpc>
              <a:spcBef>
                <a:spcPts val="2400"/>
              </a:spcBef>
              <a:buFont typeface="Arial" panose="020B0604020202020204" pitchFamily="34" charset="0"/>
              <a:buChar char="•"/>
            </a:pPr>
            <a:endParaRPr lang="en-US" sz="1800" b="1" dirty="0">
              <a:solidFill>
                <a:srgbClr val="0070C0"/>
              </a:solidFill>
              <a:latin typeface="Segoe UI" panose="020B0502040204020203" pitchFamily="34" charset="0"/>
            </a:endParaRPr>
          </a:p>
          <a:p>
            <a:pPr marL="285750" indent="-285750" algn="just">
              <a:lnSpc>
                <a:spcPts val="1600"/>
              </a:lnSpc>
              <a:spcBef>
                <a:spcPts val="2400"/>
              </a:spcBef>
              <a:buFont typeface="Arial" panose="020B0604020202020204" pitchFamily="34" charset="0"/>
              <a:buChar char="•"/>
            </a:pPr>
            <a:endParaRPr lang="en-IN" sz="1800" dirty="0"/>
          </a:p>
        </p:txBody>
      </p:sp>
      <p:sp>
        <p:nvSpPr>
          <p:cNvPr id="11" name="Subtitle 2">
            <a:extLst>
              <a:ext uri="{FF2B5EF4-FFF2-40B4-BE49-F238E27FC236}">
                <a16:creationId xmlns:a16="http://schemas.microsoft.com/office/drawing/2014/main" id="{2BD05CF9-F977-4AE3-B62F-F8CF39AB4748}"/>
              </a:ext>
            </a:extLst>
          </p:cNvPr>
          <p:cNvSpPr txBox="1">
            <a:spLocks/>
          </p:cNvSpPr>
          <p:nvPr/>
        </p:nvSpPr>
        <p:spPr>
          <a:xfrm>
            <a:off x="5950224" y="5764695"/>
            <a:ext cx="5347253" cy="4903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1800" b="1" dirty="0">
                <a:solidFill>
                  <a:srgbClr val="0070C0"/>
                </a:solidFill>
                <a:latin typeface="Arial" panose="020B0604020202020204" pitchFamily="34" charset="0"/>
                <a:ea typeface="Calibri" panose="020F0502020204030204" pitchFamily="34" charset="0"/>
              </a:rPr>
              <a:t>To be continued…</a:t>
            </a:r>
            <a:endParaRPr lang="en-IN" sz="1800" dirty="0">
              <a:latin typeface="Calibri" panose="020F0502020204030204" pitchFamily="34" charset="0"/>
              <a:ea typeface="Calibri" panose="020F0502020204030204" pitchFamily="34" charset="0"/>
            </a:endParaRPr>
          </a:p>
          <a:p>
            <a:pPr algn="r"/>
            <a:endParaRPr lang="en-IN" dirty="0"/>
          </a:p>
        </p:txBody>
      </p:sp>
    </p:spTree>
    <p:extLst>
      <p:ext uri="{BB962C8B-B14F-4D97-AF65-F5344CB8AC3E}">
        <p14:creationId xmlns:p14="http://schemas.microsoft.com/office/powerpoint/2010/main" val="391426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ownload blacks.png"/>
          <p:cNvPicPr>
            <a:picLocks noChangeAspect="1"/>
          </p:cNvPicPr>
          <p:nvPr/>
        </p:nvPicPr>
        <p:blipFill>
          <a:blip r:embed="rId2" cstate="print"/>
          <a:stretch>
            <a:fillRect/>
          </a:stretch>
        </p:blipFill>
        <p:spPr>
          <a:xfrm>
            <a:off x="0" y="-15240"/>
            <a:ext cx="12192000" cy="6873239"/>
          </a:xfrm>
          <a:prstGeom prst="rect">
            <a:avLst/>
          </a:prstGeom>
        </p:spPr>
      </p:pic>
      <p:pic>
        <p:nvPicPr>
          <p:cNvPr id="2050" name="Picture 2" descr="Image for post">
            <a:extLst>
              <a:ext uri="{FF2B5EF4-FFF2-40B4-BE49-F238E27FC236}">
                <a16:creationId xmlns:a16="http://schemas.microsoft.com/office/drawing/2014/main" id="{FD38CE85-CEA6-4E3A-8B88-C97AA6415D55}"/>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5914" y="1224589"/>
            <a:ext cx="7620000" cy="26860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for post">
            <a:extLst>
              <a:ext uri="{FF2B5EF4-FFF2-40B4-BE49-F238E27FC236}">
                <a16:creationId xmlns:a16="http://schemas.microsoft.com/office/drawing/2014/main" id="{F8FAF71A-83E8-4D08-AEE3-778DA5D794C1}"/>
              </a:ext>
            </a:extLst>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3429" y="4195762"/>
            <a:ext cx="7788136" cy="15144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5D2447DC-2CDC-4730-957A-1B61B2479025}"/>
              </a:ext>
            </a:extLst>
          </p:cNvPr>
          <p:cNvSpPr>
            <a:spLocks noGrp="1"/>
          </p:cNvSpPr>
          <p:nvPr>
            <p:ph type="ctrTitle"/>
          </p:nvPr>
        </p:nvSpPr>
        <p:spPr>
          <a:xfrm>
            <a:off x="2650435" y="0"/>
            <a:ext cx="6891130" cy="1143759"/>
          </a:xfrm>
        </p:spPr>
        <p:txBody>
          <a:bodyPr/>
          <a:lstStyle/>
          <a:p>
            <a:br>
              <a:rPr lang="en-US" sz="800" b="0" i="0" dirty="0">
                <a:solidFill>
                  <a:srgbClr val="292929"/>
                </a:solidFill>
                <a:effectLst/>
                <a:latin typeface="sohne"/>
              </a:rPr>
            </a:br>
            <a:endParaRPr lang="en-IN" sz="1800" dirty="0">
              <a:effectLst/>
              <a:latin typeface="Calibri" panose="020F0502020204030204" pitchFamily="34" charset="0"/>
              <a:ea typeface="Calibri" panose="020F0502020204030204" pitchFamily="34" charset="0"/>
            </a:endParaRPr>
          </a:p>
        </p:txBody>
      </p:sp>
      <p:sp>
        <p:nvSpPr>
          <p:cNvPr id="7" name="Subtitle 2">
            <a:extLst>
              <a:ext uri="{FF2B5EF4-FFF2-40B4-BE49-F238E27FC236}">
                <a16:creationId xmlns:a16="http://schemas.microsoft.com/office/drawing/2014/main" id="{F87F88A5-F209-4D04-9F74-519179F942AB}"/>
              </a:ext>
            </a:extLst>
          </p:cNvPr>
          <p:cNvSpPr txBox="1">
            <a:spLocks/>
          </p:cNvSpPr>
          <p:nvPr/>
        </p:nvSpPr>
        <p:spPr>
          <a:xfrm>
            <a:off x="6109249" y="5923721"/>
            <a:ext cx="5347253" cy="4903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1800" b="1" dirty="0">
                <a:solidFill>
                  <a:srgbClr val="0070C0"/>
                </a:solidFill>
                <a:latin typeface="Arial" panose="020B0604020202020204" pitchFamily="34" charset="0"/>
                <a:ea typeface="Calibri" panose="020F0502020204030204" pitchFamily="34" charset="0"/>
              </a:rPr>
              <a:t>To be continued…</a:t>
            </a:r>
            <a:endParaRPr lang="en-IN" sz="1800" dirty="0">
              <a:latin typeface="Calibri" panose="020F0502020204030204" pitchFamily="34" charset="0"/>
              <a:ea typeface="Calibri" panose="020F0502020204030204" pitchFamily="34" charset="0"/>
            </a:endParaRPr>
          </a:p>
          <a:p>
            <a:pPr algn="r"/>
            <a:endParaRPr lang="en-IN" dirty="0"/>
          </a:p>
        </p:txBody>
      </p:sp>
    </p:spTree>
    <p:extLst>
      <p:ext uri="{BB962C8B-B14F-4D97-AF65-F5344CB8AC3E}">
        <p14:creationId xmlns:p14="http://schemas.microsoft.com/office/powerpoint/2010/main" val="252766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FDE2-3D81-4B98-B49B-820D9CA8B149}"/>
              </a:ext>
            </a:extLst>
          </p:cNvPr>
          <p:cNvSpPr>
            <a:spLocks noGrp="1"/>
          </p:cNvSpPr>
          <p:nvPr>
            <p:ph type="ctrTitle"/>
          </p:nvPr>
        </p:nvSpPr>
        <p:spPr>
          <a:xfrm>
            <a:off x="1285461" y="329267"/>
            <a:ext cx="9728614" cy="1143759"/>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sz="2500" b="1" u="sng" dirty="0">
                <a:solidFill>
                  <a:srgbClr val="002060"/>
                </a:solidFill>
                <a:effectLst/>
                <a:latin typeface="Algerian" pitchFamily="82" charset="0"/>
              </a:rPr>
              <a:t>The end result is we turn the original image into a very simple representation that captures the basic structure of a face:</a:t>
            </a:r>
            <a:endParaRPr lang="en-IN" sz="2500" b="1" u="sng" dirty="0">
              <a:solidFill>
                <a:srgbClr val="002060"/>
              </a:solidFill>
              <a:effectLst/>
              <a:latin typeface="Algerian" pitchFamily="82" charset="0"/>
              <a:ea typeface="Calibri" panose="020F0502020204030204" pitchFamily="34" charset="0"/>
            </a:endParaRPr>
          </a:p>
        </p:txBody>
      </p:sp>
      <p:pic>
        <p:nvPicPr>
          <p:cNvPr id="3078" name="Picture 6" descr="Image for post">
            <a:extLst>
              <a:ext uri="{FF2B5EF4-FFF2-40B4-BE49-F238E27FC236}">
                <a16:creationId xmlns:a16="http://schemas.microsoft.com/office/drawing/2014/main" id="{A2473E0C-5272-431C-BFB3-16418AAC04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6338" y="1656522"/>
            <a:ext cx="9837737" cy="44177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6261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FDE2-3D81-4B98-B49B-820D9CA8B149}"/>
              </a:ext>
            </a:extLst>
          </p:cNvPr>
          <p:cNvSpPr>
            <a:spLocks noGrp="1"/>
          </p:cNvSpPr>
          <p:nvPr>
            <p:ph type="ctrTitle"/>
          </p:nvPr>
        </p:nvSpPr>
        <p:spPr>
          <a:xfrm>
            <a:off x="2794127" y="0"/>
            <a:ext cx="6891130" cy="1143759"/>
          </a:xfrm>
        </p:spPr>
        <p:style>
          <a:lnRef idx="1">
            <a:schemeClr val="accent6"/>
          </a:lnRef>
          <a:fillRef idx="2">
            <a:schemeClr val="accent6"/>
          </a:fillRef>
          <a:effectRef idx="1">
            <a:schemeClr val="accent6"/>
          </a:effectRef>
          <a:fontRef idx="minor">
            <a:schemeClr val="dk1"/>
          </a:fontRef>
        </p:style>
        <p:txBody>
          <a:bodyPr>
            <a:normAutofit/>
          </a:bodyPr>
          <a:lstStyle/>
          <a:p>
            <a:r>
              <a:rPr lang="en-US" sz="3000" b="1" u="heavy" dirty="0">
                <a:solidFill>
                  <a:srgbClr val="1199FF"/>
                </a:solidFill>
                <a:effectLst/>
                <a:latin typeface="Algerian" pitchFamily="82" charset="0"/>
                <a:ea typeface="Calibri" panose="020F0502020204030204" pitchFamily="34" charset="0"/>
              </a:rPr>
              <a:t>Step 2: Posing and Projecting Faces</a:t>
            </a:r>
            <a:endParaRPr lang="en-IN" sz="3000" dirty="0">
              <a:solidFill>
                <a:srgbClr val="1199FF"/>
              </a:solidFill>
              <a:effectLst/>
              <a:latin typeface="Algerian" pitchFamily="82" charset="0"/>
              <a:ea typeface="Calibri" panose="020F0502020204030204" pitchFamily="34" charset="0"/>
            </a:endParaRPr>
          </a:p>
        </p:txBody>
      </p:sp>
      <p:sp>
        <p:nvSpPr>
          <p:cNvPr id="3" name="Subtitle 2">
            <a:extLst>
              <a:ext uri="{FF2B5EF4-FFF2-40B4-BE49-F238E27FC236}">
                <a16:creationId xmlns:a16="http://schemas.microsoft.com/office/drawing/2014/main" id="{C037FBE1-AC5A-4BF3-A3E2-0228FE8B02B4}"/>
              </a:ext>
            </a:extLst>
          </p:cNvPr>
          <p:cNvSpPr>
            <a:spLocks noGrp="1"/>
          </p:cNvSpPr>
          <p:nvPr>
            <p:ph type="subTitle" idx="1"/>
          </p:nvPr>
        </p:nvSpPr>
        <p:spPr>
          <a:xfrm>
            <a:off x="1524000" y="1269654"/>
            <a:ext cx="9144000" cy="1655762"/>
          </a:xfrm>
        </p:spPr>
        <p:txBody>
          <a:bodyPr>
            <a:noAutofit/>
          </a:bodyPr>
          <a:lstStyle/>
          <a:p>
            <a:pPr marL="285750" indent="-285750" algn="just">
              <a:lnSpc>
                <a:spcPts val="2000"/>
              </a:lnSpc>
              <a:spcBef>
                <a:spcPts val="1800"/>
              </a:spcBef>
              <a:spcAft>
                <a:spcPts val="1800"/>
              </a:spcAft>
              <a:buFont typeface="Arial" panose="020B0604020202020204" pitchFamily="34" charset="0"/>
              <a:buChar char="•"/>
            </a:pPr>
            <a:r>
              <a:rPr lang="en-US" sz="2200" b="1" dirty="0">
                <a:solidFill>
                  <a:srgbClr val="FFC000"/>
                </a:solidFill>
                <a:effectLst/>
                <a:ea typeface="Calibri" panose="020F0502020204030204" pitchFamily="34" charset="0"/>
              </a:rPr>
              <a:t>We isolated the faces in our image. But now we have to deal with the problem that faces turned different directions look totally different to a computer.</a:t>
            </a:r>
          </a:p>
          <a:p>
            <a:pPr marL="285750" indent="-285750" algn="just">
              <a:lnSpc>
                <a:spcPts val="2000"/>
              </a:lnSpc>
              <a:spcBef>
                <a:spcPts val="1800"/>
              </a:spcBef>
              <a:spcAft>
                <a:spcPts val="1800"/>
              </a:spcAft>
              <a:buFont typeface="Arial" panose="020B0604020202020204" pitchFamily="34" charset="0"/>
              <a:buChar char="•"/>
            </a:pPr>
            <a:r>
              <a:rPr lang="en-US" sz="2200" b="1" dirty="0">
                <a:solidFill>
                  <a:srgbClr val="FFC000"/>
                </a:solidFill>
                <a:effectLst/>
                <a:ea typeface="Calibri" panose="020F0502020204030204" pitchFamily="34" charset="0"/>
              </a:rPr>
              <a:t> To account for this, we will try to warp each picture so that the eyes and lips are always in the sample place in the image. This will make it a lot easier for us to compare faces in the next steps</a:t>
            </a:r>
          </a:p>
          <a:p>
            <a:pPr marL="285750" indent="-285750" algn="just">
              <a:lnSpc>
                <a:spcPts val="2000"/>
              </a:lnSpc>
              <a:spcBef>
                <a:spcPts val="1800"/>
              </a:spcBef>
              <a:spcAft>
                <a:spcPts val="1800"/>
              </a:spcAft>
              <a:buFont typeface="Arial" panose="020B0604020202020204" pitchFamily="34" charset="0"/>
              <a:buChar char="•"/>
            </a:pPr>
            <a:r>
              <a:rPr lang="en-US" sz="2200" b="1" dirty="0">
                <a:solidFill>
                  <a:srgbClr val="FFC000"/>
                </a:solidFill>
                <a:effectLst/>
                <a:ea typeface="Calibri" panose="020F0502020204030204" pitchFamily="34" charset="0"/>
              </a:rPr>
              <a:t>To do this, we are going to use an algorithm called face landmark estimation.</a:t>
            </a:r>
          </a:p>
          <a:p>
            <a:pPr marL="285750" indent="-285750" algn="just">
              <a:lnSpc>
                <a:spcPts val="2000"/>
              </a:lnSpc>
              <a:spcBef>
                <a:spcPts val="1800"/>
              </a:spcBef>
              <a:spcAft>
                <a:spcPts val="1800"/>
              </a:spcAft>
              <a:buFont typeface="Arial" panose="020B0604020202020204" pitchFamily="34" charset="0"/>
              <a:buChar char="•"/>
            </a:pPr>
            <a:r>
              <a:rPr lang="en-US" sz="2200" b="1" dirty="0">
                <a:solidFill>
                  <a:srgbClr val="FFC000"/>
                </a:solidFill>
                <a:effectLst/>
                <a:ea typeface="Calibri" panose="020F0502020204030204" pitchFamily="34" charset="0"/>
              </a:rPr>
              <a:t> </a:t>
            </a:r>
            <a:r>
              <a:rPr lang="en-US" sz="2200" b="1" dirty="0">
                <a:solidFill>
                  <a:srgbClr val="FFC000"/>
                </a:solidFill>
              </a:rPr>
              <a:t>The basic idea is we will come up with 68 specific points (called landmarks) that exist on every face — the top of the chin, the outside edge of each eye, the inner edge of each eyebrow, etc. Then we will train a machine learning algorithm to be able to find these 68 specific points on any face.</a:t>
            </a:r>
          </a:p>
          <a:p>
            <a:pPr marL="285750" indent="-285750" algn="just">
              <a:lnSpc>
                <a:spcPts val="2000"/>
              </a:lnSpc>
              <a:spcBef>
                <a:spcPts val="1800"/>
              </a:spcBef>
              <a:spcAft>
                <a:spcPts val="1800"/>
              </a:spcAft>
              <a:buFont typeface="Arial" panose="020B0604020202020204" pitchFamily="34" charset="0"/>
              <a:buChar char="•"/>
            </a:pPr>
            <a:endParaRPr lang="en-US" sz="2200" b="1" dirty="0">
              <a:solidFill>
                <a:srgbClr val="0070C0"/>
              </a:solidFill>
            </a:endParaRPr>
          </a:p>
        </p:txBody>
      </p:sp>
      <p:sp>
        <p:nvSpPr>
          <p:cNvPr id="6" name="Subtitle 2">
            <a:extLst>
              <a:ext uri="{FF2B5EF4-FFF2-40B4-BE49-F238E27FC236}">
                <a16:creationId xmlns:a16="http://schemas.microsoft.com/office/drawing/2014/main" id="{D85F8F24-6A16-413F-9859-31C85A23F762}"/>
              </a:ext>
            </a:extLst>
          </p:cNvPr>
          <p:cNvSpPr txBox="1">
            <a:spLocks/>
          </p:cNvSpPr>
          <p:nvPr/>
        </p:nvSpPr>
        <p:spPr>
          <a:xfrm>
            <a:off x="5738189" y="6029737"/>
            <a:ext cx="5347253" cy="4903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1800" b="1" dirty="0">
                <a:solidFill>
                  <a:srgbClr val="FFC000"/>
                </a:solidFill>
                <a:latin typeface="Arial" panose="020B0604020202020204" pitchFamily="34" charset="0"/>
                <a:ea typeface="Calibri" panose="020F0502020204030204" pitchFamily="34" charset="0"/>
              </a:rPr>
              <a:t>To</a:t>
            </a:r>
            <a:r>
              <a:rPr lang="en-IN" sz="1800" b="1" dirty="0">
                <a:solidFill>
                  <a:srgbClr val="0070C0"/>
                </a:solidFill>
                <a:latin typeface="Arial" panose="020B0604020202020204" pitchFamily="34" charset="0"/>
                <a:ea typeface="Calibri" panose="020F0502020204030204" pitchFamily="34" charset="0"/>
              </a:rPr>
              <a:t> </a:t>
            </a:r>
            <a:r>
              <a:rPr lang="en-IN" sz="1800" b="1" dirty="0">
                <a:solidFill>
                  <a:srgbClr val="FFC000"/>
                </a:solidFill>
                <a:latin typeface="Arial" panose="020B0604020202020204" pitchFamily="34" charset="0"/>
                <a:ea typeface="Calibri" panose="020F0502020204030204" pitchFamily="34" charset="0"/>
              </a:rPr>
              <a:t>be</a:t>
            </a:r>
            <a:r>
              <a:rPr lang="en-IN" sz="1800" b="1" dirty="0">
                <a:solidFill>
                  <a:srgbClr val="0070C0"/>
                </a:solidFill>
                <a:latin typeface="Arial" panose="020B0604020202020204" pitchFamily="34" charset="0"/>
                <a:ea typeface="Calibri" panose="020F0502020204030204" pitchFamily="34" charset="0"/>
              </a:rPr>
              <a:t> </a:t>
            </a:r>
            <a:r>
              <a:rPr lang="en-IN" sz="1800" b="1" dirty="0">
                <a:solidFill>
                  <a:srgbClr val="FFC000"/>
                </a:solidFill>
                <a:latin typeface="Arial" panose="020B0604020202020204" pitchFamily="34" charset="0"/>
                <a:ea typeface="Calibri" panose="020F0502020204030204" pitchFamily="34" charset="0"/>
              </a:rPr>
              <a:t>continued…</a:t>
            </a:r>
            <a:endParaRPr lang="en-IN" sz="1800" dirty="0">
              <a:solidFill>
                <a:srgbClr val="FFC000"/>
              </a:solidFill>
              <a:latin typeface="Calibri" panose="020F0502020204030204" pitchFamily="34" charset="0"/>
              <a:ea typeface="Calibri" panose="020F0502020204030204" pitchFamily="34" charset="0"/>
            </a:endParaRPr>
          </a:p>
          <a:p>
            <a:pPr algn="r"/>
            <a:endParaRPr lang="en-IN" dirty="0"/>
          </a:p>
        </p:txBody>
      </p:sp>
    </p:spTree>
    <p:extLst>
      <p:ext uri="{BB962C8B-B14F-4D97-AF65-F5344CB8AC3E}">
        <p14:creationId xmlns:p14="http://schemas.microsoft.com/office/powerpoint/2010/main" val="58354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316EE58F-D54A-478B-8049-98F057E30385}"/>
              </a:ext>
            </a:extLst>
          </p:cNvPr>
          <p:cNvSpPr>
            <a:spLocks noGrp="1"/>
          </p:cNvSpPr>
          <p:nvPr>
            <p:ph type="subTitle" idx="1"/>
          </p:nvPr>
        </p:nvSpPr>
        <p:spPr>
          <a:xfrm>
            <a:off x="1524000" y="5497099"/>
            <a:ext cx="9144000" cy="1655762"/>
          </a:xfrm>
        </p:spPr>
        <p:txBody>
          <a:bodyPr/>
          <a:lstStyle/>
          <a:p>
            <a:r>
              <a:rPr lang="en-US" b="0" i="0" dirty="0">
                <a:solidFill>
                  <a:schemeClr val="accent2">
                    <a:lumMod val="50000"/>
                  </a:schemeClr>
                </a:solidFill>
                <a:effectLst/>
                <a:latin typeface="Algerian" pitchFamily="82" charset="0"/>
              </a:rPr>
              <a:t>The 68 landmarks we will locate on every face. </a:t>
            </a:r>
          </a:p>
          <a:p>
            <a:endParaRPr lang="en-IN" dirty="0">
              <a:solidFill>
                <a:schemeClr val="accent2">
                  <a:lumMod val="50000"/>
                </a:schemeClr>
              </a:solidFill>
              <a:latin typeface="Algerian" pitchFamily="82" charset="0"/>
            </a:endParaRPr>
          </a:p>
        </p:txBody>
      </p:sp>
      <p:pic>
        <p:nvPicPr>
          <p:cNvPr id="7170" name="Picture 2" descr="Image for post">
            <a:extLst>
              <a:ext uri="{FF2B5EF4-FFF2-40B4-BE49-F238E27FC236}">
                <a16:creationId xmlns:a16="http://schemas.microsoft.com/office/drawing/2014/main" id="{699943C0-3CCA-49E0-9097-53B8D531C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951" y="591794"/>
            <a:ext cx="4996068" cy="3752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93089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209</TotalTime>
  <Words>1311</Words>
  <Application>Microsoft Macintosh PowerPoint</Application>
  <PresentationFormat>Widescreen</PresentationFormat>
  <Paragraphs>69</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Arial</vt:lpstr>
      <vt:lpstr>Arial Rounded MT Bold</vt:lpstr>
      <vt:lpstr>Calibri</vt:lpstr>
      <vt:lpstr>Century Gothic</vt:lpstr>
      <vt:lpstr>Charter</vt:lpstr>
      <vt:lpstr>Charter</vt:lpstr>
      <vt:lpstr>Segoe UI</vt:lpstr>
      <vt:lpstr>sohne</vt:lpstr>
      <vt:lpstr>Mesh</vt:lpstr>
      <vt:lpstr>     Facial Recognition with High Accuracy      to   create Attendance</vt:lpstr>
      <vt:lpstr>WHAT IS FACE RECOGNITION ATTENDENCE SYSTEM?? </vt:lpstr>
      <vt:lpstr>PROBLEMS DURING FACE RECOGNITION!! </vt:lpstr>
      <vt:lpstr>Libraries Used</vt:lpstr>
      <vt:lpstr> Face Recognition — Step by Step</vt:lpstr>
      <vt:lpstr> </vt:lpstr>
      <vt:lpstr>The end result is we turn the original image into a very simple representation that captures the basic structure of a face:</vt:lpstr>
      <vt:lpstr>Step 2: Posing and Projecting Faces</vt:lpstr>
      <vt:lpstr>PowerPoint Presentation</vt:lpstr>
      <vt:lpstr>Here’s the result of locating 68 face landmarks on our test image.</vt:lpstr>
      <vt:lpstr>Step 3: Encoding Faces</vt:lpstr>
      <vt:lpstr>PowerPoint Presentation</vt:lpstr>
      <vt:lpstr>PowerPoint Presentation</vt:lpstr>
      <vt:lpstr> Step 4: Finding the person’s name from the encoding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FACE RECOGNITION ATTENDENCE SYSTEM??</dc:title>
  <dc:creator>Keshav Binani</dc:creator>
  <cp:lastModifiedBy>Microsoft Office User</cp:lastModifiedBy>
  <cp:revision>80</cp:revision>
  <dcterms:created xsi:type="dcterms:W3CDTF">2020-12-02T17:36:16Z</dcterms:created>
  <dcterms:modified xsi:type="dcterms:W3CDTF">2022-11-18T03:03:38Z</dcterms:modified>
</cp:coreProperties>
</file>