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11" r:id="rId21"/>
    <p:sldId id="312" r:id="rId22"/>
    <p:sldId id="313" r:id="rId23"/>
    <p:sldId id="314" r:id="rId24"/>
    <p:sldId id="308" r:id="rId25"/>
    <p:sldId id="30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peng Hou"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p:scale>
          <a:sx n="100" d="100"/>
          <a:sy n="100" d="100"/>
        </p:scale>
        <p:origin x="44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p:cNvSpPr>
          <p:nvPr>
            <p:ph type="sldImg"/>
          </p:nvPr>
        </p:nvSpPr>
        <p:spPr/>
      </p:sp>
      <p:sp>
        <p:nvSpPr>
          <p:cNvPr id="6146" name="备注占位符 2"/>
          <p:cNvSpPr>
            <a:spLocks noGrp="1"/>
          </p:cNvSpPr>
          <p:nvPr>
            <p:ph type="body"/>
          </p:nvPr>
        </p:nvSpPr>
        <p:spPr/>
        <p:txBody>
          <a:bodyPr lIns="91440" tIns="45720" rIns="91440" bIns="45720" anchor="t"/>
          <a:lstStyle/>
          <a:p>
            <a:pPr lvl="0"/>
            <a:endParaRPr lang="zh-CN" altLang="en-US" sz="6600" dirty="0"/>
          </a:p>
        </p:txBody>
      </p:sp>
      <p:sp>
        <p:nvSpPr>
          <p:cNvPr id="614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indent="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直接在所有硬件平台上使用同一个神经网络，这会导致大量性能和效率上的损失，因为同样的神经网络并不能适配所有场景。如果针对每个硬件平台和效率约束都重头设计并训练一个新的神经网络，这会导致大量的计算资源的消耗，因为这种方式计算资源的需求是随着部署场景数线性增长的。这同样也会导致严重的环境问题，因为大量的计算资源消耗直接可以转化为大量的二氧化碳排放。因此需要这样的通用的 OFA 网络，既可以针对不同硬件平台进行适配而不损失性能和效率，同时不需要额外的计算资源来从头训练一个新的神经网络。</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与采用搜索算法查找子网的大多数AutoML方法不同，研究人员从OFA网络中随机抽取子网的子集来构建其准确性和延迟表。这使他们能够在给定特定硬件平台的情况下直接查询表以找到相应的子网。查询表的成本可以忽略不计，从而避免了其他方法中总成本的线性增长</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同的硬件平台有不同的特性和硬件资源。在同一个平台上，我们也会有不同的效率限制。为了提高硬件平台上的推理效率，我们需要改变神经网路的结构（例如深度，宽度，卷积核大小，输入分辨率等）来适配具体的硬件。一个通用的 OFA 网络支持在大量不同的结构设置下通过截取 OFA 网络的不同部分来进行高效推理。对于计算资源丰富的云端设备，我们可以截取一个大的子网。而对于计算资源短缺的边缘设备，我们则可以截取一个较小的子网。</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一个 OFA 网络需要同时支持大量不同的子网（&gt;10^19）。它们之间会相互干扰，这使得 OFA 网络比一般结构确定的神经网络要更难优化。为了解决这个问题，提出 progressive shrinking 算法来训练 OFA 网络。各种不同的子网是一层层嵌套在最大的神经网络中的。因此将 OFA 网络的训练过程建模为一个逐渐缩小与微调的过程。首先会训练最大的网络。然后逐渐缩小网络的各个维度（输入分辨率，卷积核大小，深度，宽度）来支持较小的子网。同时会微调网络的权重使其在支持较小的子网的同时不会丢失在较大子网下推理的能力。某种程度上，progressive shrinking 也可以看作是一种广义上的剪枝方法。</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训练supernet和architecture search的过程解耦</a:t>
            </a:r>
            <a:endParaRPr lang="zh-CN" altLang="en-US"/>
          </a:p>
          <a:p>
            <a:r>
              <a:rPr lang="zh-CN" altLang="en-US"/>
              <a:t>四个维度采样了一些sub-network，训练出一个accuracy predictor和latency predictor，用这2个神器得到符合要求的sub-network</a:t>
            </a:r>
            <a:endParaRPr lang="zh-CN" altLang="en-US"/>
          </a:p>
          <a:p>
            <a:r>
              <a:rPr lang="zh-CN" altLang="en-US">
                <a:solidFill>
                  <a:schemeClr val="tx2"/>
                </a:solidFill>
                <a:sym typeface="+mn-ea"/>
              </a:rPr>
              <a:t>按照这个方法从1个supernet得到无数个sub-nets，再按硬件的要求选择合适的sub-nets，就实现了题目中要求的一次训练，到处部署。</a:t>
            </a:r>
            <a:endParaRPr lang="zh-CN" altLang="en-US">
              <a:solidFill>
                <a:schemeClr val="tx2"/>
              </a:solidFill>
              <a:sym typeface="+mn-ea"/>
            </a:endParaRPr>
          </a:p>
          <a:p>
            <a:r>
              <a:rPr lang="zh-CN" altLang="en-US">
                <a:sym typeface="+mn-ea"/>
              </a:rPr>
              <a:t>在处理多个部署方案时，OFA比NAS快几个数量级（N）。N=40时，OFA所需GPU小时数比ProxylessNAS少14倍，GPU小时数比FBNet少16倍，GPU小时数比MnasNet少1,142倍。部署方案越多，对NAS的节省就越多</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2F2F2"/>
        </a:solidFill>
        <a:effectLst/>
      </p:bgPr>
    </p:bg>
    <p:spTree>
      <p:nvGrpSpPr>
        <p:cNvPr id="1" name=""/>
        <p:cNvGrpSpPr/>
        <p:nvPr/>
      </p:nvGrpSpPr>
      <p:grpSpPr>
        <a:xfrm>
          <a:off x="0" y="0"/>
          <a:ext cx="0" cy="0"/>
          <a:chOff x="0" y="0"/>
          <a:chExt cx="0" cy="0"/>
        </a:xfrm>
      </p:grpSpPr>
      <p:sp>
        <p:nvSpPr>
          <p:cNvPr id="3" name="矩形 2"/>
          <p:cNvSpPr/>
          <p:nvPr userDrawn="1"/>
        </p:nvSpPr>
        <p:spPr>
          <a:xfrm>
            <a:off x="175684" y="188913"/>
            <a:ext cx="11840633" cy="6480175"/>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 name="Picture 3"/>
          <p:cNvPicPr>
            <a:picLocks noChangeAspect="1" noChangeArrowheads="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1247461" y="980729"/>
            <a:ext cx="9697077" cy="46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609600" y="337220"/>
            <a:ext cx="10972800" cy="571500"/>
          </a:xfrm>
          <a:prstGeom prst="rect">
            <a:avLst/>
          </a:prstGeom>
        </p:spPr>
        <p:txBody>
          <a:bodyPr/>
          <a:lstStyle>
            <a:lvl1pPr>
              <a:defRPr lang="zh-CN" altLang="en-US" sz="2800" b="1" kern="1200" dirty="0">
                <a:solidFill>
                  <a:srgbClr val="072063"/>
                </a:solidFill>
                <a:latin typeface="+mn-lt"/>
                <a:ea typeface="+mn-ea"/>
                <a:cs typeface="+mn-cs"/>
              </a:defRPr>
            </a:lvl1pPr>
          </a:lstStyle>
          <a:p>
            <a:pPr fontAlgn="auto"/>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F2F2F2"/>
        </a:solidFill>
        <a:effectLst/>
      </p:bgPr>
    </p:bg>
    <p:spTree>
      <p:nvGrpSpPr>
        <p:cNvPr id="1" name=""/>
        <p:cNvGrpSpPr/>
        <p:nvPr/>
      </p:nvGrpSpPr>
      <p:grpSpPr>
        <a:xfrm>
          <a:off x="0" y="0"/>
          <a:ext cx="0" cy="0"/>
          <a:chOff x="0" y="0"/>
          <a:chExt cx="0" cy="0"/>
        </a:xfrm>
      </p:grpSpPr>
      <p:sp>
        <p:nvSpPr>
          <p:cNvPr id="3" name="矩形 2"/>
          <p:cNvSpPr/>
          <p:nvPr userDrawn="1"/>
        </p:nvSpPr>
        <p:spPr>
          <a:xfrm>
            <a:off x="175684" y="188913"/>
            <a:ext cx="11840633" cy="6480175"/>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655763" y="992188"/>
            <a:ext cx="8880475" cy="5676900"/>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16" name="Picture 3"/>
          <p:cNvPicPr>
            <a:picLocks noChangeAspect="1" noChangeArrowheads="1"/>
          </p:cNvPicPr>
          <p:nvPr/>
        </p:nvPicPr>
        <p:blipFill rotWithShape="1">
          <a:blip r:embed="rId1" cstate="print">
            <a:duotone>
              <a:schemeClr val="bg2">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2459596" y="4221086"/>
            <a:ext cx="7272808" cy="46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184719" y="2695893"/>
            <a:ext cx="8093075" cy="953135"/>
          </a:xfrm>
          <a:prstGeom prst="rect">
            <a:avLst/>
          </a:prstGeom>
          <a:noFill/>
          <a:ln w="9525">
            <a:noFill/>
          </a:ln>
        </p:spPr>
        <p:txBody>
          <a:bodyPr wrap="none" anchor="t">
            <a:spAutoFit/>
          </a:bodyPr>
          <a:lstStyle/>
          <a:p>
            <a:pPr lvl="0" indent="0" algn="ctr"/>
            <a:r>
              <a:rPr lang="en-US" altLang="zh-CN" sz="2800" b="1" dirty="0">
                <a:solidFill>
                  <a:srgbClr val="072063"/>
                </a:solidFill>
                <a:latin typeface="Arial" panose="020B0604020202020204" pitchFamily="34" charset="0"/>
                <a:ea typeface="微软雅黑" panose="020B0503020204020204" charset="-122"/>
              </a:rPr>
              <a:t>Once for All: Train One Network and Specialize</a:t>
            </a:r>
            <a:endParaRPr lang="en-US" altLang="zh-CN" sz="2800" b="1" dirty="0">
              <a:solidFill>
                <a:srgbClr val="072063"/>
              </a:solidFill>
              <a:latin typeface="Arial" panose="020B0604020202020204" pitchFamily="34" charset="0"/>
              <a:ea typeface="微软雅黑" panose="020B0503020204020204" charset="-122"/>
            </a:endParaRPr>
          </a:p>
          <a:p>
            <a:pPr lvl="0" indent="0" algn="ctr"/>
            <a:r>
              <a:rPr lang="en-US" altLang="zh-CN" sz="2800" b="1" dirty="0">
                <a:solidFill>
                  <a:srgbClr val="072063"/>
                </a:solidFill>
                <a:latin typeface="Arial" panose="020B0604020202020204" pitchFamily="34" charset="0"/>
                <a:ea typeface="微软雅黑" panose="020B0503020204020204" charset="-122"/>
              </a:rPr>
              <a:t>it for Efficient Deployment</a:t>
            </a:r>
            <a:endParaRPr lang="en-US" altLang="zh-CN" sz="2800" b="1" dirty="0">
              <a:solidFill>
                <a:srgbClr val="072063"/>
              </a:solidFill>
              <a:latin typeface="Arial" panose="020B0604020202020204" pitchFamily="34" charset="0"/>
              <a:ea typeface="微软雅黑" panose="020B0503020204020204" charset="-122"/>
            </a:endParaRPr>
          </a:p>
        </p:txBody>
      </p:sp>
      <p:sp>
        <p:nvSpPr>
          <p:cNvPr id="19" name="TextBox 18"/>
          <p:cNvSpPr txBox="1"/>
          <p:nvPr/>
        </p:nvSpPr>
        <p:spPr>
          <a:xfrm>
            <a:off x="2459355" y="4356735"/>
            <a:ext cx="7123430" cy="645160"/>
          </a:xfrm>
          <a:prstGeom prst="rect">
            <a:avLst/>
          </a:prstGeom>
          <a:noFill/>
          <a:ln w="9525">
            <a:noFill/>
          </a:ln>
        </p:spPr>
        <p:txBody>
          <a:bodyPr wrap="square" anchor="t">
            <a:spAutoFit/>
          </a:bodyPr>
          <a:lstStyle/>
          <a:p>
            <a:pPr lvl="0" indent="0" algn="ctr"/>
            <a:r>
              <a:rPr b="1" dirty="0">
                <a:solidFill>
                  <a:srgbClr val="808080"/>
                </a:solidFill>
                <a:latin typeface="Arial" panose="020B0604020202020204" pitchFamily="34" charset="0"/>
                <a:ea typeface="微软雅黑" panose="020B0503020204020204" charset="-122"/>
              </a:rPr>
              <a:t>Han Cai, Chuang Gan, Tianzhe Wang, Zhekai Zhang</a:t>
            </a:r>
            <a:r>
              <a:rPr lang="en-US" b="1" dirty="0">
                <a:solidFill>
                  <a:srgbClr val="808080"/>
                </a:solidFill>
                <a:latin typeface="Arial" panose="020B0604020202020204" pitchFamily="34" charset="0"/>
                <a:ea typeface="微软雅黑" panose="020B0503020204020204" charset="-122"/>
              </a:rPr>
              <a:t>,</a:t>
            </a:r>
            <a:r>
              <a:rPr b="1" dirty="0">
                <a:solidFill>
                  <a:srgbClr val="808080"/>
                </a:solidFill>
                <a:latin typeface="Arial" panose="020B0604020202020204" pitchFamily="34" charset="0"/>
                <a:ea typeface="微软雅黑" panose="020B0503020204020204" charset="-122"/>
              </a:rPr>
              <a:t> Song Han</a:t>
            </a:r>
            <a:endParaRPr b="1" dirty="0">
              <a:solidFill>
                <a:srgbClr val="808080"/>
              </a:solidFill>
              <a:latin typeface="Arial" panose="020B0604020202020204" pitchFamily="34" charset="0"/>
              <a:ea typeface="微软雅黑" panose="020B0503020204020204" charset="-122"/>
            </a:endParaRPr>
          </a:p>
          <a:p>
            <a:pPr lvl="0" indent="0" algn="ctr"/>
            <a:r>
              <a:rPr b="1" dirty="0">
                <a:solidFill>
                  <a:srgbClr val="808080"/>
                </a:solidFill>
                <a:latin typeface="Arial" panose="020B0604020202020204" pitchFamily="34" charset="0"/>
                <a:ea typeface="微软雅黑" panose="020B0503020204020204" charset="-122"/>
              </a:rPr>
              <a:t>Massachusetts Institute of Technology, MIT-IBM Watson AI Lab</a:t>
            </a:r>
            <a:endParaRPr b="1" dirty="0">
              <a:solidFill>
                <a:srgbClr val="808080"/>
              </a:solidFill>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3"/>
          <a:stretch>
            <a:fillRect/>
          </a:stretch>
        </p:blipFill>
        <p:spPr>
          <a:xfrm>
            <a:off x="1847850" y="1154113"/>
            <a:ext cx="6383338" cy="835025"/>
          </a:xfrm>
          <a:prstGeom prst="rect">
            <a:avLst/>
          </a:prstGeom>
          <a:noFill/>
          <a:ln w="9525">
            <a:noFill/>
          </a:ln>
        </p:spPr>
      </p:pic>
      <p:pic>
        <p:nvPicPr>
          <p:cNvPr id="5126" name="图片 3"/>
          <p:cNvPicPr>
            <a:picLocks noChangeAspect="1"/>
          </p:cNvPicPr>
          <p:nvPr/>
        </p:nvPicPr>
        <p:blipFill>
          <a:blip r:embed="rId4"/>
          <a:stretch>
            <a:fillRect/>
          </a:stretch>
        </p:blipFill>
        <p:spPr>
          <a:xfrm>
            <a:off x="8215313" y="5445125"/>
            <a:ext cx="2159000" cy="1079500"/>
          </a:xfrm>
          <a:prstGeom prst="rect">
            <a:avLst/>
          </a:prstGeom>
          <a:noFill/>
          <a:ln w="9525">
            <a:noFill/>
          </a:ln>
        </p:spPr>
      </p:pic>
      <p:sp>
        <p:nvSpPr>
          <p:cNvPr id="3" name="文本框 2"/>
          <p:cNvSpPr txBox="1"/>
          <p:nvPr/>
        </p:nvSpPr>
        <p:spPr>
          <a:xfrm>
            <a:off x="6661150" y="5579745"/>
            <a:ext cx="1894840" cy="368300"/>
          </a:xfrm>
          <a:prstGeom prst="rect">
            <a:avLst/>
          </a:prstGeom>
          <a:noFill/>
        </p:spPr>
        <p:txBody>
          <a:bodyPr wrap="square" rtlCol="0">
            <a:spAutoFit/>
          </a:bodyPr>
          <a:p>
            <a:r>
              <a:rPr lang="en-US" altLang="zh-CN" b="1" dirty="0">
                <a:solidFill>
                  <a:srgbClr val="072063"/>
                </a:solidFill>
                <a:latin typeface="Arial" panose="020B0604020202020204" pitchFamily="34" charset="0"/>
                <a:ea typeface="微软雅黑" panose="020B0503020204020204" charset="-122"/>
              </a:rPr>
              <a:t>分享人：李兆星</a:t>
            </a:r>
            <a:endParaRPr lang="en-US" altLang="zh-CN" b="1" dirty="0">
              <a:solidFill>
                <a:srgbClr val="072063"/>
              </a:solidFill>
              <a:latin typeface="Arial" panose="020B0604020202020204" pitchFamily="34" charset="0"/>
              <a:ea typeface="微软雅黑" panose="020B0503020204020204" charset="-122"/>
            </a:endParaRPr>
          </a:p>
        </p:txBody>
      </p:sp>
    </p:spTree>
  </p:cSld>
  <p:clrMapOvr>
    <a:masterClrMapping/>
  </p:clrMapOvr>
  <p:transition spd="med" advTm="664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3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主要方法</a:t>
            </a:r>
          </a:p>
        </p:txBody>
      </p:sp>
      <p:sp>
        <p:nvSpPr>
          <p:cNvPr id="3" name="文本框 2"/>
          <p:cNvSpPr txBox="1"/>
          <p:nvPr/>
        </p:nvSpPr>
        <p:spPr>
          <a:xfrm>
            <a:off x="908050" y="1238885"/>
            <a:ext cx="10441940" cy="4799965"/>
          </a:xfrm>
          <a:prstGeom prst="rect">
            <a:avLst/>
          </a:prstGeom>
          <a:noFill/>
        </p:spPr>
        <p:txBody>
          <a:bodyPr wrap="square" rtlCol="0">
            <a:spAutoFit/>
          </a:bodyPr>
          <a:p>
            <a:r>
              <a:rPr lang="en-US" altLang="zh-CN">
                <a:solidFill>
                  <a:srgbClr val="C00000"/>
                </a:solidFill>
              </a:rPr>
              <a:t>Connection to Network Pruning</a:t>
            </a:r>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pPr marL="285750" indent="-285750">
              <a:buFont typeface="Arial" panose="020B0604020202020204" pitchFamily="34" charset="0"/>
              <a:buChar char="•"/>
            </a:pPr>
            <a:r>
              <a:rPr lang="en-US" altLang="zh-CN">
                <a:solidFill>
                  <a:schemeClr val="tx2"/>
                </a:solidFill>
              </a:rPr>
              <a:t>Progressive shrinking can be viewed as a </a:t>
            </a:r>
            <a:r>
              <a:rPr lang="en-US" altLang="zh-CN">
                <a:solidFill>
                  <a:srgbClr val="C00000"/>
                </a:solidFill>
              </a:rPr>
              <a:t>generalized network pruning</a:t>
            </a:r>
            <a:r>
              <a:rPr lang="en-US" altLang="zh-CN">
                <a:solidFill>
                  <a:schemeClr val="tx2"/>
                </a:solidFill>
              </a:rPr>
              <a:t> with much higher flexibility across 4 dimensions </a:t>
            </a:r>
            <a:endParaRPr lang="en-US" altLang="zh-CN">
              <a:solidFill>
                <a:schemeClr val="tx2"/>
              </a:solidFill>
            </a:endParaRPr>
          </a:p>
        </p:txBody>
      </p:sp>
      <p:pic>
        <p:nvPicPr>
          <p:cNvPr id="4" name="图片 3"/>
          <p:cNvPicPr>
            <a:picLocks noChangeAspect="1"/>
          </p:cNvPicPr>
          <p:nvPr/>
        </p:nvPicPr>
        <p:blipFill>
          <a:blip r:embed="rId1"/>
          <a:stretch>
            <a:fillRect/>
          </a:stretch>
        </p:blipFill>
        <p:spPr>
          <a:xfrm>
            <a:off x="1123950" y="1722755"/>
            <a:ext cx="9633585" cy="3557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Progressive Shrinking</a:t>
            </a:r>
            <a:endParaRPr lang="en-US" altLang="zh-CN"/>
          </a:p>
        </p:txBody>
      </p:sp>
      <p:pic>
        <p:nvPicPr>
          <p:cNvPr id="3" name="图片 2"/>
          <p:cNvPicPr>
            <a:picLocks noChangeAspect="1"/>
          </p:cNvPicPr>
          <p:nvPr/>
        </p:nvPicPr>
        <p:blipFill>
          <a:blip r:embed="rId1"/>
          <a:stretch>
            <a:fillRect/>
          </a:stretch>
        </p:blipFill>
        <p:spPr>
          <a:xfrm>
            <a:off x="742950" y="1488440"/>
            <a:ext cx="10615295"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Progressive Shrinking</a:t>
            </a:r>
            <a:br>
              <a:rPr lang="en-US" altLang="zh-CN"/>
            </a:br>
            <a:endParaRPr lang="zh-CN" altLang="en-US"/>
          </a:p>
        </p:txBody>
      </p:sp>
      <p:pic>
        <p:nvPicPr>
          <p:cNvPr id="3" name="图片 2"/>
          <p:cNvPicPr>
            <a:picLocks noChangeAspect="1"/>
          </p:cNvPicPr>
          <p:nvPr/>
        </p:nvPicPr>
        <p:blipFill>
          <a:blip r:embed="rId1"/>
          <a:stretch>
            <a:fillRect/>
          </a:stretch>
        </p:blipFill>
        <p:spPr>
          <a:xfrm>
            <a:off x="699135" y="1594485"/>
            <a:ext cx="10368280" cy="4660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Progressive Shrinking</a:t>
            </a:r>
            <a:endParaRPr lang="zh-CN" altLang="en-US"/>
          </a:p>
        </p:txBody>
      </p:sp>
      <p:pic>
        <p:nvPicPr>
          <p:cNvPr id="3" name="图片 2"/>
          <p:cNvPicPr>
            <a:picLocks noChangeAspect="1"/>
          </p:cNvPicPr>
          <p:nvPr/>
        </p:nvPicPr>
        <p:blipFill>
          <a:blip r:embed="rId1"/>
          <a:stretch>
            <a:fillRect/>
          </a:stretch>
        </p:blipFill>
        <p:spPr>
          <a:xfrm>
            <a:off x="628650" y="1621155"/>
            <a:ext cx="10518140" cy="4762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Progressive Shrinking</a:t>
            </a:r>
            <a:endParaRPr lang="zh-CN" altLang="en-US"/>
          </a:p>
        </p:txBody>
      </p:sp>
      <p:pic>
        <p:nvPicPr>
          <p:cNvPr id="3" name="图片 2"/>
          <p:cNvPicPr>
            <a:picLocks noChangeAspect="1"/>
          </p:cNvPicPr>
          <p:nvPr/>
        </p:nvPicPr>
        <p:blipFill>
          <a:blip r:embed="rId1"/>
          <a:stretch>
            <a:fillRect/>
          </a:stretch>
        </p:blipFill>
        <p:spPr>
          <a:xfrm>
            <a:off x="683260" y="1522730"/>
            <a:ext cx="11017885" cy="4765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3" name="文本框 2"/>
          <p:cNvSpPr txBox="1"/>
          <p:nvPr/>
        </p:nvSpPr>
        <p:spPr>
          <a:xfrm>
            <a:off x="908050" y="1238885"/>
            <a:ext cx="10441940" cy="5077460"/>
          </a:xfrm>
          <a:prstGeom prst="rect">
            <a:avLst/>
          </a:prstGeom>
          <a:noFill/>
        </p:spPr>
        <p:txBody>
          <a:bodyPr wrap="square" rtlCol="0">
            <a:spAutoFit/>
          </a:bodyPr>
          <a:p>
            <a:r>
              <a:rPr lang="en-US" altLang="zh-CN">
                <a:solidFill>
                  <a:srgbClr val="C00000"/>
                </a:solidFill>
              </a:rPr>
              <a:t>Performances of Sub-networks on ImageNet </a:t>
            </a:r>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r>
              <a:rPr lang="en-US" altLang="zh-CN">
                <a:solidFill>
                  <a:schemeClr val="tx2"/>
                </a:solidFill>
              </a:rPr>
              <a:t>Progressive shrinking consistently improves accuracy of sub-networks on ImageNet.</a:t>
            </a:r>
            <a:endParaRPr lang="en-US" altLang="zh-CN">
              <a:solidFill>
                <a:schemeClr val="tx2"/>
              </a:solidFill>
            </a:endParaRPr>
          </a:p>
        </p:txBody>
      </p:sp>
      <p:pic>
        <p:nvPicPr>
          <p:cNvPr id="4" name="图片 3"/>
          <p:cNvPicPr>
            <a:picLocks noChangeAspect="1"/>
          </p:cNvPicPr>
          <p:nvPr/>
        </p:nvPicPr>
        <p:blipFill>
          <a:blip r:embed="rId1"/>
          <a:stretch>
            <a:fillRect/>
          </a:stretch>
        </p:blipFill>
        <p:spPr>
          <a:xfrm>
            <a:off x="1036955" y="1607185"/>
            <a:ext cx="9995535" cy="4102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4" name="文本框 3"/>
          <p:cNvSpPr txBox="1"/>
          <p:nvPr/>
        </p:nvSpPr>
        <p:spPr>
          <a:xfrm>
            <a:off x="908050" y="1238885"/>
            <a:ext cx="9899650" cy="5354320"/>
          </a:xfrm>
          <a:prstGeom prst="rect">
            <a:avLst/>
          </a:prstGeom>
          <a:noFill/>
        </p:spPr>
        <p:txBody>
          <a:bodyPr wrap="square" rtlCol="0">
            <a:spAutoFit/>
          </a:bodyPr>
          <a:p>
            <a:r>
              <a:rPr lang="en-US" altLang="zh-CN">
                <a:solidFill>
                  <a:srgbClr val="C00000"/>
                </a:solidFill>
              </a:rPr>
              <a:t>OFA: 80% Top-1 Accuracy on ImageNet</a:t>
            </a:r>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pPr marL="285750" indent="-285750">
              <a:buFont typeface="Arial" panose="020B0604020202020204" pitchFamily="34" charset="0"/>
              <a:buChar char="•"/>
            </a:pPr>
            <a:r>
              <a:rPr lang="en-US" altLang="zh-CN">
                <a:solidFill>
                  <a:schemeClr val="tx2"/>
                </a:solidFill>
              </a:rPr>
              <a:t>OFA sets a new state-of-the-art </a:t>
            </a:r>
            <a:r>
              <a:rPr lang="en-US" altLang="zh-CN">
                <a:solidFill>
                  <a:srgbClr val="C00000"/>
                </a:solidFill>
              </a:rPr>
              <a:t>80% ImageNet top-1 accuracy</a:t>
            </a:r>
            <a:r>
              <a:rPr lang="en-US" altLang="zh-CN">
                <a:solidFill>
                  <a:schemeClr val="tx2"/>
                </a:solidFill>
              </a:rPr>
              <a:t> under the </a:t>
            </a:r>
            <a:r>
              <a:rPr lang="en-US" altLang="zh-CN">
                <a:solidFill>
                  <a:srgbClr val="C00000"/>
                </a:solidFill>
              </a:rPr>
              <a:t>mobile setting</a:t>
            </a:r>
            <a:r>
              <a:rPr lang="en-US" altLang="zh-CN">
                <a:solidFill>
                  <a:schemeClr val="tx2"/>
                </a:solidFill>
              </a:rPr>
              <a:t> (&lt; 600M MACs).</a:t>
            </a:r>
            <a:endParaRPr lang="en-US" altLang="zh-CN">
              <a:solidFill>
                <a:schemeClr val="tx2"/>
              </a:solidFill>
            </a:endParaRPr>
          </a:p>
        </p:txBody>
      </p:sp>
      <p:pic>
        <p:nvPicPr>
          <p:cNvPr id="5" name="图片 4"/>
          <p:cNvPicPr>
            <a:picLocks noChangeAspect="1"/>
          </p:cNvPicPr>
          <p:nvPr/>
        </p:nvPicPr>
        <p:blipFill>
          <a:blip r:embed="rId1"/>
          <a:stretch>
            <a:fillRect/>
          </a:stretch>
        </p:blipFill>
        <p:spPr>
          <a:xfrm>
            <a:off x="1280160" y="1607185"/>
            <a:ext cx="8489315" cy="42710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4" name="文本框 3"/>
          <p:cNvSpPr txBox="1"/>
          <p:nvPr/>
        </p:nvSpPr>
        <p:spPr>
          <a:xfrm>
            <a:off x="908050" y="1238885"/>
            <a:ext cx="10441940" cy="5077460"/>
          </a:xfrm>
          <a:prstGeom prst="rect">
            <a:avLst/>
          </a:prstGeom>
          <a:noFill/>
        </p:spPr>
        <p:txBody>
          <a:bodyPr wrap="square" rtlCol="0">
            <a:spAutoFit/>
          </a:bodyPr>
          <a:p>
            <a:r>
              <a:rPr lang="en-US" altLang="zh-CN">
                <a:solidFill>
                  <a:srgbClr val="C00000"/>
                </a:solidFill>
              </a:rPr>
              <a:t>Comparison with EfficientNet and MobileNetV3</a:t>
            </a:r>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pPr marL="285750" indent="-285750">
              <a:buFont typeface="Arial" panose="020B0604020202020204" pitchFamily="34" charset="0"/>
              <a:buChar char="•"/>
            </a:pPr>
            <a:r>
              <a:rPr lang="en-US" altLang="zh-CN">
                <a:solidFill>
                  <a:schemeClr val="tx2"/>
                </a:solidFill>
              </a:rPr>
              <a:t>Once-for-all is </a:t>
            </a:r>
            <a:r>
              <a:rPr lang="en-US" altLang="zh-CN">
                <a:solidFill>
                  <a:srgbClr val="C00000"/>
                </a:solidFill>
              </a:rPr>
              <a:t>2.6x faster</a:t>
            </a:r>
            <a:r>
              <a:rPr lang="en-US" altLang="zh-CN">
                <a:solidFill>
                  <a:schemeClr val="tx2"/>
                </a:solidFill>
              </a:rPr>
              <a:t> than EfficientNet and </a:t>
            </a:r>
            <a:r>
              <a:rPr lang="en-US" altLang="zh-CN">
                <a:solidFill>
                  <a:srgbClr val="C00000"/>
                </a:solidFill>
              </a:rPr>
              <a:t>1.5x faster</a:t>
            </a:r>
            <a:r>
              <a:rPr lang="en-US" altLang="zh-CN">
                <a:solidFill>
                  <a:schemeClr val="tx2"/>
                </a:solidFill>
              </a:rPr>
              <a:t> than MobileNetV3 on Google Pixel1 without loss of accuracy</a:t>
            </a:r>
            <a:endParaRPr lang="en-US" altLang="zh-CN">
              <a:solidFill>
                <a:schemeClr val="tx2"/>
              </a:solidFill>
            </a:endParaRPr>
          </a:p>
        </p:txBody>
      </p:sp>
      <p:pic>
        <p:nvPicPr>
          <p:cNvPr id="3" name="图片 2"/>
          <p:cNvPicPr>
            <a:picLocks noChangeAspect="1"/>
          </p:cNvPicPr>
          <p:nvPr/>
        </p:nvPicPr>
        <p:blipFill>
          <a:blip r:embed="rId1"/>
          <a:stretch>
            <a:fillRect/>
          </a:stretch>
        </p:blipFill>
        <p:spPr>
          <a:xfrm>
            <a:off x="1056640" y="1626870"/>
            <a:ext cx="8905240" cy="3994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4" name="文本框 3"/>
          <p:cNvSpPr txBox="1"/>
          <p:nvPr/>
        </p:nvSpPr>
        <p:spPr>
          <a:xfrm>
            <a:off x="908050" y="1238885"/>
            <a:ext cx="10441940" cy="368300"/>
          </a:xfrm>
          <a:prstGeom prst="rect">
            <a:avLst/>
          </a:prstGeom>
          <a:noFill/>
        </p:spPr>
        <p:txBody>
          <a:bodyPr wrap="square" rtlCol="0">
            <a:spAutoFit/>
          </a:bodyPr>
          <a:p>
            <a:r>
              <a:rPr lang="en-US" altLang="zh-CN">
                <a:solidFill>
                  <a:srgbClr val="C00000"/>
                </a:solidFill>
              </a:rPr>
              <a:t>OFA for Fast Specialization on Diverse Hardware Platforms</a:t>
            </a:r>
            <a:endParaRPr lang="en-US" altLang="zh-CN">
              <a:solidFill>
                <a:srgbClr val="C00000"/>
              </a:solidFill>
            </a:endParaRPr>
          </a:p>
        </p:txBody>
      </p:sp>
      <p:pic>
        <p:nvPicPr>
          <p:cNvPr id="3" name="图片 2"/>
          <p:cNvPicPr>
            <a:picLocks noChangeAspect="1"/>
          </p:cNvPicPr>
          <p:nvPr/>
        </p:nvPicPr>
        <p:blipFill>
          <a:blip r:embed="rId1"/>
          <a:stretch>
            <a:fillRect/>
          </a:stretch>
        </p:blipFill>
        <p:spPr>
          <a:xfrm>
            <a:off x="979805" y="1607185"/>
            <a:ext cx="8441690" cy="48774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4" name="文本框 3"/>
          <p:cNvSpPr txBox="1"/>
          <p:nvPr/>
        </p:nvSpPr>
        <p:spPr>
          <a:xfrm>
            <a:off x="908050" y="1238885"/>
            <a:ext cx="10441940" cy="5077460"/>
          </a:xfrm>
          <a:prstGeom prst="rect">
            <a:avLst/>
          </a:prstGeom>
          <a:noFill/>
        </p:spPr>
        <p:txBody>
          <a:bodyPr wrap="square" rtlCol="0">
            <a:spAutoFit/>
          </a:bodyPr>
          <a:p>
            <a:r>
              <a:rPr lang="en-US" altLang="zh-CN">
                <a:solidFill>
                  <a:srgbClr val="C00000"/>
                </a:solidFill>
              </a:rPr>
              <a:t>OFA for FPGA Accelerators</a:t>
            </a:r>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pPr marL="285750" indent="-285750">
              <a:buFont typeface="Arial" panose="020B0604020202020204" pitchFamily="34" charset="0"/>
              <a:buChar char="•"/>
            </a:pPr>
            <a:r>
              <a:rPr lang="en-US" altLang="zh-CN">
                <a:solidFill>
                  <a:schemeClr val="tx2"/>
                </a:solidFill>
              </a:rPr>
              <a:t>Non-specialized neural networks do not fully utilize the hardware resource. There is a large room for improvement via neural network specialization</a:t>
            </a:r>
            <a:endParaRPr lang="en-US" altLang="zh-CN">
              <a:solidFill>
                <a:schemeClr val="tx2"/>
              </a:solidFill>
            </a:endParaRPr>
          </a:p>
        </p:txBody>
      </p:sp>
      <p:pic>
        <p:nvPicPr>
          <p:cNvPr id="3" name="图片 2"/>
          <p:cNvPicPr>
            <a:picLocks noChangeAspect="1"/>
          </p:cNvPicPr>
          <p:nvPr/>
        </p:nvPicPr>
        <p:blipFill>
          <a:blip r:embed="rId1"/>
          <a:stretch>
            <a:fillRect/>
          </a:stretch>
        </p:blipFill>
        <p:spPr>
          <a:xfrm>
            <a:off x="1225550" y="1607185"/>
            <a:ext cx="7410450" cy="40728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纲要</a:t>
            </a:r>
            <a:endParaRPr lang="zh-CN" altLang="en-US"/>
          </a:p>
        </p:txBody>
      </p:sp>
      <p:sp>
        <p:nvSpPr>
          <p:cNvPr id="4" name="文本框 3"/>
          <p:cNvSpPr txBox="1"/>
          <p:nvPr/>
        </p:nvSpPr>
        <p:spPr>
          <a:xfrm>
            <a:off x="882015" y="1217295"/>
            <a:ext cx="9276080" cy="5231130"/>
          </a:xfrm>
          <a:prstGeom prst="rect">
            <a:avLst/>
          </a:prstGeom>
          <a:noFill/>
        </p:spPr>
        <p:txBody>
          <a:bodyPr wrap="square" rtlCol="0">
            <a:spAutoFit/>
          </a:bodyPr>
          <a:p>
            <a:r>
              <a:rPr lang="en-US" altLang="zh-CN" sz="2000">
                <a:solidFill>
                  <a:schemeClr val="tx2"/>
                </a:solidFill>
              </a:rPr>
              <a:t>1.</a:t>
            </a:r>
            <a:r>
              <a:rPr lang="zh-CN" altLang="en-US" sz="2000">
                <a:solidFill>
                  <a:schemeClr val="tx2"/>
                </a:solidFill>
              </a:rPr>
              <a:t>背景介绍</a:t>
            </a:r>
            <a:endParaRPr lang="zh-CN" altLang="en-US" sz="2000">
              <a:solidFill>
                <a:schemeClr val="tx2"/>
              </a:solidFill>
            </a:endParaRPr>
          </a:p>
          <a:p>
            <a:pPr marL="800100" lvl="1" indent="-342900">
              <a:buFont typeface="Wingdings" panose="05000000000000000000" charset="0"/>
              <a:buChar char="Ø"/>
            </a:pPr>
            <a:r>
              <a:rPr lang="zh-CN" altLang="en-US" sz="2000">
                <a:solidFill>
                  <a:schemeClr val="tx2"/>
                </a:solidFill>
              </a:rPr>
              <a:t>论文方向简介</a:t>
            </a:r>
            <a:endParaRPr lang="zh-CN" altLang="en-US" sz="2000">
              <a:solidFill>
                <a:schemeClr val="tx2"/>
              </a:solidFill>
            </a:endParaRPr>
          </a:p>
          <a:p>
            <a:pPr marL="800100" lvl="1" indent="-342900">
              <a:buFont typeface="Wingdings" panose="05000000000000000000" charset="0"/>
              <a:buChar char="Ø"/>
            </a:pPr>
            <a:r>
              <a:rPr lang="zh-CN" altLang="en-US" sz="2000">
                <a:solidFill>
                  <a:schemeClr val="tx2"/>
                </a:solidFill>
              </a:rPr>
              <a:t>作者简介</a:t>
            </a:r>
            <a:endParaRPr lang="zh-CN" altLang="en-US" sz="2000">
              <a:solidFill>
                <a:schemeClr val="tx2"/>
              </a:solidFill>
            </a:endParaRPr>
          </a:p>
          <a:p>
            <a:pPr marL="800100" lvl="1" indent="-342900">
              <a:buFont typeface="Wingdings" panose="05000000000000000000" charset="0"/>
              <a:buChar char="Ø"/>
            </a:pPr>
            <a:r>
              <a:rPr lang="zh-CN" altLang="en-US" sz="2000">
                <a:solidFill>
                  <a:schemeClr val="tx2"/>
                </a:solidFill>
              </a:rPr>
              <a:t>会议简介</a:t>
            </a:r>
            <a:endParaRPr lang="zh-CN" altLang="en-US" sz="2000">
              <a:solidFill>
                <a:schemeClr val="tx2"/>
              </a:solidFill>
            </a:endParaRPr>
          </a:p>
          <a:p>
            <a:pPr marL="800100" lvl="1" indent="-342900">
              <a:buFont typeface="Wingdings" panose="05000000000000000000" charset="0"/>
              <a:buChar char="l"/>
            </a:pPr>
            <a:endParaRPr lang="zh-CN" altLang="en-US" sz="2000">
              <a:solidFill>
                <a:schemeClr val="tx2"/>
              </a:solidFill>
            </a:endParaRPr>
          </a:p>
          <a:p>
            <a:pPr lvl="0" indent="0">
              <a:buFont typeface="Wingdings" panose="05000000000000000000" charset="0"/>
              <a:buNone/>
            </a:pPr>
            <a:r>
              <a:rPr lang="en-US" altLang="zh-CN" sz="2000">
                <a:solidFill>
                  <a:schemeClr val="tx2"/>
                </a:solidFill>
              </a:rPr>
              <a:t>2.</a:t>
            </a:r>
            <a:r>
              <a:rPr lang="zh-CN" altLang="en-US" sz="2000">
                <a:solidFill>
                  <a:schemeClr val="tx2"/>
                </a:solidFill>
              </a:rPr>
              <a:t>论文动机</a:t>
            </a:r>
            <a:endParaRPr lang="zh-CN" altLang="en-US" sz="2000">
              <a:solidFill>
                <a:schemeClr val="tx2"/>
              </a:solidFill>
            </a:endParaRPr>
          </a:p>
          <a:p>
            <a:pPr lvl="0" indent="0">
              <a:buFont typeface="Wingdings" panose="05000000000000000000" charset="0"/>
              <a:buNone/>
            </a:pPr>
            <a:endParaRPr lang="zh-CN" altLang="en-US" sz="2000">
              <a:solidFill>
                <a:schemeClr val="tx2"/>
              </a:solidFill>
            </a:endParaRPr>
          </a:p>
          <a:p>
            <a:pPr lvl="0" indent="0">
              <a:buFont typeface="Wingdings" panose="05000000000000000000" charset="0"/>
              <a:buNone/>
            </a:pPr>
            <a:r>
              <a:rPr lang="en-US" altLang="zh-CN" sz="2000">
                <a:solidFill>
                  <a:schemeClr val="tx2"/>
                </a:solidFill>
              </a:rPr>
              <a:t>3.</a:t>
            </a:r>
            <a:r>
              <a:rPr lang="zh-CN" altLang="en-US" sz="2000">
                <a:solidFill>
                  <a:schemeClr val="tx2"/>
                </a:solidFill>
              </a:rPr>
              <a:t>主要方法</a:t>
            </a:r>
            <a:endParaRPr lang="zh-CN" altLang="en-US" sz="2000">
              <a:solidFill>
                <a:schemeClr val="tx2"/>
              </a:solidFill>
            </a:endParaRPr>
          </a:p>
          <a:p>
            <a:pPr lvl="0" indent="0">
              <a:buFont typeface="Wingdings" panose="05000000000000000000" charset="0"/>
              <a:buNone/>
            </a:pPr>
            <a:endParaRPr lang="zh-CN" altLang="en-US" sz="2000">
              <a:solidFill>
                <a:schemeClr val="tx2"/>
              </a:solidFill>
            </a:endParaRPr>
          </a:p>
          <a:p>
            <a:pPr lvl="0" indent="0">
              <a:buFont typeface="Wingdings" panose="05000000000000000000" charset="0"/>
              <a:buNone/>
            </a:pPr>
            <a:r>
              <a:rPr lang="en-US" altLang="zh-CN" sz="2000">
                <a:solidFill>
                  <a:schemeClr val="tx2"/>
                </a:solidFill>
              </a:rPr>
              <a:t>4.</a:t>
            </a:r>
            <a:r>
              <a:rPr lang="zh-CN" altLang="en-US" sz="2000">
                <a:solidFill>
                  <a:schemeClr val="tx2"/>
                </a:solidFill>
              </a:rPr>
              <a:t>实验结果</a:t>
            </a:r>
            <a:endParaRPr lang="zh-CN" altLang="en-US" sz="2000">
              <a:solidFill>
                <a:schemeClr val="tx2"/>
              </a:solidFill>
            </a:endParaRPr>
          </a:p>
          <a:p>
            <a:pPr lvl="0" indent="0">
              <a:buFont typeface="Wingdings" panose="05000000000000000000" charset="0"/>
              <a:buNone/>
            </a:pPr>
            <a:endParaRPr lang="zh-CN" altLang="en-US" sz="2000">
              <a:solidFill>
                <a:schemeClr val="tx2"/>
              </a:solidFill>
            </a:endParaRPr>
          </a:p>
          <a:p>
            <a:pPr lvl="0" indent="0">
              <a:buFont typeface="Wingdings" panose="05000000000000000000" charset="0"/>
              <a:buNone/>
            </a:pPr>
            <a:r>
              <a:rPr lang="en-US" altLang="zh-CN" sz="2000">
                <a:solidFill>
                  <a:schemeClr val="tx2"/>
                </a:solidFill>
              </a:rPr>
              <a:t>5.</a:t>
            </a:r>
            <a:r>
              <a:rPr lang="zh-CN" altLang="en-US" sz="2000">
                <a:solidFill>
                  <a:schemeClr val="tx2"/>
                </a:solidFill>
              </a:rPr>
              <a:t>总结</a:t>
            </a:r>
            <a:endParaRPr lang="zh-CN" altLang="en-US" sz="2000">
              <a:solidFill>
                <a:schemeClr val="tx2"/>
              </a:solidFill>
            </a:endParaRPr>
          </a:p>
          <a:p>
            <a:pPr lvl="0" indent="0">
              <a:buFont typeface="Wingdings" panose="05000000000000000000" charset="0"/>
              <a:buNone/>
            </a:pPr>
            <a:endParaRPr lang="zh-CN" altLang="en-US" sz="2000">
              <a:solidFill>
                <a:schemeClr val="tx2"/>
              </a:solidFill>
            </a:endParaRPr>
          </a:p>
          <a:p>
            <a:pPr lvl="0" indent="0">
              <a:buFont typeface="Wingdings" panose="05000000000000000000" charset="0"/>
              <a:buNone/>
            </a:pPr>
            <a:r>
              <a:rPr lang="en-US" altLang="zh-CN" sz="2000">
                <a:solidFill>
                  <a:schemeClr val="tx2"/>
                </a:solidFill>
              </a:rPr>
              <a:t>6.</a:t>
            </a:r>
            <a:r>
              <a:rPr lang="zh-CN" altLang="en-US" sz="2000">
                <a:solidFill>
                  <a:schemeClr val="tx2"/>
                </a:solidFill>
              </a:rPr>
              <a:t>思考</a:t>
            </a:r>
            <a:endParaRPr lang="zh-CN" altLang="en-US" sz="2000">
              <a:solidFill>
                <a:schemeClr val="tx2"/>
              </a:solidFill>
            </a:endParaRPr>
          </a:p>
          <a:p>
            <a:endParaRPr lang="zh-CN" altLang="en-US"/>
          </a:p>
          <a:p>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4" name="文本框 3"/>
          <p:cNvSpPr txBox="1"/>
          <p:nvPr/>
        </p:nvSpPr>
        <p:spPr>
          <a:xfrm>
            <a:off x="908050" y="1238885"/>
            <a:ext cx="10441940" cy="4799965"/>
          </a:xfrm>
          <a:prstGeom prst="rect">
            <a:avLst/>
          </a:prstGeom>
          <a:noFill/>
        </p:spPr>
        <p:txBody>
          <a:bodyPr wrap="square" rtlCol="0">
            <a:spAutoFit/>
          </a:bodyPr>
          <a:p>
            <a:r>
              <a:rPr lang="en-US" altLang="zh-CN">
                <a:solidFill>
                  <a:srgbClr val="C00000"/>
                </a:solidFill>
              </a:rPr>
              <a:t>OFA Saves Orders of Magnitude Design Cost</a:t>
            </a:r>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endParaRPr lang="en-US" altLang="zh-CN">
              <a:solidFill>
                <a:srgbClr val="C00000"/>
              </a:solidFill>
            </a:endParaRPr>
          </a:p>
          <a:p>
            <a:pPr marL="285750" indent="-285750">
              <a:buFont typeface="Arial" panose="020B0604020202020204" pitchFamily="34" charset="0"/>
              <a:buChar char="•"/>
            </a:pPr>
            <a:r>
              <a:rPr lang="en-US" altLang="zh-CN">
                <a:solidFill>
                  <a:schemeClr val="tx2"/>
                </a:solidFill>
              </a:rPr>
              <a:t>Geen AI is important. The computation cost of OFA stays constant with hardware platforms, reducing the carbon footprint by 1,335x compared to MnasNet under 40 platforms</a:t>
            </a:r>
            <a:endParaRPr lang="en-US" altLang="zh-CN">
              <a:solidFill>
                <a:schemeClr val="tx2"/>
              </a:solidFill>
            </a:endParaRPr>
          </a:p>
        </p:txBody>
      </p:sp>
      <p:pic>
        <p:nvPicPr>
          <p:cNvPr id="3" name="图片 2"/>
          <p:cNvPicPr>
            <a:picLocks noChangeAspect="1"/>
          </p:cNvPicPr>
          <p:nvPr/>
        </p:nvPicPr>
        <p:blipFill>
          <a:blip r:embed="rId1"/>
          <a:stretch>
            <a:fillRect/>
          </a:stretch>
        </p:blipFill>
        <p:spPr>
          <a:xfrm>
            <a:off x="811530" y="1704975"/>
            <a:ext cx="10415270" cy="34486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4" name="文本框 3"/>
          <p:cNvSpPr txBox="1"/>
          <p:nvPr/>
        </p:nvSpPr>
        <p:spPr>
          <a:xfrm>
            <a:off x="908050" y="1238885"/>
            <a:ext cx="10857230" cy="4246245"/>
          </a:xfrm>
          <a:prstGeom prst="rect">
            <a:avLst/>
          </a:prstGeom>
          <a:noFill/>
        </p:spPr>
        <p:txBody>
          <a:bodyPr wrap="square" rtlCol="0">
            <a:spAutoFit/>
          </a:bodyPr>
          <a:p>
            <a:pPr marL="285750" indent="-285750">
              <a:buFont typeface="Arial" panose="020B0604020202020204" pitchFamily="34" charset="0"/>
              <a:buChar char="•"/>
            </a:pPr>
            <a:r>
              <a:rPr lang="en-US" altLang="zh-CN">
                <a:solidFill>
                  <a:schemeClr val="tx2"/>
                </a:solidFill>
              </a:rPr>
              <a:t>introduce once-for-all network for </a:t>
            </a:r>
            <a:r>
              <a:rPr lang="en-US" altLang="zh-CN">
                <a:solidFill>
                  <a:srgbClr val="C00000"/>
                </a:solidFill>
              </a:rPr>
              <a:t>efficient inference on diverse hardware platforms</a:t>
            </a:r>
            <a:endParaRPr lang="en-US" altLang="zh-CN">
              <a:solidFill>
                <a:srgbClr val="C00000"/>
              </a:solidFill>
            </a:endParaRPr>
          </a:p>
          <a:p>
            <a:pPr marL="285750" indent="-285750">
              <a:buFont typeface="Arial" panose="020B0604020202020204" pitchFamily="34" charset="0"/>
              <a:buChar char="•"/>
            </a:pPr>
            <a:r>
              <a:rPr lang="en-US" altLang="zh-CN">
                <a:solidFill>
                  <a:schemeClr val="tx2"/>
                </a:solidFill>
              </a:rPr>
              <a:t>present an effective progressive shrinking approach for training once-for-all networks</a:t>
            </a: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r>
              <a:rPr lang="en-US" altLang="zh-CN">
                <a:solidFill>
                  <a:schemeClr val="tx2"/>
                </a:solidFill>
              </a:rPr>
              <a:t>Once-for-all network </a:t>
            </a:r>
            <a:r>
              <a:rPr lang="en-US" altLang="zh-CN">
                <a:solidFill>
                  <a:srgbClr val="C00000"/>
                </a:solidFill>
              </a:rPr>
              <a:t>surpasses MobileNetV3 and EfficientNet</a:t>
            </a:r>
            <a:r>
              <a:rPr lang="en-US" altLang="zh-CN">
                <a:solidFill>
                  <a:schemeClr val="tx2"/>
                </a:solidFill>
              </a:rPr>
              <a:t> by a large margin under all scenarios, setting a new state-of-the-art </a:t>
            </a:r>
            <a:r>
              <a:rPr lang="en-US" altLang="zh-CN">
                <a:solidFill>
                  <a:srgbClr val="C00000"/>
                </a:solidFill>
              </a:rPr>
              <a:t>80% ImageNet Top1-accuracy</a:t>
            </a:r>
            <a:r>
              <a:rPr lang="en-US" altLang="zh-CN">
                <a:solidFill>
                  <a:schemeClr val="tx2"/>
                </a:solidFill>
              </a:rPr>
              <a:t> under the mobile setting (</a:t>
            </a:r>
            <a:r>
              <a:rPr lang="en-US" altLang="zh-CN">
                <a:solidFill>
                  <a:srgbClr val="C00000"/>
                </a:solidFill>
              </a:rPr>
              <a:t>&lt; 600M MACs</a:t>
            </a:r>
            <a:r>
              <a:rPr lang="en-US" altLang="zh-CN">
                <a:solidFill>
                  <a:schemeClr val="tx2"/>
                </a:solidFill>
              </a:rPr>
              <a:t>). </a:t>
            </a:r>
            <a:endParaRPr lang="en-US" altLang="zh-CN">
              <a:solidFill>
                <a:schemeClr val="tx2"/>
              </a:solidFill>
            </a:endParaRPr>
          </a:p>
          <a:p>
            <a:pPr marL="742950" lvl="1" indent="-285750">
              <a:buFont typeface="Wingdings" panose="05000000000000000000" charset="0"/>
              <a:buChar char="Ø"/>
            </a:pPr>
            <a:r>
              <a:rPr lang="en-US" altLang="zh-CN">
                <a:solidFill>
                  <a:schemeClr val="tx2"/>
                </a:solidFill>
              </a:rPr>
              <a:t> </a:t>
            </a:r>
            <a:r>
              <a:rPr lang="en-US" altLang="zh-CN">
                <a:solidFill>
                  <a:srgbClr val="C00000"/>
                </a:solidFill>
              </a:rPr>
              <a:t>First place</a:t>
            </a:r>
            <a:r>
              <a:rPr lang="en-US" altLang="zh-CN">
                <a:solidFill>
                  <a:schemeClr val="tx2"/>
                </a:solidFill>
              </a:rPr>
              <a:t> in the 3rd Low-Power Computer Vision Challenge, DSP track @ICCV’19 </a:t>
            </a:r>
            <a:endParaRPr lang="en-US" altLang="zh-CN">
              <a:solidFill>
                <a:schemeClr val="tx2"/>
              </a:solidFill>
            </a:endParaRPr>
          </a:p>
          <a:p>
            <a:pPr marL="742950" lvl="1" indent="-285750">
              <a:buFont typeface="Wingdings" panose="05000000000000000000" charset="0"/>
              <a:buChar char="Ø"/>
            </a:pPr>
            <a:r>
              <a:rPr lang="en-US" altLang="zh-CN">
                <a:solidFill>
                  <a:schemeClr val="tx2"/>
                </a:solidFill>
              </a:rPr>
              <a:t> </a:t>
            </a:r>
            <a:r>
              <a:rPr lang="en-US" altLang="zh-CN">
                <a:solidFill>
                  <a:srgbClr val="C00000"/>
                </a:solidFill>
              </a:rPr>
              <a:t>First place</a:t>
            </a:r>
            <a:r>
              <a:rPr lang="en-US" altLang="zh-CN">
                <a:solidFill>
                  <a:schemeClr val="tx2"/>
                </a:solidFill>
              </a:rPr>
              <a:t> in the 4th Low-Power Computer Vision Challenge @NeurIPS’19</a:t>
            </a:r>
            <a:endParaRPr lang="en-US" altLang="zh-CN">
              <a:solidFill>
                <a:schemeClr val="tx2"/>
              </a:solidFill>
            </a:endParaRPr>
          </a:p>
          <a:p>
            <a:pPr marL="742950" lvl="1" indent="-285750">
              <a:buFont typeface="Wingdings" panose="05000000000000000000" charset="0"/>
              <a:buChar char="Ø"/>
            </a:pPr>
            <a:endParaRPr lang="en-US" altLang="zh-CN">
              <a:solidFill>
                <a:schemeClr val="tx2"/>
              </a:solidFill>
            </a:endParaRPr>
          </a:p>
          <a:p>
            <a:pPr marL="285750" lvl="0" indent="-285750">
              <a:buFont typeface="Arial" panose="020B0604020202020204" pitchFamily="34" charset="0"/>
              <a:buChar char="•"/>
            </a:pPr>
            <a:r>
              <a:rPr lang="en-US" altLang="zh-CN">
                <a:solidFill>
                  <a:schemeClr val="tx2"/>
                </a:solidFill>
              </a:rPr>
              <a:t>Released 50 different pre-trained OFA models on diverse hardware platforms (CPU/GPU/FPGA/DSP)</a:t>
            </a:r>
            <a:endParaRPr lang="en-US" altLang="zh-CN">
              <a:solidFill>
                <a:schemeClr val="tx2"/>
              </a:solidFill>
            </a:endParaRPr>
          </a:p>
        </p:txBody>
      </p:sp>
      <p:pic>
        <p:nvPicPr>
          <p:cNvPr id="3" name="图片 2"/>
          <p:cNvPicPr>
            <a:picLocks noChangeAspect="1"/>
          </p:cNvPicPr>
          <p:nvPr/>
        </p:nvPicPr>
        <p:blipFill>
          <a:blip r:embed="rId1"/>
          <a:stretch>
            <a:fillRect/>
          </a:stretch>
        </p:blipFill>
        <p:spPr>
          <a:xfrm>
            <a:off x="1433830" y="1884045"/>
            <a:ext cx="9834880" cy="17075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Thinkings</a:t>
            </a:r>
            <a:endParaRPr lang="en-US" altLang="zh-CN"/>
          </a:p>
        </p:txBody>
      </p:sp>
      <p:sp>
        <p:nvSpPr>
          <p:cNvPr id="3" name="文本框 2"/>
          <p:cNvSpPr txBox="1"/>
          <p:nvPr/>
        </p:nvSpPr>
        <p:spPr>
          <a:xfrm>
            <a:off x="1111250" y="1412875"/>
            <a:ext cx="10345420" cy="3415030"/>
          </a:xfrm>
          <a:prstGeom prst="rect">
            <a:avLst/>
          </a:prstGeom>
          <a:noFill/>
        </p:spPr>
        <p:txBody>
          <a:bodyPr wrap="square" rtlCol="0">
            <a:spAutoFit/>
          </a:bodyPr>
          <a:p>
            <a:r>
              <a:rPr lang="en-US" altLang="zh-CN">
                <a:solidFill>
                  <a:schemeClr val="tx2"/>
                </a:solidFill>
              </a:rPr>
              <a:t>1.OFA</a:t>
            </a:r>
            <a:r>
              <a:rPr lang="zh-CN" altLang="en-US">
                <a:solidFill>
                  <a:schemeClr val="tx2"/>
                </a:solidFill>
              </a:rPr>
              <a:t>是一个偏系统性的工作，整合了现有方法，思想跟</a:t>
            </a:r>
            <a:r>
              <a:rPr lang="en-US" altLang="zh-CN">
                <a:solidFill>
                  <a:schemeClr val="tx2"/>
                </a:solidFill>
              </a:rPr>
              <a:t>One shot NAS</a:t>
            </a:r>
            <a:r>
              <a:rPr lang="zh-CN" altLang="en-US">
                <a:solidFill>
                  <a:schemeClr val="tx2"/>
                </a:solidFill>
              </a:rPr>
              <a:t>类似，使用大量的GPU资源首先训练一个超网络，再使用渐进收缩算法逐步训练子网络，之后根据不同的硬件要求从训练好的超网络中选择子网络进行应用（用训练得到的accuracy predictor and latency predictor搜索子网络）</a:t>
            </a:r>
            <a:endParaRPr lang="zh-CN" altLang="en-US">
              <a:solidFill>
                <a:schemeClr val="tx2"/>
              </a:solidFill>
            </a:endParaRPr>
          </a:p>
          <a:p>
            <a:endParaRPr lang="zh-CN" altLang="en-US">
              <a:solidFill>
                <a:schemeClr val="tx2"/>
              </a:solidFill>
            </a:endParaRPr>
          </a:p>
          <a:p>
            <a:r>
              <a:rPr lang="en-US" altLang="zh-CN">
                <a:solidFill>
                  <a:schemeClr val="tx2"/>
                </a:solidFill>
              </a:rPr>
              <a:t>2.</a:t>
            </a:r>
            <a:r>
              <a:rPr lang="zh-CN" altLang="en-US">
                <a:solidFill>
                  <a:schemeClr val="tx2"/>
                </a:solidFill>
              </a:rPr>
              <a:t>跟</a:t>
            </a:r>
            <a:r>
              <a:rPr lang="en-US" altLang="zh-CN">
                <a:solidFill>
                  <a:schemeClr val="tx2"/>
                </a:solidFill>
              </a:rPr>
              <a:t>One shot NAS</a:t>
            </a:r>
            <a:r>
              <a:rPr lang="zh-CN" altLang="en-US">
                <a:solidFill>
                  <a:schemeClr val="tx2"/>
                </a:solidFill>
              </a:rPr>
              <a:t>方法差异：One Shot NAS首先训练一个supernet，然后对于每个sub-nets不训练，直接评估，选出最好的之后再fine tune，而本文对于每个sub-nets从不同的维度逐步剪枝和finetune，得到最后的网络。缺点就是训练超网络的开销会很大（ </a:t>
            </a:r>
            <a:r>
              <a:rPr lang="en-US" altLang="zh-CN">
                <a:solidFill>
                  <a:schemeClr val="tx2"/>
                </a:solidFill>
              </a:rPr>
              <a:t>training the OFA Network on ImageNet taking </a:t>
            </a:r>
            <a:r>
              <a:rPr lang="zh-CN" altLang="en-US">
                <a:solidFill>
                  <a:schemeClr val="tx2"/>
                </a:solidFill>
              </a:rPr>
              <a:t>around 1,200 GPU hours on V100 GPUs）</a:t>
            </a:r>
            <a:endParaRPr lang="zh-CN" altLang="en-US">
              <a:solidFill>
                <a:schemeClr val="tx2"/>
              </a:solidFill>
            </a:endParaRPr>
          </a:p>
          <a:p>
            <a:endParaRPr lang="zh-CN" altLang="en-US">
              <a:solidFill>
                <a:schemeClr val="tx2"/>
              </a:solidFill>
            </a:endParaRPr>
          </a:p>
          <a:p>
            <a:r>
              <a:rPr lang="en-US" altLang="zh-CN">
                <a:solidFill>
                  <a:schemeClr val="tx2"/>
                </a:solidFill>
              </a:rPr>
              <a:t>3.</a:t>
            </a:r>
            <a:r>
              <a:rPr lang="zh-CN" altLang="en-US">
                <a:solidFill>
                  <a:schemeClr val="tx2"/>
                </a:solidFill>
              </a:rPr>
              <a:t>是否可以在模型压缩中借鉴</a:t>
            </a:r>
            <a:r>
              <a:rPr lang="en-US" altLang="zh-CN">
                <a:solidFill>
                  <a:schemeClr val="tx2"/>
                </a:solidFill>
              </a:rPr>
              <a:t>progressive shrinking</a:t>
            </a:r>
            <a:r>
              <a:rPr lang="zh-CN" altLang="en-US">
                <a:solidFill>
                  <a:schemeClr val="tx2"/>
                </a:solidFill>
              </a:rPr>
              <a:t>的方法， 除了</a:t>
            </a:r>
            <a:r>
              <a:rPr lang="en-US" altLang="zh-CN">
                <a:solidFill>
                  <a:schemeClr val="tx2"/>
                </a:solidFill>
              </a:rPr>
              <a:t>width</a:t>
            </a:r>
            <a:r>
              <a:rPr lang="zh-CN" altLang="en-US">
                <a:solidFill>
                  <a:schemeClr val="tx2"/>
                </a:solidFill>
              </a:rPr>
              <a:t>之外，对其他维度也进行探索，在压缩限制下选择性能最优的</a:t>
            </a:r>
            <a:endParaRPr lang="zh-CN" altLang="en-US">
              <a:solidFill>
                <a:schemeClr val="tx2"/>
              </a:solidFill>
            </a:endParaRPr>
          </a:p>
          <a:p>
            <a:endParaRPr lang="zh-CN" altLang="en-US">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olidFill>
                  <a:schemeClr val="tx2"/>
                </a:solidFill>
                <a:sym typeface="+mn-ea"/>
              </a:rPr>
              <a:t>论文方向简介</a:t>
            </a:r>
            <a:endParaRPr lang="zh-CN" altLang="en-US"/>
          </a:p>
        </p:txBody>
      </p:sp>
      <p:sp>
        <p:nvSpPr>
          <p:cNvPr id="3" name="文本框 2"/>
          <p:cNvSpPr txBox="1"/>
          <p:nvPr/>
        </p:nvSpPr>
        <p:spPr>
          <a:xfrm>
            <a:off x="1208405" y="1466850"/>
            <a:ext cx="9601200" cy="4307840"/>
          </a:xfrm>
          <a:prstGeom prst="rect">
            <a:avLst/>
          </a:prstGeom>
          <a:noFill/>
        </p:spPr>
        <p:txBody>
          <a:bodyPr wrap="square" rtlCol="0">
            <a:spAutoFit/>
          </a:bodyPr>
          <a:p>
            <a:endParaRPr lang="zh-CN" altLang="en-US" sz="2000">
              <a:solidFill>
                <a:schemeClr val="tx2"/>
              </a:solidFill>
            </a:endParaRPr>
          </a:p>
          <a:p>
            <a:r>
              <a:rPr lang="en-US" altLang="zh-CN" sz="2000">
                <a:solidFill>
                  <a:schemeClr val="tx2"/>
                </a:solidFill>
              </a:rPr>
              <a:t>1. Efficient Deep Learning</a:t>
            </a:r>
            <a:endParaRPr lang="en-US" altLang="zh-CN" sz="2000">
              <a:solidFill>
                <a:schemeClr val="tx2"/>
              </a:solidFill>
            </a:endParaRPr>
          </a:p>
          <a:p>
            <a:pPr marL="742950" lvl="1" indent="-285750">
              <a:buFont typeface="Arial" panose="020B0604020202020204" pitchFamily="34" charset="0"/>
              <a:buChar char="•"/>
            </a:pPr>
            <a:r>
              <a:rPr lang="en-US" altLang="zh-CN"/>
              <a:t>many efficient deep learning architectures are proposed to improve the hardware efficiency, such as SqueezeNet, MobileNets, ShuffleNets, etc</a:t>
            </a:r>
            <a:endParaRPr lang="en-US" altLang="zh-CN"/>
          </a:p>
          <a:p>
            <a:pPr marL="742950" lvl="1" indent="-285750">
              <a:buFont typeface="Arial" panose="020B0604020202020204" pitchFamily="34" charset="0"/>
              <a:buChar char="•"/>
            </a:pPr>
            <a:r>
              <a:rPr lang="en-US" altLang="zh-CN"/>
              <a:t>model compression, network pruning that removes redundant units or redundant channels, and quantization that reduces the bit width</a:t>
            </a:r>
            <a:endParaRPr lang="en-US" altLang="zh-CN"/>
          </a:p>
          <a:p>
            <a:endParaRPr lang="en-US" altLang="zh-CN"/>
          </a:p>
          <a:p>
            <a:endParaRPr lang="en-US" altLang="zh-CN"/>
          </a:p>
          <a:p>
            <a:r>
              <a:rPr lang="en-US" altLang="zh-CN">
                <a:solidFill>
                  <a:schemeClr val="tx2"/>
                </a:solidFill>
              </a:rPr>
              <a:t>2. Neural Architecture Search</a:t>
            </a:r>
            <a:endParaRPr lang="en-US" altLang="zh-CN">
              <a:solidFill>
                <a:schemeClr val="tx2"/>
              </a:solidFill>
            </a:endParaRPr>
          </a:p>
          <a:p>
            <a:r>
              <a:rPr lang="en-US" altLang="zh-CN"/>
              <a:t>    NAS focuses on automating the architecture design process.</a:t>
            </a:r>
            <a:endParaRPr lang="en-US" altLang="zh-CN"/>
          </a:p>
          <a:p>
            <a:pPr marL="742950" lvl="1" indent="-285750">
              <a:buFont typeface="Arial" panose="020B0604020202020204" pitchFamily="34" charset="0"/>
              <a:buChar char="•"/>
            </a:pPr>
            <a:r>
              <a:rPr lang="en-US" altLang="zh-CN"/>
              <a:t>early NAS methods(NASNet, AmoebaNet) search for high accuracy architectures without taking hardware efficiency into consideration. </a:t>
            </a:r>
            <a:endParaRPr lang="en-US" altLang="zh-CN"/>
          </a:p>
          <a:p>
            <a:pPr marL="742950" lvl="1" indent="-285750">
              <a:buFont typeface="Arial" panose="020B0604020202020204" pitchFamily="34" charset="0"/>
              <a:buChar char="•"/>
            </a:pPr>
            <a:r>
              <a:rPr lang="en-US" altLang="zh-CN"/>
              <a:t>recent hardware-aware NAS methods(Hardware-DNN co-design  techniques)directly incorporate the hardware feedback into architecture search</a:t>
            </a:r>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作者简介</a:t>
            </a:r>
            <a:endParaRPr lang="zh-CN" altLang="en-US"/>
          </a:p>
        </p:txBody>
      </p:sp>
      <p:sp>
        <p:nvSpPr>
          <p:cNvPr id="3" name="文本框 2"/>
          <p:cNvSpPr txBox="1"/>
          <p:nvPr/>
        </p:nvSpPr>
        <p:spPr>
          <a:xfrm>
            <a:off x="843915" y="1360805"/>
            <a:ext cx="10805795" cy="4799965"/>
          </a:xfrm>
          <a:prstGeom prst="rect">
            <a:avLst/>
          </a:prstGeom>
          <a:noFill/>
        </p:spPr>
        <p:txBody>
          <a:bodyPr wrap="square" rtlCol="0">
            <a:spAutoFit/>
          </a:bodyPr>
          <a:p>
            <a:r>
              <a:rPr lang="zh-CN" altLang="en-US">
                <a:solidFill>
                  <a:schemeClr val="tx2"/>
                </a:solidFill>
              </a:rPr>
              <a:t>韩松，个人主页https://songhan.mit.edu</a:t>
            </a:r>
            <a:endParaRPr lang="zh-CN" altLang="en-US">
              <a:solidFill>
                <a:schemeClr val="tx2"/>
              </a:solidFill>
            </a:endParaRPr>
          </a:p>
          <a:p>
            <a:endParaRPr lang="en-US" altLang="zh-CN">
              <a:solidFill>
                <a:schemeClr val="tx2"/>
              </a:solidFill>
            </a:endParaRPr>
          </a:p>
          <a:p>
            <a:pPr marL="285750" indent="-285750">
              <a:buFont typeface="Arial" panose="020B0604020202020204" pitchFamily="34" charset="0"/>
              <a:buChar char="•"/>
            </a:pPr>
            <a:r>
              <a:rPr lang="en-US" altLang="zh-CN">
                <a:solidFill>
                  <a:schemeClr val="tx2"/>
                </a:solidFill>
              </a:rPr>
              <a:t>A</a:t>
            </a:r>
            <a:r>
              <a:rPr lang="zh-CN" altLang="en-US">
                <a:solidFill>
                  <a:schemeClr val="tx2"/>
                </a:solidFill>
              </a:rPr>
              <a:t>ssistant professor in MIT</a:t>
            </a:r>
            <a:r>
              <a:rPr lang="en-US" altLang="zh-CN">
                <a:solidFill>
                  <a:schemeClr val="tx2"/>
                </a:solidFill>
              </a:rPr>
              <a:t>'</a:t>
            </a:r>
            <a:r>
              <a:rPr lang="zh-CN" altLang="en-US">
                <a:solidFill>
                  <a:schemeClr val="tx2"/>
                </a:solidFill>
              </a:rPr>
              <a:t>s Department of Electrical Engineering and Computer Science</a:t>
            </a:r>
            <a:endParaRPr lang="zh-CN" altLang="en-US">
              <a:solidFill>
                <a:schemeClr val="tx2"/>
              </a:solidFill>
            </a:endParaRPr>
          </a:p>
          <a:p>
            <a:pPr marL="285750" indent="-285750">
              <a:buFont typeface="Arial" panose="020B0604020202020204" pitchFamily="34" charset="0"/>
              <a:buChar char="•"/>
            </a:pPr>
            <a:endParaRPr lang="zh-CN" altLang="en-US">
              <a:solidFill>
                <a:schemeClr val="tx2"/>
              </a:solidFill>
            </a:endParaRPr>
          </a:p>
          <a:p>
            <a:pPr marL="285750" indent="-285750">
              <a:buFont typeface="Arial" panose="020B0604020202020204" pitchFamily="34" charset="0"/>
              <a:buChar char="•"/>
            </a:pPr>
            <a:r>
              <a:rPr lang="zh-CN" altLang="en-US">
                <a:solidFill>
                  <a:schemeClr val="tx2"/>
                </a:solidFill>
              </a:rPr>
              <a:t>research focuses on efficient deep learning computing</a:t>
            </a:r>
            <a:endParaRPr lang="zh-CN" altLang="en-US">
              <a:solidFill>
                <a:schemeClr val="tx2"/>
              </a:solidFill>
            </a:endParaRPr>
          </a:p>
          <a:p>
            <a:pPr marL="285750" indent="-285750">
              <a:buFont typeface="Arial" panose="020B0604020202020204" pitchFamily="34" charset="0"/>
              <a:buChar char="•"/>
            </a:pPr>
            <a:endParaRPr lang="zh-CN" altLang="en-US">
              <a:solidFill>
                <a:schemeClr val="tx2"/>
              </a:solidFill>
            </a:endParaRPr>
          </a:p>
          <a:p>
            <a:pPr marL="285750" indent="-285750">
              <a:buFont typeface="Arial" panose="020B0604020202020204" pitchFamily="34" charset="0"/>
              <a:buChar char="•"/>
            </a:pPr>
            <a:r>
              <a:rPr lang="en-US" altLang="zh-CN">
                <a:solidFill>
                  <a:schemeClr val="tx2"/>
                </a:solidFill>
              </a:rPr>
              <a:t>MIT HAN Lab</a:t>
            </a:r>
            <a:endParaRPr lang="zh-CN" altLang="en-US">
              <a:solidFill>
                <a:schemeClr val="tx2"/>
              </a:solidFill>
            </a:endParaRPr>
          </a:p>
          <a:p>
            <a:pPr indent="0">
              <a:buNone/>
            </a:pPr>
            <a:r>
              <a:rPr lang="zh-CN" altLang="en-US">
                <a:solidFill>
                  <a:schemeClr val="tx2"/>
                </a:solidFill>
              </a:rPr>
              <a:t>    H: High performance, High energy efficiency Hardware</a:t>
            </a:r>
            <a:endParaRPr lang="zh-CN" altLang="en-US">
              <a:solidFill>
                <a:schemeClr val="tx2"/>
              </a:solidFill>
            </a:endParaRPr>
          </a:p>
          <a:p>
            <a:pPr indent="0">
              <a:buNone/>
            </a:pPr>
            <a:r>
              <a:rPr lang="zh-CN" altLang="en-US">
                <a:solidFill>
                  <a:schemeClr val="tx2"/>
                </a:solidFill>
              </a:rPr>
              <a:t>    A: AutoML, Architectures and Accelerators for AI</a:t>
            </a:r>
            <a:endParaRPr lang="zh-CN" altLang="en-US">
              <a:solidFill>
                <a:schemeClr val="tx2"/>
              </a:solidFill>
            </a:endParaRPr>
          </a:p>
          <a:p>
            <a:pPr indent="0">
              <a:buNone/>
            </a:pPr>
            <a:r>
              <a:rPr lang="zh-CN" altLang="en-US">
                <a:solidFill>
                  <a:schemeClr val="tx2"/>
                </a:solidFill>
              </a:rPr>
              <a:t>    N: Novel applications with Neural Networks</a:t>
            </a:r>
            <a:endParaRPr lang="zh-CN" altLang="en-US">
              <a:solidFill>
                <a:schemeClr val="tx2"/>
              </a:solidFill>
            </a:endParaRPr>
          </a:p>
          <a:p>
            <a:endParaRPr lang="zh-CN" altLang="en-US">
              <a:solidFill>
                <a:schemeClr val="tx2"/>
              </a:solidFill>
            </a:endParaRPr>
          </a:p>
          <a:p>
            <a:pPr marL="285750" indent="-285750">
              <a:buFont typeface="Arial" panose="020B0604020202020204" pitchFamily="34" charset="0"/>
              <a:buChar char="•"/>
            </a:pPr>
            <a:r>
              <a:rPr lang="en-US" altLang="zh-CN">
                <a:solidFill>
                  <a:schemeClr val="tx2"/>
                </a:solidFill>
              </a:rPr>
              <a:t>Awards</a:t>
            </a:r>
            <a:endParaRPr lang="zh-CN" altLang="en-US">
              <a:solidFill>
                <a:schemeClr val="tx2"/>
              </a:solidFill>
            </a:endParaRPr>
          </a:p>
          <a:p>
            <a:r>
              <a:rPr lang="zh-CN" altLang="en-US">
                <a:solidFill>
                  <a:schemeClr val="tx2"/>
                </a:solidFill>
                <a:sym typeface="+mn-ea"/>
              </a:rPr>
              <a:t>    Deep Compression: Compressing Deep Neural Networks with Pruning, Trained Quantization and Huffman Coding</a:t>
            </a:r>
            <a:r>
              <a:rPr lang="en-US" altLang="zh-CN">
                <a:solidFill>
                  <a:schemeClr val="tx2"/>
                </a:solidFill>
                <a:sym typeface="+mn-ea"/>
              </a:rPr>
              <a:t>, </a:t>
            </a:r>
            <a:r>
              <a:rPr lang="zh-CN" altLang="en-US">
                <a:solidFill>
                  <a:schemeClr val="tx2"/>
                </a:solidFill>
                <a:sym typeface="+mn-ea"/>
              </a:rPr>
              <a:t>Best paper award, ICLR’2016</a:t>
            </a:r>
            <a:r>
              <a:rPr lang="zh-CN" altLang="en-US">
                <a:solidFill>
                  <a:schemeClr val="tx2"/>
                </a:solidFill>
              </a:rPr>
              <a:t>    </a:t>
            </a:r>
            <a:endParaRPr lang="zh-CN" altLang="en-US">
              <a:solidFill>
                <a:schemeClr val="tx2"/>
              </a:solidFill>
            </a:endParaRPr>
          </a:p>
          <a:p>
            <a:r>
              <a:rPr lang="zh-CN" altLang="en-US">
                <a:solidFill>
                  <a:schemeClr val="tx2"/>
                </a:solidFill>
              </a:rPr>
              <a:t>    ESE: Efficient Speech Recognition Engine with Sparse LSTM on FPGA</a:t>
            </a:r>
            <a:r>
              <a:rPr lang="en-US" altLang="zh-CN">
                <a:solidFill>
                  <a:schemeClr val="tx2"/>
                </a:solidFill>
              </a:rPr>
              <a:t>, </a:t>
            </a:r>
            <a:r>
              <a:rPr lang="zh-CN" altLang="en-US">
                <a:solidFill>
                  <a:schemeClr val="tx2"/>
                </a:solidFill>
              </a:rPr>
              <a:t>Best paper award, FPGA’2017</a:t>
            </a:r>
            <a:endParaRPr lang="zh-CN" altLang="en-US">
              <a:solidFill>
                <a:schemeClr val="tx2"/>
              </a:solidFill>
            </a:endParaRPr>
          </a:p>
          <a:p>
            <a:r>
              <a:rPr lang="zh-CN" altLang="en-US">
                <a:solidFill>
                  <a:schemeClr val="tx2"/>
                </a:solidFill>
              </a:rPr>
              <a:t>    </a:t>
            </a:r>
            <a:endParaRPr lang="zh-CN" altLang="en-US">
              <a:solidFill>
                <a:schemeClr val="tx2"/>
              </a:solidFill>
            </a:endParaRPr>
          </a:p>
        </p:txBody>
      </p:sp>
      <p:pic>
        <p:nvPicPr>
          <p:cNvPr id="4" name="图片 3"/>
          <p:cNvPicPr>
            <a:picLocks noChangeAspect="1"/>
          </p:cNvPicPr>
          <p:nvPr/>
        </p:nvPicPr>
        <p:blipFill>
          <a:blip r:embed="rId1"/>
          <a:stretch>
            <a:fillRect/>
          </a:stretch>
        </p:blipFill>
        <p:spPr>
          <a:xfrm>
            <a:off x="7747000" y="2279015"/>
            <a:ext cx="3406775" cy="2328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会议简介</a:t>
            </a:r>
            <a:endParaRPr lang="zh-CN" altLang="en-US"/>
          </a:p>
        </p:txBody>
      </p:sp>
      <p:sp>
        <p:nvSpPr>
          <p:cNvPr id="3" name="文本框 2"/>
          <p:cNvSpPr txBox="1"/>
          <p:nvPr/>
        </p:nvSpPr>
        <p:spPr>
          <a:xfrm>
            <a:off x="977265" y="1360805"/>
            <a:ext cx="10053320" cy="2030095"/>
          </a:xfrm>
          <a:prstGeom prst="rect">
            <a:avLst/>
          </a:prstGeom>
          <a:noFill/>
        </p:spPr>
        <p:txBody>
          <a:bodyPr wrap="square" rtlCol="0">
            <a:spAutoFit/>
          </a:bodyPr>
          <a:p>
            <a:pPr marL="285750" indent="-285750">
              <a:buFont typeface="Arial" panose="020B0604020202020204" pitchFamily="34" charset="0"/>
              <a:buChar char="•"/>
            </a:pPr>
            <a:r>
              <a:rPr lang="en-US" altLang="zh-CN">
                <a:solidFill>
                  <a:schemeClr val="tx2"/>
                </a:solidFill>
              </a:rPr>
              <a:t>ICLR</a:t>
            </a:r>
            <a:r>
              <a:rPr lang="zh-CN" altLang="en-US">
                <a:solidFill>
                  <a:schemeClr val="tx2"/>
                </a:solidFill>
              </a:rPr>
              <a:t>，International Conference on Learning Representations，国际学习表征会议</a:t>
            </a:r>
            <a:endParaRPr lang="zh-CN" altLang="en-US">
              <a:solidFill>
                <a:schemeClr val="tx2"/>
              </a:solidFill>
            </a:endParaRPr>
          </a:p>
          <a:p>
            <a:endParaRPr lang="zh-CN" altLang="en-US">
              <a:solidFill>
                <a:schemeClr val="tx2"/>
              </a:solidFill>
            </a:endParaRPr>
          </a:p>
          <a:p>
            <a:pPr marL="285750" indent="-285750">
              <a:buFont typeface="Arial" panose="020B0604020202020204" pitchFamily="34" charset="0"/>
              <a:buChar char="•"/>
            </a:pPr>
            <a:r>
              <a:rPr lang="en-US" altLang="zh-CN">
                <a:solidFill>
                  <a:schemeClr val="tx2"/>
                </a:solidFill>
              </a:rPr>
              <a:t>表征学习对于机器学习及包括视觉、语音、音频及 NLP 领域起着至关重要的作用，目前还缺乏一个场所，能够让学者们交流分享该领域所关心的话题。ICLR 的宗旨正是填补这一鸿沟</a:t>
            </a:r>
            <a:endParaRPr lang="en-US" altLang="zh-CN">
              <a:solidFill>
                <a:schemeClr val="tx2"/>
              </a:solidFill>
            </a:endParaRPr>
          </a:p>
          <a:p>
            <a:endParaRPr lang="en-US" altLang="zh-CN">
              <a:solidFill>
                <a:schemeClr val="tx2"/>
              </a:solidFill>
            </a:endParaRPr>
          </a:p>
          <a:p>
            <a:pPr marL="285750" indent="-285750">
              <a:buFont typeface="Arial" panose="020B0604020202020204" pitchFamily="34" charset="0"/>
              <a:buChar char="•"/>
            </a:pPr>
            <a:r>
              <a:rPr lang="en-US" altLang="zh-CN">
                <a:solidFill>
                  <a:schemeClr val="tx2"/>
                </a:solidFill>
              </a:rPr>
              <a:t>2013</a:t>
            </a:r>
            <a:r>
              <a:rPr lang="zh-CN" altLang="en-US">
                <a:solidFill>
                  <a:schemeClr val="tx2"/>
                </a:solidFill>
              </a:rPr>
              <a:t>年由深度学习三巨头之二的Yoshua Bengio 和 Yann LeCun 牵头创办，虽然举办年限较短，但已经被学术研究者们广泛认可，被认为是深度学习的顶级会议</a:t>
            </a:r>
            <a:endParaRPr lang="zh-CN" altLang="en-US">
              <a:solidFill>
                <a:schemeClr val="tx2"/>
              </a:solidFill>
            </a:endParaRPr>
          </a:p>
        </p:txBody>
      </p:sp>
      <p:pic>
        <p:nvPicPr>
          <p:cNvPr id="4" name="图片 3"/>
          <p:cNvPicPr>
            <a:picLocks noChangeAspect="1"/>
          </p:cNvPicPr>
          <p:nvPr/>
        </p:nvPicPr>
        <p:blipFill>
          <a:blip r:embed="rId1"/>
          <a:stretch>
            <a:fillRect/>
          </a:stretch>
        </p:blipFill>
        <p:spPr>
          <a:xfrm>
            <a:off x="1849755" y="3601085"/>
            <a:ext cx="4109720" cy="1467485"/>
          </a:xfrm>
          <a:prstGeom prst="rect">
            <a:avLst/>
          </a:prstGeom>
        </p:spPr>
      </p:pic>
      <p:pic>
        <p:nvPicPr>
          <p:cNvPr id="6" name="图片 5"/>
          <p:cNvPicPr>
            <a:picLocks noChangeAspect="1"/>
          </p:cNvPicPr>
          <p:nvPr/>
        </p:nvPicPr>
        <p:blipFill>
          <a:blip r:embed="rId2"/>
          <a:stretch>
            <a:fillRect/>
          </a:stretch>
        </p:blipFill>
        <p:spPr>
          <a:xfrm>
            <a:off x="7181215" y="3390900"/>
            <a:ext cx="3414395" cy="31013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论文动机</a:t>
            </a:r>
            <a:endParaRPr lang="zh-CN" altLang="en-US"/>
          </a:p>
        </p:txBody>
      </p:sp>
      <p:sp>
        <p:nvSpPr>
          <p:cNvPr id="3" name="文本框 2"/>
          <p:cNvSpPr txBox="1"/>
          <p:nvPr/>
        </p:nvSpPr>
        <p:spPr>
          <a:xfrm>
            <a:off x="908050" y="1238885"/>
            <a:ext cx="10441940" cy="368300"/>
          </a:xfrm>
          <a:prstGeom prst="rect">
            <a:avLst/>
          </a:prstGeom>
          <a:noFill/>
        </p:spPr>
        <p:txBody>
          <a:bodyPr wrap="square" rtlCol="0">
            <a:spAutoFit/>
          </a:bodyPr>
          <a:p>
            <a:r>
              <a:rPr lang="en-US" altLang="zh-CN">
                <a:solidFill>
                  <a:srgbClr val="C00000"/>
                </a:solidFill>
              </a:rPr>
              <a:t>Efficient Inference on Diverse Hardware Platforms</a:t>
            </a:r>
            <a:endParaRPr lang="en-US" altLang="zh-CN">
              <a:solidFill>
                <a:srgbClr val="C00000"/>
              </a:solidFill>
            </a:endParaRPr>
          </a:p>
        </p:txBody>
      </p:sp>
      <p:pic>
        <p:nvPicPr>
          <p:cNvPr id="4" name="图片 3"/>
          <p:cNvPicPr>
            <a:picLocks noChangeAspect="1"/>
          </p:cNvPicPr>
          <p:nvPr/>
        </p:nvPicPr>
        <p:blipFill>
          <a:blip r:embed="rId1"/>
          <a:stretch>
            <a:fillRect/>
          </a:stretch>
        </p:blipFill>
        <p:spPr>
          <a:xfrm>
            <a:off x="908050" y="1805940"/>
            <a:ext cx="10663555" cy="3110865"/>
          </a:xfrm>
          <a:prstGeom prst="rect">
            <a:avLst/>
          </a:prstGeom>
        </p:spPr>
      </p:pic>
      <p:sp>
        <p:nvSpPr>
          <p:cNvPr id="5" name="文本框 4"/>
          <p:cNvSpPr txBox="1"/>
          <p:nvPr/>
        </p:nvSpPr>
        <p:spPr>
          <a:xfrm>
            <a:off x="967105" y="5241290"/>
            <a:ext cx="10615295" cy="922020"/>
          </a:xfrm>
          <a:prstGeom prst="rect">
            <a:avLst/>
          </a:prstGeom>
          <a:noFill/>
        </p:spPr>
        <p:txBody>
          <a:bodyPr wrap="square" rtlCol="0">
            <a:spAutoFit/>
          </a:bodyPr>
          <a:p>
            <a:pPr marL="285750" indent="-285750">
              <a:buFont typeface="Arial" panose="020B0604020202020204" pitchFamily="34" charset="0"/>
              <a:buChar char="•"/>
            </a:pPr>
            <a:r>
              <a:rPr lang="en-US" altLang="zh-CN"/>
              <a:t>Different hardware platforms have different resource constraints. We need to customize our models for </a:t>
            </a:r>
            <a:r>
              <a:rPr lang="en-US" altLang="zh-CN">
                <a:solidFill>
                  <a:srgbClr val="C00000"/>
                </a:solidFill>
              </a:rPr>
              <a:t>each platform</a:t>
            </a:r>
            <a:r>
              <a:rPr lang="en-US" altLang="zh-CN"/>
              <a:t> to achieve the best accuracy-efficiency trade-off,  especially on </a:t>
            </a:r>
            <a:r>
              <a:rPr lang="en-US" altLang="zh-CN">
                <a:solidFill>
                  <a:srgbClr val="C00000"/>
                </a:solidFill>
              </a:rPr>
              <a:t>resource-constrained edge devices</a:t>
            </a:r>
            <a:r>
              <a:rPr lang="en-US" altLang="zh-CN"/>
              <a:t>.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论文动机</a:t>
            </a:r>
          </a:p>
        </p:txBody>
      </p:sp>
      <p:sp>
        <p:nvSpPr>
          <p:cNvPr id="3" name="文本框 2"/>
          <p:cNvSpPr txBox="1"/>
          <p:nvPr/>
        </p:nvSpPr>
        <p:spPr>
          <a:xfrm>
            <a:off x="908050" y="1238885"/>
            <a:ext cx="10441940" cy="368300"/>
          </a:xfrm>
          <a:prstGeom prst="rect">
            <a:avLst/>
          </a:prstGeom>
          <a:noFill/>
        </p:spPr>
        <p:txBody>
          <a:bodyPr wrap="square" rtlCol="0">
            <a:spAutoFit/>
          </a:bodyPr>
          <a:p>
            <a:r>
              <a:rPr lang="en-US" altLang="zh-CN">
                <a:solidFill>
                  <a:srgbClr val="C00000"/>
                </a:solidFill>
              </a:rPr>
              <a:t>Efficient Inference on Diverse Hardware Platforms</a:t>
            </a:r>
            <a:endParaRPr lang="en-US" altLang="zh-CN">
              <a:solidFill>
                <a:srgbClr val="C00000"/>
              </a:solidFill>
            </a:endParaRPr>
          </a:p>
        </p:txBody>
      </p:sp>
      <p:pic>
        <p:nvPicPr>
          <p:cNvPr id="4" name="图片 3"/>
          <p:cNvPicPr>
            <a:picLocks noChangeAspect="1"/>
          </p:cNvPicPr>
          <p:nvPr/>
        </p:nvPicPr>
        <p:blipFill>
          <a:blip r:embed="rId1"/>
          <a:stretch>
            <a:fillRect/>
          </a:stretch>
        </p:blipFill>
        <p:spPr>
          <a:xfrm>
            <a:off x="1223010" y="1748155"/>
            <a:ext cx="9812020" cy="2501900"/>
          </a:xfrm>
          <a:prstGeom prst="rect">
            <a:avLst/>
          </a:prstGeom>
        </p:spPr>
      </p:pic>
      <p:pic>
        <p:nvPicPr>
          <p:cNvPr id="5" name="图片 4"/>
          <p:cNvPicPr>
            <a:picLocks noChangeAspect="1"/>
          </p:cNvPicPr>
          <p:nvPr/>
        </p:nvPicPr>
        <p:blipFill>
          <a:blip r:embed="rId2"/>
          <a:stretch>
            <a:fillRect/>
          </a:stretch>
        </p:blipFill>
        <p:spPr>
          <a:xfrm>
            <a:off x="3978275" y="4307205"/>
            <a:ext cx="6814820" cy="2062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主要方法</a:t>
            </a:r>
            <a:endParaRPr lang="zh-CN" altLang="en-US"/>
          </a:p>
        </p:txBody>
      </p:sp>
      <p:sp>
        <p:nvSpPr>
          <p:cNvPr id="3" name="文本框 2"/>
          <p:cNvSpPr txBox="1"/>
          <p:nvPr/>
        </p:nvSpPr>
        <p:spPr>
          <a:xfrm>
            <a:off x="908050" y="1238885"/>
            <a:ext cx="10441940" cy="368300"/>
          </a:xfrm>
          <a:prstGeom prst="rect">
            <a:avLst/>
          </a:prstGeom>
          <a:noFill/>
        </p:spPr>
        <p:txBody>
          <a:bodyPr wrap="square" rtlCol="0">
            <a:spAutoFit/>
          </a:bodyPr>
          <a:p>
            <a:r>
              <a:rPr lang="en-US" altLang="zh-CN">
                <a:solidFill>
                  <a:srgbClr val="C00000"/>
                </a:solidFill>
              </a:rPr>
              <a:t>One-for-All Network: Decouple Model Training and Architecture Design </a:t>
            </a:r>
            <a:endParaRPr lang="en-US" altLang="zh-CN">
              <a:solidFill>
                <a:srgbClr val="C00000"/>
              </a:solidFill>
            </a:endParaRPr>
          </a:p>
        </p:txBody>
      </p:sp>
      <p:pic>
        <p:nvPicPr>
          <p:cNvPr id="4" name="图片 3"/>
          <p:cNvPicPr>
            <a:picLocks noChangeAspect="1"/>
          </p:cNvPicPr>
          <p:nvPr/>
        </p:nvPicPr>
        <p:blipFill>
          <a:blip r:embed="rId1"/>
          <a:stretch>
            <a:fillRect/>
          </a:stretch>
        </p:blipFill>
        <p:spPr>
          <a:xfrm>
            <a:off x="2873375" y="1607185"/>
            <a:ext cx="5961380" cy="4668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主要方法</a:t>
            </a:r>
            <a:endParaRPr lang="zh-CN" altLang="en-US"/>
          </a:p>
        </p:txBody>
      </p:sp>
      <p:sp>
        <p:nvSpPr>
          <p:cNvPr id="3" name="文本框 2"/>
          <p:cNvSpPr txBox="1"/>
          <p:nvPr/>
        </p:nvSpPr>
        <p:spPr>
          <a:xfrm>
            <a:off x="908050" y="1238885"/>
            <a:ext cx="10441940" cy="4523105"/>
          </a:xfrm>
          <a:prstGeom prst="rect">
            <a:avLst/>
          </a:prstGeom>
          <a:noFill/>
        </p:spPr>
        <p:txBody>
          <a:bodyPr wrap="square" rtlCol="0">
            <a:spAutoFit/>
          </a:bodyPr>
          <a:p>
            <a:r>
              <a:rPr lang="en-US" altLang="zh-CN">
                <a:solidFill>
                  <a:srgbClr val="C00000"/>
                </a:solidFill>
              </a:rPr>
              <a:t>Progressive shrinking for trainning OFA Networks</a:t>
            </a:r>
            <a:endParaRPr lang="en-US" altLang="zh-CN">
              <a:solidFill>
                <a:srgbClr val="C00000"/>
              </a:solidFill>
            </a:endParaRPr>
          </a:p>
          <a:p>
            <a:endParaRPr lang="en-US" altLang="zh-CN">
              <a:solidFill>
                <a:srgbClr val="C00000"/>
              </a:solidFill>
            </a:endParaRPr>
          </a:p>
          <a:p>
            <a:pPr marL="285750" indent="-285750">
              <a:buFont typeface="Arial" panose="020B0604020202020204" pitchFamily="34" charset="0"/>
              <a:buChar char="•"/>
            </a:pPr>
            <a:r>
              <a:rPr lang="en-US" altLang="zh-CN">
                <a:solidFill>
                  <a:schemeClr val="tx2"/>
                </a:solidFill>
              </a:rPr>
              <a:t>More than </a:t>
            </a:r>
            <a:r>
              <a:rPr lang="en-US" altLang="zh-CN">
                <a:solidFill>
                  <a:srgbClr val="C00000"/>
                </a:solidFill>
              </a:rPr>
              <a:t>10</a:t>
            </a:r>
            <a:r>
              <a:rPr lang="en-US" altLang="zh-CN" baseline="30000">
                <a:solidFill>
                  <a:srgbClr val="C00000"/>
                </a:solidFill>
              </a:rPr>
              <a:t>19</a:t>
            </a:r>
            <a:r>
              <a:rPr lang="en-US" altLang="zh-CN">
                <a:solidFill>
                  <a:schemeClr val="tx2"/>
                </a:solidFill>
              </a:rPr>
              <a:t> </a:t>
            </a:r>
            <a:r>
              <a:rPr lang="en-US" altLang="zh-CN">
                <a:solidFill>
                  <a:srgbClr val="C00000"/>
                </a:solidFill>
              </a:rPr>
              <a:t>different sub-networks</a:t>
            </a:r>
            <a:r>
              <a:rPr lang="en-US" altLang="zh-CN">
                <a:solidFill>
                  <a:schemeClr val="tx2"/>
                </a:solidFill>
              </a:rPr>
              <a:t> in a single once-for-all network, covering 4 different dimensions: </a:t>
            </a:r>
            <a:r>
              <a:rPr lang="en-US" altLang="zh-CN">
                <a:solidFill>
                  <a:srgbClr val="C00000"/>
                </a:solidFill>
              </a:rPr>
              <a:t>resolution, kernel size, depth, width</a:t>
            </a:r>
            <a:endParaRPr lang="en-US" altLang="zh-CN">
              <a:solidFill>
                <a:srgbClr val="C00000"/>
              </a:solidFill>
            </a:endParaRPr>
          </a:p>
          <a:p>
            <a:pPr marL="285750" indent="-285750">
              <a:buFont typeface="Arial" panose="020B0604020202020204" pitchFamily="34" charset="0"/>
              <a:buChar char="•"/>
            </a:pPr>
            <a:r>
              <a:rPr lang="en-US" altLang="zh-CN">
                <a:solidFill>
                  <a:schemeClr val="tx2"/>
                </a:solidFill>
              </a:rPr>
              <a:t>Directly optimizing the once-for-all network from scratch is much more challenging than training a normal neural network given so many sub-networks to support</a:t>
            </a: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endParaRPr lang="en-US" altLang="zh-CN">
              <a:solidFill>
                <a:schemeClr val="tx2"/>
              </a:solidFill>
            </a:endParaRPr>
          </a:p>
          <a:p>
            <a:pPr marL="285750" indent="-285750">
              <a:buFont typeface="Arial" panose="020B0604020202020204" pitchFamily="34" charset="0"/>
              <a:buChar char="•"/>
            </a:pPr>
            <a:r>
              <a:rPr lang="en-US" altLang="zh-CN">
                <a:solidFill>
                  <a:schemeClr val="tx2"/>
                </a:solidFill>
              </a:rPr>
              <a:t>Small sub-networks are nested in large sub-networks</a:t>
            </a:r>
            <a:endParaRPr lang="en-US" altLang="zh-CN">
              <a:solidFill>
                <a:schemeClr val="tx2"/>
              </a:solidFill>
            </a:endParaRPr>
          </a:p>
          <a:p>
            <a:pPr marL="285750" indent="-285750">
              <a:buFont typeface="Arial" panose="020B0604020202020204" pitchFamily="34" charset="0"/>
              <a:buChar char="•"/>
            </a:pPr>
            <a:r>
              <a:rPr lang="en-US" altLang="zh-CN">
                <a:solidFill>
                  <a:schemeClr val="tx2"/>
                </a:solidFill>
              </a:rPr>
              <a:t>Cast the training process of the once-for-all network as a progressive shrinking and joint fine-tuning process</a:t>
            </a:r>
            <a:endParaRPr lang="en-US" altLang="zh-CN">
              <a:solidFill>
                <a:schemeClr val="tx2"/>
              </a:solidFill>
            </a:endParaRPr>
          </a:p>
        </p:txBody>
      </p:sp>
      <p:pic>
        <p:nvPicPr>
          <p:cNvPr id="4" name="图片 3"/>
          <p:cNvPicPr>
            <a:picLocks noChangeAspect="1"/>
          </p:cNvPicPr>
          <p:nvPr/>
        </p:nvPicPr>
        <p:blipFill>
          <a:blip r:embed="rId1"/>
          <a:stretch>
            <a:fillRect/>
          </a:stretch>
        </p:blipFill>
        <p:spPr>
          <a:xfrm>
            <a:off x="1110615" y="2992120"/>
            <a:ext cx="9970135" cy="17621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4845</Words>
  <Application>WPS 演示</Application>
  <PresentationFormat>宽屏</PresentationFormat>
  <Paragraphs>255</Paragraphs>
  <Slides>22</Slides>
  <Notes>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22</vt:i4>
      </vt:variant>
    </vt:vector>
  </HeadingPairs>
  <TitlesOfParts>
    <vt:vector size="33" baseType="lpstr">
      <vt:lpstr>Arial</vt:lpstr>
      <vt:lpstr>宋体</vt:lpstr>
      <vt:lpstr>Wingdings</vt:lpstr>
      <vt:lpstr>微软雅黑</vt:lpstr>
      <vt:lpstr>Calibri</vt:lpstr>
      <vt:lpstr>Wingdings</vt:lpstr>
      <vt:lpstr>Wingdings</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实验结果</vt:lpstr>
      <vt:lpstr>实验结果</vt:lpstr>
      <vt:lpstr>实验结果</vt:lpstr>
      <vt:lpstr>实验结果</vt:lpstr>
      <vt:lpstr>实验结果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vincent</dc:creator>
  <cp:lastModifiedBy>Vince_Li</cp:lastModifiedBy>
  <cp:revision>318</cp:revision>
  <dcterms:created xsi:type="dcterms:W3CDTF">2018-08-20T02:28:00Z</dcterms:created>
  <dcterms:modified xsi:type="dcterms:W3CDTF">2020-10-16T11:05:59Z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