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89" r:id="rId4"/>
    <p:sldId id="290" r:id="rId5"/>
    <p:sldId id="293" r:id="rId6"/>
    <p:sldId id="315" r:id="rId7"/>
    <p:sldId id="295" r:id="rId8"/>
    <p:sldId id="316" r:id="rId9"/>
    <p:sldId id="318" r:id="rId10"/>
    <p:sldId id="328" r:id="rId11"/>
    <p:sldId id="319" r:id="rId12"/>
    <p:sldId id="320" r:id="rId13"/>
    <p:sldId id="321" r:id="rId14"/>
    <p:sldId id="302" r:id="rId15"/>
    <p:sldId id="322" r:id="rId16"/>
    <p:sldId id="323" r:id="rId17"/>
    <p:sldId id="324" r:id="rId18"/>
    <p:sldId id="326" r:id="rId19"/>
    <p:sldId id="327" r:id="rId20"/>
    <p:sldId id="305" r:id="rId21"/>
    <p:sldId id="325" r:id="rId22"/>
    <p:sldId id="31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npeng Hou" initials="J" lastIdx="1" clrIdx="0"/>
  <p:cmAuthor id="2" name="Chenhao Li" initials="CL" lastIdx="1" clrIdx="1">
    <p:extLst>
      <p:ext uri="{19B8F6BF-5375-455C-9EA6-DF929625EA0E}">
        <p15:presenceInfo xmlns:p15="http://schemas.microsoft.com/office/powerpoint/2012/main" userId="2f8d5a12c33551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 sz="6600" dirty="0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沿着输入通道</a:t>
            </a:r>
            <a:r>
              <a:rPr lang="en-US" altLang="zh-CN" dirty="0"/>
              <a:t>C</a:t>
            </a:r>
            <a:r>
              <a:rPr lang="zh-CN" altLang="en-US" dirty="0"/>
              <a:t>会频繁存取梯度</a:t>
            </a:r>
            <a:r>
              <a:rPr lang="en-US" altLang="zh-CN" dirty="0" err="1"/>
              <a:t>dG</a:t>
            </a:r>
            <a:r>
              <a:rPr lang="zh-CN" altLang="en-US" dirty="0"/>
              <a:t>从</a:t>
            </a:r>
            <a:r>
              <a:rPr lang="en-US" altLang="zh-CN" dirty="0"/>
              <a:t>line 10</a:t>
            </a:r>
            <a:r>
              <a:rPr lang="zh-CN" altLang="en-US" dirty="0"/>
              <a:t>出开始</a:t>
            </a:r>
          </a:p>
        </p:txBody>
      </p:sp>
    </p:spTree>
    <p:extLst>
      <p:ext uri="{BB962C8B-B14F-4D97-AF65-F5344CB8AC3E}">
        <p14:creationId xmlns:p14="http://schemas.microsoft.com/office/powerpoint/2010/main" val="3931316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598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2719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0600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 = R×S×K / 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331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当核心在输出行上工作时，它将处理来自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个对应输入行的输入元素，一次仅处理一行。 这种方法将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从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R×S×K / V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降低到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R×K / V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 此外，当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R×K / V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仍大于寄存器数时，我们进一步平铺输出通道尺寸（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），并将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减小为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R×Q / V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，其中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Q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的因子且是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的倍数。</a:t>
            </a:r>
            <a:endParaRPr lang="en-US" altLang="zh-CN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寄存器重命名，预加载，考虑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的空间局部性</a:t>
            </a:r>
            <a:endParaRPr lang="en-US" altLang="zh-CN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Minibatch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并行考虑了滤波器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的时间局部性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722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若卷积核宽为</a:t>
            </a:r>
            <a:r>
              <a:rPr lang="en-US" altLang="zh-CN" dirty="0"/>
              <a:t>3</a:t>
            </a:r>
            <a:r>
              <a:rPr lang="zh-CN" altLang="en-US" dirty="0"/>
              <a:t>，一个输入元素影响</a:t>
            </a:r>
            <a:r>
              <a:rPr lang="en-US" altLang="zh-CN" dirty="0"/>
              <a:t>3</a:t>
            </a:r>
            <a:r>
              <a:rPr lang="zh-CN" altLang="en-US" dirty="0"/>
              <a:t>个输出元素</a:t>
            </a:r>
          </a:p>
        </p:txBody>
      </p:sp>
    </p:spTree>
    <p:extLst>
      <p:ext uri="{BB962C8B-B14F-4D97-AF65-F5344CB8AC3E}">
        <p14:creationId xmlns:p14="http://schemas.microsoft.com/office/powerpoint/2010/main" val="476441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229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2342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75684" y="188913"/>
            <a:ext cx="11840633" cy="648017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>
            <a:fillRect/>
          </a:stretch>
        </p:blipFill>
        <p:spPr bwMode="auto">
          <a:xfrm rot="10800000">
            <a:off x="1247461" y="980729"/>
            <a:ext cx="9697077" cy="46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37220"/>
            <a:ext cx="10972800" cy="571500"/>
          </a:xfrm>
          <a:prstGeom prst="rect">
            <a:avLst/>
          </a:prstGeom>
        </p:spPr>
        <p:txBody>
          <a:bodyPr/>
          <a:lstStyle>
            <a:lvl1pPr>
              <a:defRPr lang="zh-CN" altLang="en-US" sz="2800" b="1" kern="1200" dirty="0">
                <a:solidFill>
                  <a:srgbClr val="072063"/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75684" y="188913"/>
            <a:ext cx="11840633" cy="648017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95547" y="333375"/>
            <a:ext cx="9640692" cy="6335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>
            <a:fillRect/>
          </a:stretch>
        </p:blipFill>
        <p:spPr bwMode="auto">
          <a:xfrm rot="10800000">
            <a:off x="2459596" y="3983350"/>
            <a:ext cx="7272808" cy="46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605786" y="2392861"/>
            <a:ext cx="6830568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algn="ctr"/>
            <a:r>
              <a:rPr lang="en-US" altLang="zh-CN" sz="2800" b="1" dirty="0" err="1">
                <a:solidFill>
                  <a:srgbClr val="072063"/>
                </a:solidFill>
                <a:latin typeface="Arial" panose="020B0604020202020204" pitchFamily="34" charset="0"/>
                <a:ea typeface="微软雅黑" panose="020B0503020204020204" charset="-122"/>
              </a:rPr>
              <a:t>SparseTrain</a:t>
            </a:r>
            <a:r>
              <a:rPr lang="en-US" altLang="zh-CN" sz="2800" b="1" dirty="0">
                <a:solidFill>
                  <a:srgbClr val="072063"/>
                </a:solidFill>
                <a:latin typeface="Arial" panose="020B0604020202020204" pitchFamily="34" charset="0"/>
                <a:ea typeface="微软雅黑" panose="020B0503020204020204" charset="-122"/>
              </a:rPr>
              <a:t>: Leveraging Dynamic Sparsity in Training DNNs on General-Purpose SIMD Processors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850" y="1154113"/>
            <a:ext cx="6383338" cy="835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6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5313" y="5445125"/>
            <a:ext cx="2159000" cy="1079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337689" y="5825138"/>
            <a:ext cx="189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072063"/>
                </a:solidFill>
                <a:latin typeface="Arial" panose="020B0604020202020204" pitchFamily="34" charset="0"/>
                <a:ea typeface="微软雅黑" panose="020B0503020204020204" charset="-122"/>
              </a:rPr>
              <a:t>分享人：李</a:t>
            </a:r>
            <a:r>
              <a:rPr lang="zh-CN" altLang="en-US" b="1" dirty="0">
                <a:solidFill>
                  <a:srgbClr val="072063"/>
                </a:solidFill>
                <a:latin typeface="Arial" panose="020B0604020202020204" pitchFamily="34" charset="0"/>
                <a:ea typeface="微软雅黑" panose="020B0503020204020204" charset="-122"/>
              </a:rPr>
              <a:t>晨昊</a:t>
            </a:r>
            <a:endParaRPr lang="en-US" altLang="zh-CN" b="1" dirty="0">
              <a:solidFill>
                <a:srgbClr val="072063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A1EC84-444D-4F13-B33F-CA47100F2D29}"/>
              </a:ext>
            </a:extLst>
          </p:cNvPr>
          <p:cNvSpPr txBox="1"/>
          <p:nvPr/>
        </p:nvSpPr>
        <p:spPr>
          <a:xfrm>
            <a:off x="2339301" y="4157390"/>
            <a:ext cx="2784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 err="1"/>
              <a:t>Zhangxiaowen</a:t>
            </a:r>
            <a:r>
              <a:rPr lang="en-US" altLang="zh-CN" sz="1600" dirty="0"/>
              <a:t> Gong</a:t>
            </a:r>
          </a:p>
          <a:p>
            <a:pPr algn="r"/>
            <a:r>
              <a:rPr lang="en-US" altLang="zh-CN" sz="1600" dirty="0" err="1"/>
              <a:t>Houxiang</a:t>
            </a:r>
            <a:r>
              <a:rPr lang="en-US" altLang="zh-CN" sz="1600" dirty="0"/>
              <a:t> Ji </a:t>
            </a:r>
          </a:p>
          <a:p>
            <a:pPr algn="r"/>
            <a:r>
              <a:rPr lang="en-US" altLang="zh-CN" sz="1600" dirty="0"/>
              <a:t>Christopher Fletcher</a:t>
            </a:r>
          </a:p>
          <a:p>
            <a:pPr algn="r"/>
            <a:r>
              <a:rPr lang="en-US" altLang="zh-CN" sz="1600" dirty="0"/>
              <a:t>Christopher Hughes</a:t>
            </a:r>
          </a:p>
          <a:p>
            <a:pPr algn="r"/>
            <a:r>
              <a:rPr lang="en-US" altLang="zh-CN" sz="1600" dirty="0" err="1"/>
              <a:t>Josep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Torrellas</a:t>
            </a:r>
            <a:r>
              <a:rPr lang="en-US" altLang="zh-CN" sz="1600" dirty="0"/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406085-B229-4DF8-8B24-B416E290E702}"/>
              </a:ext>
            </a:extLst>
          </p:cNvPr>
          <p:cNvSpPr txBox="1"/>
          <p:nvPr/>
        </p:nvSpPr>
        <p:spPr>
          <a:xfrm>
            <a:off x="6677937" y="4157869"/>
            <a:ext cx="2304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University of Illinois</a:t>
            </a:r>
          </a:p>
          <a:p>
            <a:r>
              <a:rPr lang="en-US" altLang="zh-CN" sz="1600" dirty="0"/>
              <a:t>University of Illinois</a:t>
            </a:r>
            <a:endParaRPr lang="zh-CN" altLang="en-US" sz="1600" dirty="0"/>
          </a:p>
          <a:p>
            <a:r>
              <a:rPr lang="en-US" altLang="zh-CN" sz="1600" dirty="0"/>
              <a:t>University of Illinois</a:t>
            </a:r>
          </a:p>
          <a:p>
            <a:r>
              <a:rPr lang="en-US" altLang="zh-CN" sz="1600" dirty="0"/>
              <a:t>Intel</a:t>
            </a:r>
            <a:endParaRPr lang="zh-CN" altLang="en-US" sz="1600" dirty="0"/>
          </a:p>
          <a:p>
            <a:r>
              <a:rPr lang="en-US" altLang="zh-CN" sz="1600" dirty="0"/>
              <a:t>University of Illinois</a:t>
            </a:r>
            <a:endParaRPr lang="zh-CN" altLang="en-US" sz="1600" dirty="0"/>
          </a:p>
        </p:txBody>
      </p:sp>
    </p:spTree>
  </p:cSld>
  <p:clrMapOvr>
    <a:masterClrMapping/>
  </p:clrMapOvr>
  <p:transition spd="med" advTm="664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08050" y="1238885"/>
            <a:ext cx="4097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减少分支错误预测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替换算法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中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8-13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行，</a:t>
            </a:r>
            <a:endParaRPr lang="en-US" altLang="zh-CN" sz="2000" dirty="0">
              <a:solidFill>
                <a:schemeClr val="tx1"/>
              </a:solidFill>
              <a:latin typeface="+mn-ea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将一系列分支转换为单个循环以减少错误预测</a:t>
            </a:r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847898-B4FB-4108-A154-31D24451F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317" y="1151823"/>
            <a:ext cx="6022633" cy="536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90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08050" y="1238885"/>
            <a:ext cx="104419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反向传播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ECEC39-E6E3-46BF-85BD-206D4FA55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45" y="2284130"/>
            <a:ext cx="7278401" cy="335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78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08050" y="1238885"/>
            <a:ext cx="10441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反向传播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65DD74-D2B9-40BD-A3E7-098BA21DE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803" y="1361434"/>
            <a:ext cx="6393734" cy="493818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FE37490-6BC1-4456-BCA6-C7460453A5AC}"/>
              </a:ext>
            </a:extLst>
          </p:cNvPr>
          <p:cNvSpPr/>
          <p:nvPr/>
        </p:nvSpPr>
        <p:spPr>
          <a:xfrm>
            <a:off x="4242062" y="4062953"/>
            <a:ext cx="4458878" cy="36764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5C9D7F7-4A71-486D-9BF4-A41F4A0A6175}"/>
              </a:ext>
            </a:extLst>
          </p:cNvPr>
          <p:cNvCxnSpPr>
            <a:cxnSpLocks/>
          </p:cNvCxnSpPr>
          <p:nvPr/>
        </p:nvCxnSpPr>
        <p:spPr>
          <a:xfrm flipV="1">
            <a:off x="8700940" y="3830528"/>
            <a:ext cx="575035" cy="430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B2E71EC-F624-42C8-8006-93EBA52D4363}"/>
              </a:ext>
            </a:extLst>
          </p:cNvPr>
          <p:cNvSpPr txBox="1"/>
          <p:nvPr/>
        </p:nvSpPr>
        <p:spPr>
          <a:xfrm>
            <a:off x="9360816" y="3595482"/>
            <a:ext cx="2969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注意这里沿着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batch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进行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检查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5050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实验结果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45757" y="993788"/>
            <a:ext cx="104419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在</a:t>
            </a:r>
            <a:r>
              <a:rPr lang="en-US" altLang="zh-CN" dirty="0">
                <a:solidFill>
                  <a:srgbClr val="C00000"/>
                </a:solidFill>
              </a:rPr>
              <a:t>VGG</a:t>
            </a:r>
            <a:r>
              <a:rPr lang="zh-CN" altLang="en-US" dirty="0">
                <a:solidFill>
                  <a:srgbClr val="C00000"/>
                </a:solidFill>
              </a:rPr>
              <a:t>和</a:t>
            </a:r>
            <a:r>
              <a:rPr lang="en-US" altLang="zh-CN" dirty="0" err="1">
                <a:solidFill>
                  <a:srgbClr val="C00000"/>
                </a:solidFill>
              </a:rPr>
              <a:t>ResNet</a:t>
            </a:r>
            <a:r>
              <a:rPr lang="zh-CN" altLang="en-US" dirty="0">
                <a:solidFill>
                  <a:srgbClr val="C00000"/>
                </a:solidFill>
              </a:rPr>
              <a:t>网络上测量</a:t>
            </a:r>
            <a:r>
              <a:rPr lang="en-US" altLang="zh-CN" dirty="0">
                <a:solidFill>
                  <a:srgbClr val="C00000"/>
                </a:solidFill>
              </a:rPr>
              <a:t>3*3</a:t>
            </a:r>
            <a:r>
              <a:rPr lang="zh-CN" altLang="en-US" dirty="0">
                <a:solidFill>
                  <a:srgbClr val="C00000"/>
                </a:solidFill>
              </a:rPr>
              <a:t>卷积核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7DDFF7-4F98-4632-843E-B1FDCFCE9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356" y="1339896"/>
            <a:ext cx="5847305" cy="518088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实验结果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45757" y="993788"/>
            <a:ext cx="1044194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在</a:t>
            </a:r>
            <a:r>
              <a:rPr lang="en-US" altLang="zh-CN" dirty="0">
                <a:solidFill>
                  <a:srgbClr val="C00000"/>
                </a:solidFill>
              </a:rPr>
              <a:t>VGG</a:t>
            </a:r>
            <a:r>
              <a:rPr lang="zh-CN" altLang="en-US" dirty="0">
                <a:solidFill>
                  <a:srgbClr val="C00000"/>
                </a:solidFill>
              </a:rPr>
              <a:t>和</a:t>
            </a:r>
            <a:r>
              <a:rPr lang="en-US" altLang="zh-CN" dirty="0" err="1">
                <a:solidFill>
                  <a:srgbClr val="C00000"/>
                </a:solidFill>
              </a:rPr>
              <a:t>ResNet</a:t>
            </a:r>
            <a:r>
              <a:rPr lang="zh-CN" altLang="en-US" dirty="0">
                <a:solidFill>
                  <a:srgbClr val="C00000"/>
                </a:solidFill>
              </a:rPr>
              <a:t>网络上测量</a:t>
            </a:r>
            <a:r>
              <a:rPr lang="en-US" altLang="zh-CN" dirty="0">
                <a:solidFill>
                  <a:srgbClr val="C00000"/>
                </a:solidFill>
              </a:rPr>
              <a:t>3*3</a:t>
            </a:r>
            <a:r>
              <a:rPr lang="zh-CN" altLang="en-US" dirty="0">
                <a:solidFill>
                  <a:srgbClr val="C00000"/>
                </a:solidFill>
              </a:rPr>
              <a:t>卷积核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sz="20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稀疏度为</a:t>
            </a:r>
            <a:r>
              <a:rPr lang="en-US" altLang="zh-CN" sz="20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sz="20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％（即真正的密集输入）时，</a:t>
            </a:r>
            <a:r>
              <a:rPr lang="en-US" altLang="zh-CN" sz="2000" b="0" i="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SparseTrain</a:t>
            </a:r>
            <a:r>
              <a:rPr lang="zh-CN" altLang="en-US" sz="20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的平均效果将达到直接性能的</a:t>
            </a:r>
            <a:r>
              <a:rPr lang="en-US" altLang="zh-CN" sz="20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92</a:t>
            </a:r>
            <a:r>
              <a:rPr lang="zh-CN" altLang="en-US" sz="20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％</a:t>
            </a:r>
            <a:r>
              <a:rPr lang="en-US" altLang="zh-CN" sz="20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-95</a:t>
            </a:r>
            <a:r>
              <a:rPr lang="zh-CN" altLang="en-US" sz="20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％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20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这表明检查和利用稀疏性的开销很低</a:t>
            </a:r>
            <a:endParaRPr lang="en-US" altLang="zh-CN" sz="2000" dirty="0">
              <a:solidFill>
                <a:schemeClr val="tx2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C1D05A-20BF-43BA-B5A1-BA59FAF23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63" y="1883146"/>
            <a:ext cx="8346074" cy="290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47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实验结果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45757" y="993788"/>
            <a:ext cx="104419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在</a:t>
            </a:r>
            <a:r>
              <a:rPr lang="en-US" altLang="zh-CN" dirty="0">
                <a:solidFill>
                  <a:srgbClr val="C00000"/>
                </a:solidFill>
              </a:rPr>
              <a:t>VGG</a:t>
            </a:r>
            <a:r>
              <a:rPr lang="zh-CN" altLang="en-US" dirty="0">
                <a:solidFill>
                  <a:srgbClr val="C00000"/>
                </a:solidFill>
              </a:rPr>
              <a:t>和</a:t>
            </a:r>
            <a:r>
              <a:rPr lang="en-US" altLang="zh-CN" dirty="0" err="1">
                <a:solidFill>
                  <a:srgbClr val="C00000"/>
                </a:solidFill>
              </a:rPr>
              <a:t>ResNet</a:t>
            </a:r>
            <a:r>
              <a:rPr lang="zh-CN" altLang="en-US" dirty="0">
                <a:solidFill>
                  <a:srgbClr val="C00000"/>
                </a:solidFill>
              </a:rPr>
              <a:t>网络上测量</a:t>
            </a:r>
            <a:r>
              <a:rPr lang="en-US" altLang="zh-CN" dirty="0">
                <a:solidFill>
                  <a:srgbClr val="C00000"/>
                </a:solidFill>
              </a:rPr>
              <a:t>1*1</a:t>
            </a:r>
            <a:r>
              <a:rPr lang="zh-CN" altLang="en-US" dirty="0">
                <a:solidFill>
                  <a:srgbClr val="C00000"/>
                </a:solidFill>
              </a:rPr>
              <a:t>卷积核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D7466E-8D13-4D87-99E8-2ED9886F2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989" y="1339897"/>
            <a:ext cx="5776461" cy="52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06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实验结果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45757" y="993788"/>
            <a:ext cx="104419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在</a:t>
            </a:r>
            <a:r>
              <a:rPr lang="en-US" altLang="zh-CN" dirty="0">
                <a:solidFill>
                  <a:srgbClr val="C00000"/>
                </a:solidFill>
              </a:rPr>
              <a:t>VGG</a:t>
            </a:r>
            <a:r>
              <a:rPr lang="zh-CN" altLang="en-US" dirty="0">
                <a:solidFill>
                  <a:srgbClr val="C00000"/>
                </a:solidFill>
              </a:rPr>
              <a:t>和</a:t>
            </a:r>
            <a:r>
              <a:rPr lang="en-US" altLang="zh-CN" dirty="0" err="1">
                <a:solidFill>
                  <a:srgbClr val="C00000"/>
                </a:solidFill>
              </a:rPr>
              <a:t>ResNet</a:t>
            </a:r>
            <a:r>
              <a:rPr lang="zh-CN" altLang="en-US" dirty="0">
                <a:solidFill>
                  <a:srgbClr val="C00000"/>
                </a:solidFill>
              </a:rPr>
              <a:t>网络上测量</a:t>
            </a:r>
            <a:r>
              <a:rPr lang="en-US" altLang="zh-CN" dirty="0">
                <a:solidFill>
                  <a:srgbClr val="C00000"/>
                </a:solidFill>
              </a:rPr>
              <a:t>1*1</a:t>
            </a:r>
            <a:r>
              <a:rPr lang="zh-CN" altLang="en-US" dirty="0">
                <a:solidFill>
                  <a:srgbClr val="C00000"/>
                </a:solidFill>
              </a:rPr>
              <a:t>卷积核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sz="20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同样输入输出尺寸，</a:t>
            </a:r>
            <a:r>
              <a:rPr lang="en-US" altLang="zh-CN" sz="20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0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sz="20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0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卷积核比</a:t>
            </a:r>
            <a:r>
              <a:rPr lang="en-US" altLang="zh-CN" sz="20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0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sz="20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0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卷积核的计算</a:t>
            </a:r>
            <a:r>
              <a:rPr lang="en-US" altLang="zh-CN" sz="20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20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内存比例低，加速效果略低一点</a:t>
            </a:r>
            <a:endParaRPr lang="en-US" altLang="zh-CN" sz="2000" dirty="0">
              <a:solidFill>
                <a:schemeClr val="tx2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EC99FB0-233C-4610-AF6F-636CEDEF4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499" y="1756192"/>
            <a:ext cx="7311067" cy="286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11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实验结果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45757" y="993788"/>
            <a:ext cx="104419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</a:rPr>
              <a:t>ReLU</a:t>
            </a:r>
            <a:r>
              <a:rPr lang="zh-CN" altLang="en-US" dirty="0">
                <a:solidFill>
                  <a:srgbClr val="C00000"/>
                </a:solidFill>
              </a:rPr>
              <a:t>带来的稀疏性统计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DC703FE-9A45-449A-9BB2-3662FD862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84" y="1616895"/>
            <a:ext cx="8425289" cy="485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28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实验结果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45757" y="993788"/>
            <a:ext cx="104419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在</a:t>
            </a:r>
            <a:r>
              <a:rPr lang="en-US" altLang="zh-CN" dirty="0">
                <a:solidFill>
                  <a:srgbClr val="C00000"/>
                </a:solidFill>
              </a:rPr>
              <a:t>VGG</a:t>
            </a:r>
            <a:r>
              <a:rPr lang="zh-CN" altLang="en-US" dirty="0">
                <a:solidFill>
                  <a:srgbClr val="C00000"/>
                </a:solidFill>
              </a:rPr>
              <a:t>和</a:t>
            </a:r>
            <a:r>
              <a:rPr lang="en-US" altLang="zh-CN" dirty="0" err="1">
                <a:solidFill>
                  <a:srgbClr val="C00000"/>
                </a:solidFill>
              </a:rPr>
              <a:t>ResNet</a:t>
            </a:r>
            <a:r>
              <a:rPr lang="zh-CN" altLang="en-US" dirty="0">
                <a:solidFill>
                  <a:srgbClr val="C00000"/>
                </a:solidFill>
              </a:rPr>
              <a:t>网络上测试结果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sz="20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Combine</a:t>
            </a:r>
            <a:r>
              <a:rPr lang="zh-CN" altLang="en-US" sz="20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根据平均执行时间为每一层静态选择算法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5C7D2C-DCDC-4D3B-BE9B-48A714DB8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909" y="1784893"/>
            <a:ext cx="6873179" cy="304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76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方法限制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111250" y="1412875"/>
            <a:ext cx="103454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tx2"/>
                </a:solidFill>
                <a:latin typeface="+mn-ea"/>
              </a:rPr>
              <a:t>激活函数仅适用</a:t>
            </a:r>
            <a:r>
              <a:rPr lang="en-US" altLang="zh-CN" sz="2400" dirty="0" err="1">
                <a:solidFill>
                  <a:schemeClr val="tx2"/>
                </a:solidFill>
                <a:latin typeface="+mn-ea"/>
              </a:rPr>
              <a:t>ReLU</a:t>
            </a:r>
            <a:r>
              <a:rPr lang="zh-CN" altLang="en-US" sz="2400" dirty="0">
                <a:solidFill>
                  <a:schemeClr val="tx2"/>
                </a:solidFill>
                <a:latin typeface="+mn-ea"/>
              </a:rPr>
              <a:t>才能产生输入的稀疏性</a:t>
            </a:r>
            <a:endParaRPr lang="en-US" altLang="zh-CN" sz="2400" dirty="0">
              <a:solidFill>
                <a:schemeClr val="tx2"/>
              </a:solidFill>
              <a:latin typeface="+mn-ea"/>
            </a:endParaRPr>
          </a:p>
          <a:p>
            <a:pPr marL="457200" indent="-457200">
              <a:buAutoNum type="arabicPeriod"/>
            </a:pPr>
            <a:endParaRPr lang="en-US" altLang="zh-CN" sz="2400" dirty="0">
              <a:solidFill>
                <a:schemeClr val="tx2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tx2"/>
                </a:solidFill>
                <a:latin typeface="+mn-ea"/>
              </a:rPr>
              <a:t>分支预测错误率不低</a:t>
            </a:r>
            <a:endParaRPr lang="en-US" altLang="zh-CN" sz="2400" dirty="0">
              <a:solidFill>
                <a:schemeClr val="tx2"/>
              </a:solidFill>
              <a:latin typeface="+mn-ea"/>
            </a:endParaRPr>
          </a:p>
          <a:p>
            <a:pPr marL="457200" indent="-457200">
              <a:buAutoNum type="arabicPeriod"/>
            </a:pPr>
            <a:endParaRPr lang="en-US" altLang="zh-CN" sz="2400" dirty="0">
              <a:solidFill>
                <a:schemeClr val="tx2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zh-CN" sz="2400" dirty="0">
                <a:solidFill>
                  <a:schemeClr val="tx2"/>
                </a:solidFill>
                <a:latin typeface="+mn-ea"/>
              </a:rPr>
              <a:t>BWW</a:t>
            </a:r>
            <a:r>
              <a:rPr lang="zh-CN" altLang="en-US" sz="2400" dirty="0">
                <a:solidFill>
                  <a:schemeClr val="tx2"/>
                </a:solidFill>
                <a:latin typeface="+mn-ea"/>
              </a:rPr>
              <a:t>过程没有充分利用权重的稀疏性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纲要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82015" y="1217295"/>
            <a:ext cx="92760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+mn-ea"/>
              </a:rPr>
              <a:t>1.</a:t>
            </a:r>
            <a:r>
              <a:rPr lang="zh-CN" altLang="en-US" sz="2800" dirty="0">
                <a:solidFill>
                  <a:schemeClr val="tx2"/>
                </a:solidFill>
                <a:latin typeface="+mn-ea"/>
              </a:rPr>
              <a:t>背景介绍</a:t>
            </a:r>
          </a:p>
          <a:p>
            <a:pPr lvl="0" indent="0">
              <a:buFont typeface="Wingdings" panose="05000000000000000000" charset="0"/>
              <a:buNone/>
            </a:pPr>
            <a:endParaRPr lang="en-US" altLang="zh-CN" sz="2800" dirty="0">
              <a:solidFill>
                <a:schemeClr val="tx2"/>
              </a:solidFill>
              <a:latin typeface="+mn-ea"/>
            </a:endParaRPr>
          </a:p>
          <a:p>
            <a:pPr lvl="0" indent="0">
              <a:buFont typeface="Wingdings" panose="05000000000000000000" charset="0"/>
              <a:buNone/>
            </a:pPr>
            <a:r>
              <a:rPr lang="en-US" altLang="zh-CN" sz="2800" dirty="0">
                <a:solidFill>
                  <a:schemeClr val="tx2"/>
                </a:solidFill>
                <a:latin typeface="+mn-ea"/>
              </a:rPr>
              <a:t>2.</a:t>
            </a:r>
            <a:r>
              <a:rPr lang="zh-CN" altLang="en-US" sz="2800" dirty="0">
                <a:solidFill>
                  <a:schemeClr val="tx2"/>
                </a:solidFill>
                <a:latin typeface="+mn-ea"/>
              </a:rPr>
              <a:t>论文动机</a:t>
            </a:r>
          </a:p>
          <a:p>
            <a:pPr lvl="0" indent="0">
              <a:buFont typeface="Wingdings" panose="05000000000000000000" charset="0"/>
              <a:buNone/>
            </a:pPr>
            <a:endParaRPr lang="zh-CN" altLang="en-US" sz="2800" dirty="0">
              <a:solidFill>
                <a:schemeClr val="tx2"/>
              </a:solidFill>
              <a:latin typeface="+mn-ea"/>
            </a:endParaRPr>
          </a:p>
          <a:p>
            <a:pPr lvl="0" indent="0">
              <a:buFont typeface="Wingdings" panose="05000000000000000000" charset="0"/>
              <a:buNone/>
            </a:pPr>
            <a:r>
              <a:rPr lang="en-US" altLang="zh-CN" sz="2800" dirty="0">
                <a:solidFill>
                  <a:schemeClr val="tx2"/>
                </a:solidFill>
                <a:latin typeface="+mn-ea"/>
              </a:rPr>
              <a:t>3.</a:t>
            </a:r>
            <a:r>
              <a:rPr lang="zh-CN" altLang="en-US" sz="2800" dirty="0">
                <a:solidFill>
                  <a:schemeClr val="tx2"/>
                </a:solidFill>
                <a:latin typeface="+mn-ea"/>
              </a:rPr>
              <a:t>主要方法</a:t>
            </a:r>
          </a:p>
          <a:p>
            <a:pPr lvl="0" indent="0">
              <a:buFont typeface="Wingdings" panose="05000000000000000000" charset="0"/>
              <a:buNone/>
            </a:pPr>
            <a:endParaRPr lang="zh-CN" altLang="en-US" sz="2800" dirty="0">
              <a:solidFill>
                <a:schemeClr val="tx2"/>
              </a:solidFill>
              <a:latin typeface="+mn-ea"/>
            </a:endParaRPr>
          </a:p>
          <a:p>
            <a:pPr lvl="0" indent="0">
              <a:buFont typeface="Wingdings" panose="05000000000000000000" charset="0"/>
              <a:buNone/>
            </a:pPr>
            <a:r>
              <a:rPr lang="en-US" altLang="zh-CN" sz="2800" dirty="0">
                <a:solidFill>
                  <a:schemeClr val="tx2"/>
                </a:solidFill>
                <a:latin typeface="+mn-ea"/>
              </a:rPr>
              <a:t>4.</a:t>
            </a:r>
            <a:r>
              <a:rPr lang="zh-CN" altLang="en-US" sz="2800" dirty="0">
                <a:solidFill>
                  <a:schemeClr val="tx2"/>
                </a:solidFill>
                <a:latin typeface="+mn-ea"/>
              </a:rPr>
              <a:t>实验结果</a:t>
            </a:r>
          </a:p>
          <a:p>
            <a:pPr lvl="0" indent="0">
              <a:buFont typeface="Wingdings" panose="05000000000000000000" charset="0"/>
              <a:buNone/>
            </a:pPr>
            <a:endParaRPr lang="zh-CN" altLang="en-US" sz="2800" dirty="0">
              <a:solidFill>
                <a:schemeClr val="tx2"/>
              </a:solidFill>
              <a:latin typeface="+mn-ea"/>
            </a:endParaRPr>
          </a:p>
          <a:p>
            <a:pPr lvl="0" indent="0">
              <a:buFont typeface="Wingdings" panose="05000000000000000000" charset="0"/>
              <a:buNone/>
            </a:pPr>
            <a:r>
              <a:rPr lang="en-US" altLang="zh-CN" sz="2800" dirty="0">
                <a:solidFill>
                  <a:schemeClr val="tx2"/>
                </a:solidFill>
                <a:latin typeface="+mn-ea"/>
              </a:rPr>
              <a:t>5.</a:t>
            </a:r>
            <a:r>
              <a:rPr lang="zh-CN" altLang="en-US" sz="2800" dirty="0">
                <a:solidFill>
                  <a:schemeClr val="tx2"/>
                </a:solidFill>
                <a:latin typeface="+mn-ea"/>
              </a:rPr>
              <a:t>思考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Thinkings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11250" y="1412875"/>
            <a:ext cx="103454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 err="1">
                <a:solidFill>
                  <a:schemeClr val="tx2"/>
                </a:solidFill>
                <a:latin typeface="+mn-ea"/>
              </a:rPr>
              <a:t>BatchNor</a:t>
            </a:r>
            <a:r>
              <a:rPr lang="zh-CN" altLang="en-US" sz="2400" dirty="0">
                <a:solidFill>
                  <a:schemeClr val="tx2"/>
                </a:solidFill>
                <a:latin typeface="+mn-ea"/>
              </a:rPr>
              <a:t>通常用于卷积和激活函数之间</a:t>
            </a:r>
            <a:r>
              <a:rPr lang="en-US" altLang="zh-CN" sz="2400" dirty="0">
                <a:solidFill>
                  <a:schemeClr val="tx2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+mn-ea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+mn-ea"/>
              </a:rPr>
              <a:t>∂L/∂Y</a:t>
            </a:r>
            <a:r>
              <a:rPr lang="zh-CN" altLang="en-US" sz="2400" dirty="0">
                <a:solidFill>
                  <a:schemeClr val="tx2"/>
                </a:solidFill>
                <a:latin typeface="+mn-ea"/>
              </a:rPr>
              <a:t>不再有</a:t>
            </a:r>
            <a:r>
              <a:rPr lang="en-US" altLang="zh-CN" sz="2400" dirty="0" err="1">
                <a:solidFill>
                  <a:schemeClr val="tx2"/>
                </a:solidFill>
                <a:latin typeface="+mn-ea"/>
              </a:rPr>
              <a:t>ReLU</a:t>
            </a:r>
            <a:r>
              <a:rPr lang="zh-CN" altLang="en-US" sz="2400" dirty="0">
                <a:solidFill>
                  <a:schemeClr val="tx2"/>
                </a:solidFill>
                <a:latin typeface="+mn-ea"/>
              </a:rPr>
              <a:t>产生稀疏性，</a:t>
            </a:r>
            <a:r>
              <a:rPr lang="en-US" altLang="zh-CN" sz="2400" dirty="0">
                <a:solidFill>
                  <a:schemeClr val="tx2"/>
                </a:solidFill>
                <a:latin typeface="+mn-ea"/>
              </a:rPr>
              <a:t>BWI</a:t>
            </a:r>
            <a:r>
              <a:rPr lang="zh-CN" altLang="en-US" sz="2400" dirty="0">
                <a:solidFill>
                  <a:schemeClr val="tx2"/>
                </a:solidFill>
                <a:latin typeface="+mn-ea"/>
              </a:rPr>
              <a:t>过程稀疏性消失</a:t>
            </a:r>
            <a:endParaRPr lang="en-US" altLang="zh-CN" sz="2400" dirty="0">
              <a:solidFill>
                <a:schemeClr val="tx2"/>
              </a:solidFill>
              <a:latin typeface="+mn-ea"/>
            </a:endParaRPr>
          </a:p>
          <a:p>
            <a:pPr marL="457200" indent="-457200">
              <a:buAutoNum type="arabicPeriod"/>
            </a:pPr>
            <a:endParaRPr lang="en-US" altLang="zh-CN" sz="2400" dirty="0">
              <a:solidFill>
                <a:schemeClr val="tx2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tx2"/>
                </a:solidFill>
                <a:latin typeface="+mn-ea"/>
              </a:rPr>
              <a:t>修改算法用在非结构剪枝中的可行性</a:t>
            </a:r>
          </a:p>
        </p:txBody>
      </p:sp>
    </p:spTree>
    <p:extLst>
      <p:ext uri="{BB962C8B-B14F-4D97-AF65-F5344CB8AC3E}">
        <p14:creationId xmlns:p14="http://schemas.microsoft.com/office/powerpoint/2010/main" val="812075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73E351-9C20-4CFA-9972-CF7B471E0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237" y="1861933"/>
            <a:ext cx="8244798" cy="373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3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chemeClr val="tx2"/>
                </a:solidFill>
                <a:sym typeface="+mn-ea"/>
              </a:rPr>
              <a:t>论文方向简介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08405" y="1466850"/>
            <a:ext cx="9601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latin typeface="+mn-ea"/>
              </a:rPr>
              <a:t>深度学习加速</a:t>
            </a:r>
            <a:endParaRPr lang="en-US" altLang="zh-CN" sz="2800" dirty="0">
              <a:solidFill>
                <a:schemeClr val="tx2"/>
              </a:solidFill>
              <a:latin typeface="+mn-ea"/>
            </a:endParaRPr>
          </a:p>
          <a:p>
            <a:endParaRPr lang="en-US" altLang="zh-CN" sz="2800" dirty="0">
              <a:solidFill>
                <a:schemeClr val="tx2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压缩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DNN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模型，例如权重修剪，低精度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反向传播仅传播少量梯度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利用权重稀疏性，例如稀疏表示，在硬件层面跳过无效计算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论文动机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3782" y="1247763"/>
            <a:ext cx="104419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latin typeface="+mn-ea"/>
              </a:rPr>
              <a:t>大部分工作是为了加速推理或用于专用硬件</a:t>
            </a:r>
            <a:endParaRPr lang="en-US" altLang="zh-CN" sz="2400" b="0" i="0" dirty="0">
              <a:effectLst/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latin typeface="+mn-ea"/>
              </a:rPr>
              <a:t>依赖于静态的稀疏表示（例如，压缩稀疏行或</a:t>
            </a:r>
            <a:r>
              <a:rPr lang="en-US" altLang="zh-CN" sz="2400" b="0" i="0" dirty="0">
                <a:effectLst/>
                <a:latin typeface="+mn-ea"/>
              </a:rPr>
              <a:t>CSR</a:t>
            </a:r>
            <a:r>
              <a:rPr lang="zh-CN" altLang="en-US" sz="2400" b="0" i="0" dirty="0">
                <a:effectLst/>
                <a:latin typeface="+mn-ea"/>
              </a:rPr>
              <a:t>），</a:t>
            </a:r>
            <a:endParaRPr lang="en-US" altLang="zh-CN" sz="2400" b="0" i="0" dirty="0">
              <a:effectLst/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latin typeface="+mn-ea"/>
              </a:rPr>
              <a:t>许多机构训练使用通用处理器。 因此，加速通用处理器上的</a:t>
            </a:r>
            <a:r>
              <a:rPr lang="en-US" altLang="zh-CN" sz="2400" b="0" i="0" dirty="0">
                <a:effectLst/>
                <a:latin typeface="+mn-ea"/>
              </a:rPr>
              <a:t>DNN</a:t>
            </a:r>
            <a:r>
              <a:rPr lang="zh-CN" altLang="en-US" sz="2400" dirty="0">
                <a:latin typeface="+mn-ea"/>
              </a:rPr>
              <a:t>训练</a:t>
            </a:r>
            <a:r>
              <a:rPr lang="zh-CN" altLang="en-US" sz="2400" b="0" i="0" dirty="0">
                <a:effectLst/>
                <a:latin typeface="+mn-ea"/>
              </a:rPr>
              <a:t>是一个重要但有时却被低估的领域</a:t>
            </a:r>
            <a:endParaRPr lang="en-US" altLang="zh-CN" sz="2400" b="0" i="0" dirty="0">
              <a:effectLst/>
              <a:latin typeface="+mn-ea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文章</a:t>
            </a:r>
            <a:r>
              <a:rPr lang="zh-CN" altLang="en-US" sz="24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在训练过程中利用动态稀疏性，实现在通用处理器上的卷积训练加速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08050" y="1238885"/>
            <a:ext cx="1044194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在正向传播和反向传播中利用</a:t>
            </a:r>
            <a:r>
              <a:rPr lang="en-US" altLang="zh-CN" sz="2800" dirty="0" err="1">
                <a:solidFill>
                  <a:srgbClr val="FF0000"/>
                </a:solidFill>
              </a:rPr>
              <a:t>ReLU</a:t>
            </a:r>
            <a:r>
              <a:rPr lang="zh-CN" altLang="en-US" sz="2800" dirty="0">
                <a:solidFill>
                  <a:srgbClr val="FF0000"/>
                </a:solidFill>
              </a:rPr>
              <a:t>产生的</a:t>
            </a:r>
            <a:r>
              <a:rPr lang="en-US" altLang="zh-CN" sz="2800" dirty="0">
                <a:solidFill>
                  <a:srgbClr val="FF0000"/>
                </a:solidFill>
              </a:rPr>
              <a:t>0</a:t>
            </a:r>
            <a:endParaRPr lang="en-US" altLang="zh-CN" sz="2800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sz="2400" dirty="0">
                <a:latin typeface="+mn-ea"/>
              </a:rPr>
              <a:t>涉及三个主要过程：</a:t>
            </a:r>
            <a:endParaRPr lang="en-US" altLang="zh-CN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正向传播（</a:t>
            </a:r>
            <a:r>
              <a:rPr lang="en-US" altLang="zh-CN" sz="2400" dirty="0">
                <a:latin typeface="+mn-ea"/>
              </a:rPr>
              <a:t>FWD</a:t>
            </a:r>
            <a:r>
              <a:rPr lang="zh-CN" altLang="en-US" sz="2400" dirty="0">
                <a:latin typeface="+mn-ea"/>
              </a:rPr>
              <a:t>）</a:t>
            </a:r>
            <a:endParaRPr lang="en-US" altLang="zh-CN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输入的反向传播（</a:t>
            </a:r>
            <a:r>
              <a:rPr lang="en-US" altLang="zh-CN" sz="2400" dirty="0">
                <a:latin typeface="+mn-ea"/>
              </a:rPr>
              <a:t>BWI</a:t>
            </a:r>
            <a:r>
              <a:rPr lang="zh-CN" altLang="en-US" sz="2400" dirty="0">
                <a:latin typeface="+mn-ea"/>
              </a:rPr>
              <a:t>）</a:t>
            </a:r>
            <a:endParaRPr lang="en-US" altLang="zh-CN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权重的反向传播（</a:t>
            </a:r>
            <a:r>
              <a:rPr lang="en-US" altLang="zh-CN" sz="2400" dirty="0">
                <a:latin typeface="+mn-ea"/>
              </a:rPr>
              <a:t>BWW</a:t>
            </a:r>
            <a:r>
              <a:rPr lang="zh-CN" altLang="en-US" sz="2400" dirty="0">
                <a:latin typeface="+mn-ea"/>
              </a:rPr>
              <a:t>）</a:t>
            </a:r>
            <a:endParaRPr lang="en-US" altLang="zh-CN" sz="2400" dirty="0">
              <a:latin typeface="+mn-ea"/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D1686D-CEFB-4A3B-BF67-D6358005B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998" y="2281423"/>
            <a:ext cx="5997460" cy="14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08050" y="1238885"/>
            <a:ext cx="1044194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为什么不使用稀疏表示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i="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ReLU</a:t>
            </a:r>
            <a:r>
              <a:rPr lang="zh-CN" altLang="en-US" sz="24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的稀疏性通常太低，以至于任何稀疏表示都无法受益</a:t>
            </a:r>
            <a:endParaRPr lang="en-US" altLang="zh-CN" sz="2400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避免了在密集表示和稀疏表示之间进行转换的开销 </a:t>
            </a:r>
            <a:endParaRPr lang="en-US" altLang="zh-CN" sz="2400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密集格式允许常规的内存访问模式和更有效的矢量化</a:t>
            </a:r>
            <a:endParaRPr lang="en-US" altLang="zh-CN" sz="2400" dirty="0">
              <a:solidFill>
                <a:srgbClr val="C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08050" y="1238885"/>
            <a:ext cx="1044194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正向传播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sz="2400" dirty="0"/>
              <a:t>一个数据点要参与多次卷积求和，固定输入在计算循环中不动，</a:t>
            </a:r>
            <a:endParaRPr lang="en-US" altLang="zh-CN" sz="2400" dirty="0"/>
          </a:p>
          <a:p>
            <a:r>
              <a:rPr lang="zh-CN" altLang="en-US" sz="2400" dirty="0"/>
              <a:t>检测到输入为</a:t>
            </a:r>
            <a:r>
              <a:rPr lang="en-US" altLang="zh-CN" sz="2400" dirty="0"/>
              <a:t>0</a:t>
            </a:r>
            <a:r>
              <a:rPr lang="zh-CN" altLang="en-US" sz="2400" dirty="0"/>
              <a:t>就可以跳过</a:t>
            </a:r>
            <a:r>
              <a:rPr lang="en-US" altLang="zh-CN" sz="2400" dirty="0"/>
              <a:t>R*S*K/V</a:t>
            </a:r>
            <a:r>
              <a:rPr lang="zh-CN" altLang="en-US" sz="2400" dirty="0"/>
              <a:t>次计算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3B0BB7-FCB8-44B3-B1BC-63CC88741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942" y="1949294"/>
            <a:ext cx="6762498" cy="321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2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08050" y="1238885"/>
            <a:ext cx="10441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正向传播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121BEC-7046-44DB-8626-DDDE00F06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7201" y="1208303"/>
            <a:ext cx="6187653" cy="531247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650A510-B9BC-42F7-B1BB-07F40C4266C5}"/>
              </a:ext>
            </a:extLst>
          </p:cNvPr>
          <p:cNvSpPr/>
          <p:nvPr/>
        </p:nvSpPr>
        <p:spPr>
          <a:xfrm>
            <a:off x="3222594" y="2263806"/>
            <a:ext cx="3870664" cy="523782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CB44D39-85CD-4C38-BAE6-8942ABFE72AE}"/>
              </a:ext>
            </a:extLst>
          </p:cNvPr>
          <p:cNvCxnSpPr>
            <a:cxnSpLocks/>
          </p:cNvCxnSpPr>
          <p:nvPr/>
        </p:nvCxnSpPr>
        <p:spPr>
          <a:xfrm flipV="1">
            <a:off x="7155402" y="2263806"/>
            <a:ext cx="1917007" cy="221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75A172B-F0CC-4729-9B80-3A4DE505C9D1}"/>
              </a:ext>
            </a:extLst>
          </p:cNvPr>
          <p:cNvSpPr txBox="1"/>
          <p:nvPr/>
        </p:nvSpPr>
        <p:spPr>
          <a:xfrm>
            <a:off x="9134553" y="2092270"/>
            <a:ext cx="1986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CPU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集群并行，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分配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minibatch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370FEF-1DD1-40E5-AA2B-6063839FD035}"/>
              </a:ext>
            </a:extLst>
          </p:cNvPr>
          <p:cNvSpPr/>
          <p:nvPr/>
        </p:nvSpPr>
        <p:spPr>
          <a:xfrm>
            <a:off x="3781887" y="3346882"/>
            <a:ext cx="2743200" cy="28408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318049D-CDBC-4F91-A56C-1D902DFE6134}"/>
              </a:ext>
            </a:extLst>
          </p:cNvPr>
          <p:cNvCxnSpPr>
            <a:cxnSpLocks/>
          </p:cNvCxnSpPr>
          <p:nvPr/>
        </p:nvCxnSpPr>
        <p:spPr>
          <a:xfrm flipV="1">
            <a:off x="6525087" y="3429000"/>
            <a:ext cx="2547322" cy="59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4384957-885D-4B12-89EE-55D0B95DAC13}"/>
              </a:ext>
            </a:extLst>
          </p:cNvPr>
          <p:cNvSpPr txBox="1"/>
          <p:nvPr/>
        </p:nvSpPr>
        <p:spPr>
          <a:xfrm>
            <a:off x="9134553" y="325890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矢量化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2E4923-C7FB-463D-8649-E77B0CB2D9A3}"/>
              </a:ext>
            </a:extLst>
          </p:cNvPr>
          <p:cNvSpPr/>
          <p:nvPr/>
        </p:nvSpPr>
        <p:spPr>
          <a:xfrm>
            <a:off x="4136994" y="4172505"/>
            <a:ext cx="4305670" cy="25967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507022E-9930-4777-AF91-A04551735DAC}"/>
              </a:ext>
            </a:extLst>
          </p:cNvPr>
          <p:cNvCxnSpPr>
            <a:cxnSpLocks/>
          </p:cNvCxnSpPr>
          <p:nvPr/>
        </p:nvCxnSpPr>
        <p:spPr>
          <a:xfrm flipV="1">
            <a:off x="8442664" y="3788508"/>
            <a:ext cx="629745" cy="526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6F2857C0-8E42-4233-8B7A-491564C3D402}"/>
              </a:ext>
            </a:extLst>
          </p:cNvPr>
          <p:cNvSpPr/>
          <p:nvPr/>
        </p:nvSpPr>
        <p:spPr>
          <a:xfrm>
            <a:off x="4034672" y="3874416"/>
            <a:ext cx="2132856" cy="25967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BE0182E-11C5-47BB-A7E7-A99926C41776}"/>
              </a:ext>
            </a:extLst>
          </p:cNvPr>
          <p:cNvCxnSpPr>
            <a:cxnSpLocks/>
          </p:cNvCxnSpPr>
          <p:nvPr/>
        </p:nvCxnSpPr>
        <p:spPr>
          <a:xfrm flipH="1" flipV="1">
            <a:off x="2395435" y="3930550"/>
            <a:ext cx="1492674" cy="113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9311669-637E-4A5C-B439-2D5A01D3FBCD}"/>
              </a:ext>
            </a:extLst>
          </p:cNvPr>
          <p:cNvSpPr txBox="1"/>
          <p:nvPr/>
        </p:nvSpPr>
        <p:spPr>
          <a:xfrm>
            <a:off x="151039" y="3594454"/>
            <a:ext cx="2097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行扫描，减少内存操作</a:t>
            </a:r>
          </a:p>
        </p:txBody>
      </p:sp>
    </p:spTree>
    <p:extLst>
      <p:ext uri="{BB962C8B-B14F-4D97-AF65-F5344CB8AC3E}">
        <p14:creationId xmlns:p14="http://schemas.microsoft.com/office/powerpoint/2010/main" val="452157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08050" y="1238885"/>
            <a:ext cx="1044194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正向传播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以输出行为粒度进行并行化</a:t>
            </a:r>
            <a:r>
              <a:rPr lang="en-US" altLang="zh-CN" sz="2000" dirty="0">
                <a:latin typeface="+mn-ea"/>
              </a:rPr>
              <a:t>(line2)</a:t>
            </a:r>
            <a:r>
              <a:rPr lang="zh-CN" altLang="en-US" sz="2000" dirty="0">
                <a:latin typeface="+mn-ea"/>
              </a:rPr>
              <a:t>，一个输入行影响多个输出行，多核可以读取给定的输入行</a:t>
            </a:r>
            <a:endParaRPr lang="en-US" altLang="zh-CN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矢量化</a:t>
            </a:r>
            <a:r>
              <a:rPr lang="en-US" altLang="zh-CN" sz="2000" dirty="0">
                <a:latin typeface="+mn-ea"/>
              </a:rPr>
              <a:t>0</a:t>
            </a:r>
            <a:r>
              <a:rPr lang="zh-CN" altLang="en-US" sz="2000" dirty="0">
                <a:latin typeface="+mn-ea"/>
              </a:rPr>
              <a:t>检查</a:t>
            </a:r>
            <a:endParaRPr lang="en-US" altLang="zh-CN" sz="20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effectLst/>
                <a:latin typeface="+mn-ea"/>
              </a:rPr>
              <a:t>行扫描考虑</a:t>
            </a:r>
            <a:r>
              <a:rPr lang="en-US" altLang="zh-CN" sz="2000" b="0" i="0" dirty="0">
                <a:effectLst/>
                <a:latin typeface="+mn-ea"/>
              </a:rPr>
              <a:t>D</a:t>
            </a:r>
            <a:r>
              <a:rPr lang="zh-CN" altLang="en-US" sz="2000" b="0" i="0" dirty="0">
                <a:effectLst/>
                <a:latin typeface="+mn-ea"/>
              </a:rPr>
              <a:t>和</a:t>
            </a:r>
            <a:r>
              <a:rPr lang="en-US" altLang="zh-CN" sz="2000" b="0" i="0" dirty="0">
                <a:effectLst/>
                <a:latin typeface="+mn-ea"/>
              </a:rPr>
              <a:t>Y</a:t>
            </a:r>
            <a:r>
              <a:rPr lang="zh-CN" altLang="en-US" sz="2000" b="0" i="0" dirty="0">
                <a:effectLst/>
                <a:latin typeface="+mn-ea"/>
              </a:rPr>
              <a:t>的空间局部性，减少内存操作</a:t>
            </a:r>
            <a:r>
              <a:rPr lang="en-US" altLang="zh-CN" sz="2000" b="0" i="0" dirty="0">
                <a:effectLst/>
                <a:latin typeface="+mn-ea"/>
              </a:rPr>
              <a:t>(line7)</a:t>
            </a:r>
            <a:r>
              <a:rPr lang="zh-CN" altLang="en-US" sz="2000" b="0" i="0" dirty="0">
                <a:effectLst/>
                <a:latin typeface="+mn-ea"/>
              </a:rPr>
              <a:t>，并且可以利用寄存器重命名，预加载</a:t>
            </a:r>
            <a:endParaRPr lang="en-US" altLang="zh-CN" sz="2000" b="0" i="0" dirty="0">
              <a:effectLst/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0" i="0" dirty="0">
              <a:effectLst/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+mn-ea"/>
              </a:rPr>
              <a:t>Minibatch</a:t>
            </a:r>
            <a:r>
              <a:rPr lang="zh-CN" altLang="en-US" sz="2000" b="0" i="0" dirty="0">
                <a:effectLst/>
                <a:latin typeface="+mn-ea"/>
              </a:rPr>
              <a:t>的</a:t>
            </a:r>
            <a:r>
              <a:rPr lang="en-US" altLang="zh-CN" sz="2000" b="0" i="0" dirty="0">
                <a:effectLst/>
                <a:latin typeface="+mn-ea"/>
              </a:rPr>
              <a:t>M</a:t>
            </a:r>
            <a:r>
              <a:rPr lang="zh-CN" altLang="en-US" sz="2000" b="0" i="0" dirty="0">
                <a:effectLst/>
                <a:latin typeface="+mn-ea"/>
              </a:rPr>
              <a:t>并行考虑了滤波器</a:t>
            </a:r>
            <a:r>
              <a:rPr lang="en-US" altLang="zh-CN" sz="2000" b="0" i="0" dirty="0">
                <a:effectLst/>
                <a:latin typeface="+mn-ea"/>
              </a:rPr>
              <a:t>G</a:t>
            </a:r>
            <a:r>
              <a:rPr lang="zh-CN" altLang="en-US" sz="2000" b="0" i="0" dirty="0">
                <a:effectLst/>
                <a:latin typeface="+mn-ea"/>
              </a:rPr>
              <a:t>的时间局部性（</a:t>
            </a:r>
            <a:r>
              <a:rPr lang="en-US" altLang="zh-CN" sz="2000" b="0" i="0" dirty="0">
                <a:effectLst/>
                <a:latin typeface="+mn-ea"/>
              </a:rPr>
              <a:t>line1, line6</a:t>
            </a:r>
            <a:r>
              <a:rPr lang="zh-CN" altLang="en-US" sz="2000" b="0" i="0" dirty="0">
                <a:effectLst/>
                <a:latin typeface="+mn-ea"/>
              </a:rPr>
              <a:t>）</a:t>
            </a:r>
            <a:endParaRPr lang="zh-CN" altLang="en-US" sz="2000" dirty="0">
              <a:latin typeface="+mn-ea"/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000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767</Words>
  <Application>Microsoft Office PowerPoint</Application>
  <PresentationFormat>宽屏</PresentationFormat>
  <Paragraphs>248</Paragraphs>
  <Slides>21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微软雅黑</vt:lpstr>
      <vt:lpstr>微软雅黑</vt:lpstr>
      <vt:lpstr>Arial</vt:lpstr>
      <vt:lpstr>Calibri</vt:lpstr>
      <vt:lpstr>Calibri Light</vt:lpstr>
      <vt:lpstr>Wingdings</vt:lpstr>
      <vt:lpstr>Office 主题</vt:lpstr>
      <vt:lpstr>1_Office 主题</vt:lpstr>
      <vt:lpstr>PowerPoint 演示文稿</vt:lpstr>
      <vt:lpstr>纲要</vt:lpstr>
      <vt:lpstr>论文方向简介</vt:lpstr>
      <vt:lpstr>论文动机</vt:lpstr>
      <vt:lpstr>主要方法</vt:lpstr>
      <vt:lpstr>主要方法</vt:lpstr>
      <vt:lpstr>主要方法</vt:lpstr>
      <vt:lpstr>主要方法</vt:lpstr>
      <vt:lpstr>主要方法</vt:lpstr>
      <vt:lpstr>主要方法</vt:lpstr>
      <vt:lpstr>主要方法</vt:lpstr>
      <vt:lpstr>主要方法</vt:lpstr>
      <vt:lpstr>实验结果</vt:lpstr>
      <vt:lpstr>实验结果</vt:lpstr>
      <vt:lpstr>实验结果</vt:lpstr>
      <vt:lpstr>实验结果</vt:lpstr>
      <vt:lpstr>实验结果</vt:lpstr>
      <vt:lpstr>实验结果</vt:lpstr>
      <vt:lpstr>方法限制</vt:lpstr>
      <vt:lpstr>Thinkings</vt:lpstr>
      <vt:lpstr>附录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vincent</dc:creator>
  <cp:lastModifiedBy>Chenhao Li</cp:lastModifiedBy>
  <cp:revision>350</cp:revision>
  <dcterms:created xsi:type="dcterms:W3CDTF">2018-08-20T02:28:00Z</dcterms:created>
  <dcterms:modified xsi:type="dcterms:W3CDTF">2020-10-23T08:36:01Z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