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50" r:id="rId3"/>
    <p:sldId id="267" r:id="rId4"/>
    <p:sldId id="351" r:id="rId5"/>
    <p:sldId id="352" r:id="rId6"/>
    <p:sldId id="367" r:id="rId7"/>
    <p:sldId id="353" r:id="rId8"/>
    <p:sldId id="354" r:id="rId9"/>
    <p:sldId id="355" r:id="rId10"/>
    <p:sldId id="356" r:id="rId11"/>
    <p:sldId id="357" r:id="rId12"/>
    <p:sldId id="361" r:id="rId13"/>
    <p:sldId id="365" r:id="rId14"/>
    <p:sldId id="366" r:id="rId15"/>
    <p:sldId id="358" r:id="rId16"/>
    <p:sldId id="359" r:id="rId17"/>
    <p:sldId id="360" r:id="rId18"/>
    <p:sldId id="362" r:id="rId19"/>
    <p:sldId id="363" r:id="rId20"/>
    <p:sldId id="364" r:id="rId21"/>
    <p:sldId id="25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17" autoAdjust="0"/>
  </p:normalViewPr>
  <p:slideViewPr>
    <p:cSldViewPr>
      <p:cViewPr varScale="1">
        <p:scale>
          <a:sx n="94" d="100"/>
          <a:sy n="94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9DC0B-C76B-4BB1-906C-DBE1D2F9E7A9}" type="datetimeFigureOut">
              <a:rPr lang="zh-CN" altLang="en-US" smtClean="0"/>
              <a:t>21/7/8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3BDAB-8D5D-4DB5-BC75-51B0A58F6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0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6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48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69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446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31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81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61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49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68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693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26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515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0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7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42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24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03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594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81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BDAB-8D5D-4DB5-BC75-51B0A58F6C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1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换图-1978年10月14日，中国科学技术大学研究生院举行首届研究生开学典礼，当年录取研究生1015人。.jpg"/>
          <p:cNvPicPr>
            <a:picLocks noChangeAspect="1"/>
          </p:cNvPicPr>
          <p:nvPr userDrawn="1"/>
        </p:nvPicPr>
        <p:blipFill>
          <a:blip r:embed="rId2" cstate="print">
            <a:lum bright="42000" contrast="-41000"/>
          </a:blip>
          <a:srcRect b="29114"/>
          <a:stretch>
            <a:fillRect/>
          </a:stretch>
        </p:blipFill>
        <p:spPr>
          <a:xfrm>
            <a:off x="0" y="1826951"/>
            <a:ext cx="1081063" cy="7491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385762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（3）2012年9月6日，中国科学院大学挂牌.JPG"/>
          <p:cNvPicPr>
            <a:picLocks noChangeAspect="1"/>
          </p:cNvPicPr>
          <p:nvPr userDrawn="1"/>
        </p:nvPicPr>
        <p:blipFill>
          <a:blip r:embed="rId3" cstate="print">
            <a:lum bright="38000" contrast="-48000"/>
          </a:blip>
          <a:stretch>
            <a:fillRect/>
          </a:stretch>
        </p:blipFill>
        <p:spPr>
          <a:xfrm>
            <a:off x="0" y="3882932"/>
            <a:ext cx="1080000" cy="720000"/>
          </a:xfrm>
          <a:prstGeom prst="rect">
            <a:avLst/>
          </a:prstGeom>
          <a:solidFill>
            <a:srgbClr val="C00000">
              <a:alpha val="17000"/>
            </a:srgbClr>
          </a:solidFill>
        </p:spPr>
      </p:pic>
      <p:pic>
        <p:nvPicPr>
          <p:cNvPr id="9" name="图片 8" descr="（3）2014年，国科大首届本科生332名，分布在数学、物理学、化学、生命科学、材料科学与工程、计算机科学与技术6个专业.jpg"/>
          <p:cNvPicPr>
            <a:picLocks noChangeAspect="1"/>
          </p:cNvPicPr>
          <p:nvPr userDrawn="1"/>
        </p:nvPicPr>
        <p:blipFill>
          <a:blip r:embed="rId4" cstate="print">
            <a:lum bright="27000" contrast="-73000"/>
          </a:blip>
          <a:stretch>
            <a:fillRect/>
          </a:stretch>
        </p:blipFill>
        <p:spPr>
          <a:xfrm>
            <a:off x="1126958" y="4896970"/>
            <a:ext cx="1080001" cy="720000"/>
          </a:xfrm>
          <a:prstGeom prst="rect">
            <a:avLst/>
          </a:prstGeom>
          <a:solidFill>
            <a:srgbClr val="C00000">
              <a:alpha val="17000"/>
            </a:srgbClr>
          </a:solidFill>
        </p:spPr>
      </p:pic>
      <p:pic>
        <p:nvPicPr>
          <p:cNvPr id="10" name="图片 9" descr="（4）2001年5月22日，新研究生院在北京玉泉路校区隆重举行揭牌仪式，标志着研究生院的建设与发展从此进入一个新的历史时期。图为时任中国科学院院长路甬祥在揭牌仪式上讲话.TIF"/>
          <p:cNvPicPr>
            <a:picLocks noChangeAspect="1"/>
          </p:cNvPicPr>
          <p:nvPr userDrawn="1"/>
        </p:nvPicPr>
        <p:blipFill>
          <a:blip r:embed="rId5" cstate="print">
            <a:lum bright="46000" contrast="-65000"/>
          </a:blip>
          <a:stretch>
            <a:fillRect/>
          </a:stretch>
        </p:blipFill>
        <p:spPr>
          <a:xfrm>
            <a:off x="1126958" y="2870608"/>
            <a:ext cx="1080000" cy="720000"/>
          </a:xfrm>
          <a:prstGeom prst="rect">
            <a:avLst/>
          </a:prstGeom>
          <a:solidFill>
            <a:srgbClr val="C00000">
              <a:alpha val="17000"/>
            </a:srgbClr>
          </a:solidFill>
        </p:spPr>
      </p:pic>
      <p:sp>
        <p:nvSpPr>
          <p:cNvPr id="25" name="矩形 24"/>
          <p:cNvSpPr/>
          <p:nvPr userDrawn="1"/>
        </p:nvSpPr>
        <p:spPr>
          <a:xfrm>
            <a:off x="500034" y="214290"/>
            <a:ext cx="2000264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0" y="2570951"/>
            <a:ext cx="1075509" cy="307777"/>
          </a:xfrm>
          <a:prstGeom prst="rect">
            <a:avLst/>
          </a:prstGeom>
          <a:solidFill>
            <a:srgbClr val="C00000">
              <a:alpha val="1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1978</a:t>
            </a:r>
            <a:endParaRPr lang="zh-CN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126958" y="3584988"/>
            <a:ext cx="1080000" cy="307777"/>
          </a:xfrm>
          <a:prstGeom prst="rect">
            <a:avLst/>
          </a:prstGeom>
          <a:solidFill>
            <a:srgbClr val="C00000">
              <a:alpha val="1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2000</a:t>
            </a:r>
            <a:endParaRPr lang="zh-CN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0" y="4597312"/>
            <a:ext cx="1071538" cy="307777"/>
          </a:xfrm>
          <a:prstGeom prst="rect">
            <a:avLst/>
          </a:prstGeom>
          <a:solidFill>
            <a:srgbClr val="C00000">
              <a:alpha val="1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2012</a:t>
            </a:r>
            <a:endParaRPr lang="zh-CN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126958" y="5611350"/>
            <a:ext cx="1080000" cy="276999"/>
          </a:xfrm>
          <a:prstGeom prst="rect">
            <a:avLst/>
          </a:prstGeom>
          <a:solidFill>
            <a:srgbClr val="C00000">
              <a:alpha val="1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2014</a:t>
            </a:r>
            <a:endParaRPr lang="zh-CN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 rot="5400000">
            <a:off x="-1519708" y="3892938"/>
            <a:ext cx="5214950" cy="794"/>
          </a:xfrm>
          <a:prstGeom prst="line">
            <a:avLst/>
          </a:prstGeom>
          <a:ln w="44450">
            <a:solidFill>
              <a:srgbClr val="002060">
                <a:alpha val="41000"/>
              </a:srgb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 descr="横版组合——透明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7158" y="285728"/>
            <a:ext cx="2928958" cy="61419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93039">
            <a:off x="6999201" y="4713191"/>
            <a:ext cx="2214554" cy="2214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21/7/8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21/7/8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21/7/8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07C6-EE65-416E-99BC-BCBE9E6BD96C}" type="datetimeFigureOut">
              <a:rPr lang="zh-CN" altLang="en-US" smtClean="0"/>
              <a:pPr/>
              <a:t>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107C6-EE65-416E-99BC-BCBE9E6BD96C}" type="datetimeFigureOut">
              <a:rPr lang="zh-CN" altLang="en-US" smtClean="0"/>
              <a:pPr/>
              <a:t>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25E-3B74-4562-9628-2AD54190B2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02" y="2143116"/>
            <a:ext cx="2928958" cy="2928958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618032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572364" y="6211669"/>
            <a:ext cx="157163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eorgia" pitchFamily="18" charset="0"/>
                <a:ea typeface="Verdana" pitchFamily="34" charset="0"/>
                <a:cs typeface="Verdana" pitchFamily="34" charset="0"/>
              </a:rPr>
              <a:t>UCAS</a:t>
            </a:r>
            <a:endParaRPr lang="zh-CN" alt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eorgia" pitchFamily="18" charset="0"/>
              <a:ea typeface="Gulim" pitchFamily="34" charset="-127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2276872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查询操作实现</a:t>
            </a:r>
            <a:endParaRPr lang="zh-CN" altLang="en-US" sz="54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62125" y="5157192"/>
            <a:ext cx="2278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陈彦帆 郭光耀 何南</a:t>
            </a:r>
            <a:endParaRPr lang="en-US" altLang="zh-CN" b="1" smtClean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algn="ctr"/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2021.7.8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528" y="116632"/>
            <a:ext cx="410202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/>
              <a:t>Planner: </a:t>
            </a:r>
            <a:r>
              <a:rPr lang="zh-CN" altLang="en-US" sz="2400" smtClean="0"/>
              <a:t>生成</a:t>
            </a:r>
            <a:r>
              <a:rPr lang="en-US" altLang="zh-CN" sz="2400" smtClean="0"/>
              <a:t>Orderby Operator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8798" y="701298"/>
            <a:ext cx="8280000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9489" y="995210"/>
            <a:ext cx="82889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    搜索</a:t>
            </a:r>
            <a:r>
              <a:rPr lang="en-US" altLang="zh-CN" sz="2000" smtClean="0"/>
              <a:t>query</a:t>
            </a:r>
            <a:r>
              <a:rPr lang="zh-CN" altLang="en-US" sz="2000" smtClean="0"/>
              <a:t>中的</a:t>
            </a:r>
            <a:r>
              <a:rPr lang="en-US" altLang="zh-CN" sz="2000" smtClean="0"/>
              <a:t>orderby</a:t>
            </a:r>
            <a:r>
              <a:rPr lang="zh-CN" altLang="en-US" sz="2000" smtClean="0"/>
              <a:t>，建立</a:t>
            </a:r>
            <a:r>
              <a:rPr lang="en-US" altLang="zh-CN" sz="2000" smtClean="0"/>
              <a:t>Orderby Op</a:t>
            </a:r>
            <a:r>
              <a:rPr lang="zh-CN" altLang="en-US" sz="2000" smtClean="0"/>
              <a:t>。注意，</a:t>
            </a:r>
            <a:r>
              <a:rPr lang="en-US" altLang="zh-CN" sz="2000" smtClean="0"/>
              <a:t>Orderby</a:t>
            </a:r>
            <a:r>
              <a:rPr lang="zh-CN" altLang="en-US" sz="2000" smtClean="0"/>
              <a:t>中可能带有</a:t>
            </a:r>
            <a:r>
              <a:rPr lang="en-US" altLang="zh-CN" sz="2000" smtClean="0"/>
              <a:t>Aggr</a:t>
            </a:r>
            <a:r>
              <a:rPr lang="zh-CN" altLang="en-US" sz="2000" smtClean="0"/>
              <a:t>，比如</a:t>
            </a:r>
            <a:endParaRPr lang="en-US" altLang="zh-CN" sz="2000" smtClean="0"/>
          </a:p>
          <a:p>
            <a:r>
              <a:rPr lang="en-US" altLang="zh-CN" sz="2000" smtClean="0"/>
              <a:t>    select name, min(price) from pricetable group by name order by min(price);</a:t>
            </a:r>
            <a:endParaRPr lang="en-US" altLang="zh-CN" sz="2000"/>
          </a:p>
          <a:p>
            <a:r>
              <a:rPr lang="zh-CN" altLang="en-US" sz="2000" smtClean="0"/>
              <a:t>（此情况在作业中没有出现）</a:t>
            </a:r>
            <a:endParaRPr lang="en-US" altLang="zh-CN" sz="2000" smtClean="0"/>
          </a:p>
          <a:p>
            <a:endParaRPr lang="en-US" altLang="zh-CN" sz="2000"/>
          </a:p>
          <a:p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9241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528" y="116632"/>
            <a:ext cx="410202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/>
              <a:t>Planner: </a:t>
            </a:r>
            <a:r>
              <a:rPr lang="zh-CN" altLang="en-US" sz="2400" smtClean="0"/>
              <a:t>生成</a:t>
            </a:r>
            <a:r>
              <a:rPr lang="en-US" altLang="zh-CN" sz="2400" smtClean="0"/>
              <a:t>Project Operator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8798" y="701298"/>
            <a:ext cx="8280000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9489" y="995210"/>
            <a:ext cx="82889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搜索</a:t>
            </a:r>
            <a:r>
              <a:rPr lang="en-US" altLang="zh-CN" sz="2000" smtClean="0"/>
              <a:t>query</a:t>
            </a:r>
            <a:r>
              <a:rPr lang="zh-CN" altLang="en-US" sz="2000" smtClean="0"/>
              <a:t>中的</a:t>
            </a:r>
            <a:r>
              <a:rPr lang="en-US" altLang="zh-CN" sz="2000" smtClean="0"/>
              <a:t>select</a:t>
            </a:r>
            <a:r>
              <a:rPr lang="zh-CN" altLang="en-US" sz="2000" smtClean="0"/>
              <a:t>，建立</a:t>
            </a:r>
            <a:r>
              <a:rPr lang="en-US" altLang="zh-CN" sz="2000" smtClean="0"/>
              <a:t>Project Op</a:t>
            </a:r>
            <a:r>
              <a:rPr lang="zh-CN" altLang="en-US" sz="2000" smtClean="0"/>
              <a:t>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10662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528" y="116632"/>
            <a:ext cx="1304331" cy="50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/>
              <a:t>Operator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8798" y="701298"/>
            <a:ext cx="8280000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49257" y="948690"/>
            <a:ext cx="7704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 </a:t>
            </a:r>
            <a:r>
              <a:rPr lang="en-US" altLang="zh-CN" smtClean="0"/>
              <a:t>RowTable</a:t>
            </a:r>
            <a:r>
              <a:rPr lang="en-US" altLang="zh-CN"/>
              <a:t> *result;         </a:t>
            </a:r>
            <a:r>
              <a:rPr lang="zh-CN" altLang="en-US" smtClean="0"/>
              <a:t>结果表，用于存放</a:t>
            </a:r>
            <a:r>
              <a:rPr lang="en-US" altLang="zh-CN" smtClean="0"/>
              <a:t>pattern</a:t>
            </a:r>
            <a:r>
              <a:rPr lang="zh-CN" altLang="en-US" smtClean="0"/>
              <a:t>，不存放结果。</a:t>
            </a:r>
            <a:endParaRPr lang="en-US" altLang="zh-CN" smtClean="0"/>
          </a:p>
          <a:p>
            <a:r>
              <a:rPr lang="en-US" altLang="zh-CN"/>
              <a:t> Operator *prior;           </a:t>
            </a:r>
            <a:r>
              <a:rPr lang="zh-CN" altLang="en-US" smtClean="0"/>
              <a:t>上一层的</a:t>
            </a:r>
            <a:r>
              <a:rPr lang="en-US" altLang="zh-CN" smtClean="0"/>
              <a:t>Op</a:t>
            </a:r>
            <a:r>
              <a:rPr lang="zh-CN" altLang="en-US" smtClean="0"/>
              <a:t>，</a:t>
            </a:r>
            <a:r>
              <a:rPr lang="en-US" altLang="zh-CN" smtClean="0"/>
              <a:t>Scan</a:t>
            </a:r>
            <a:r>
              <a:rPr lang="zh-CN" altLang="en-US" smtClean="0"/>
              <a:t>的上一层是</a:t>
            </a:r>
            <a:r>
              <a:rPr lang="en-US" altLang="zh-CN" smtClean="0"/>
              <a:t>NULL</a:t>
            </a:r>
          </a:p>
          <a:p>
            <a:r>
              <a:rPr lang="en-US" altLang="zh-CN"/>
              <a:t> </a:t>
            </a:r>
            <a:r>
              <a:rPr lang="en-US" altLang="zh-CN" smtClean="0"/>
              <a:t>char</a:t>
            </a:r>
            <a:r>
              <a:rPr lang="en-US" altLang="zh-CN"/>
              <a:t> *row_buf;           </a:t>
            </a:r>
            <a:r>
              <a:rPr lang="en-US" altLang="zh-CN" smtClean="0"/>
              <a:t>  </a:t>
            </a:r>
            <a:r>
              <a:rPr lang="zh-CN" altLang="en-US" smtClean="0"/>
              <a:t>存放</a:t>
            </a:r>
            <a:r>
              <a:rPr lang="en-US" altLang="zh-CN" smtClean="0"/>
              <a:t>getNext</a:t>
            </a:r>
            <a:r>
              <a:rPr lang="zh-CN" altLang="en-US" smtClean="0"/>
              <a:t>的结果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bool</a:t>
            </a:r>
            <a:r>
              <a:rPr lang="en-US" altLang="zh-CN"/>
              <a:t> do_filter(void* data,OpConditions&amp; inConds,RowTable* rt);</a:t>
            </a:r>
          </a:p>
          <a:p>
            <a:r>
              <a:rPr lang="en-US" altLang="zh-CN" smtClean="0"/>
              <a:t>bool</a:t>
            </a:r>
            <a:r>
              <a:rPr lang="en-US" altLang="zh-CN"/>
              <a:t> do_project(void* dest, void* src, RowTable* rt_dest,RowTable* rt_src, ColRanks &amp;prjs);</a:t>
            </a:r>
          </a:p>
          <a:p>
            <a:r>
              <a:rPr lang="en-US" altLang="zh-CN"/>
              <a:t>public:</a:t>
            </a:r>
          </a:p>
          <a:p>
            <a:r>
              <a:rPr lang="en-US" altLang="zh-CN"/>
              <a:t> </a:t>
            </a:r>
            <a:r>
              <a:rPr lang="en-US" altLang="zh-CN" smtClean="0"/>
              <a:t>Operator(Operator</a:t>
            </a:r>
            <a:r>
              <a:rPr lang="en-US" altLang="zh-CN"/>
              <a:t>* p);</a:t>
            </a:r>
          </a:p>
          <a:p>
            <a:r>
              <a:rPr lang="en-US" altLang="zh-CN"/>
              <a:t> </a:t>
            </a:r>
            <a:r>
              <a:rPr lang="en-US" altLang="zh-CN" smtClean="0"/>
              <a:t>RowTable</a:t>
            </a:r>
            <a:r>
              <a:rPr lang="en-US" altLang="zh-CN"/>
              <a:t> *getResult() {return result</a:t>
            </a:r>
            <a:r>
              <a:rPr lang="en-US" altLang="zh-CN" smtClean="0"/>
              <a:t>;}              </a:t>
            </a:r>
            <a:r>
              <a:rPr lang="zh-CN" altLang="en-US" smtClean="0"/>
              <a:t>获取结果表</a:t>
            </a:r>
            <a:endParaRPr lang="en-US" altLang="zh-CN"/>
          </a:p>
          <a:p>
            <a:r>
              <a:rPr lang="en-US" altLang="zh-CN"/>
              <a:t> </a:t>
            </a:r>
            <a:r>
              <a:rPr lang="en-US" altLang="zh-CN" smtClean="0"/>
              <a:t>void</a:t>
            </a:r>
            <a:r>
              <a:rPr lang="en-US" altLang="zh-CN"/>
              <a:t> *getRowBuf() {return (void*)row_buf; </a:t>
            </a:r>
            <a:r>
              <a:rPr lang="en-US" altLang="zh-CN" smtClean="0"/>
              <a:t>}  </a:t>
            </a:r>
            <a:r>
              <a:rPr lang="zh-CN" altLang="en-US" smtClean="0"/>
              <a:t>获取</a:t>
            </a:r>
            <a:r>
              <a:rPr lang="en-US" altLang="zh-CN" smtClean="0"/>
              <a:t>getNext</a:t>
            </a:r>
            <a:r>
              <a:rPr lang="zh-CN" altLang="en-US" smtClean="0"/>
              <a:t>结果</a:t>
            </a:r>
            <a:endParaRPr lang="en-US" altLang="zh-CN"/>
          </a:p>
          <a:p>
            <a:r>
              <a:rPr lang="en-US" altLang="zh-CN"/>
              <a:t> </a:t>
            </a:r>
            <a:r>
              <a:rPr lang="en-US" altLang="zh-CN" smtClean="0"/>
              <a:t>virtual</a:t>
            </a:r>
            <a:r>
              <a:rPr lang="en-US" altLang="zh-CN"/>
              <a:t> bool open() {return prior-&gt;open(); }</a:t>
            </a:r>
          </a:p>
          <a:p>
            <a:r>
              <a:rPr lang="en-US" altLang="zh-CN"/>
              <a:t> </a:t>
            </a:r>
            <a:r>
              <a:rPr lang="en-US" altLang="zh-CN" smtClean="0"/>
              <a:t>virtual</a:t>
            </a:r>
            <a:r>
              <a:rPr lang="en-US" altLang="zh-CN"/>
              <a:t> bool getNext() {return prior-&gt;getNext(); }</a:t>
            </a:r>
          </a:p>
          <a:p>
            <a:r>
              <a:rPr lang="en-US" altLang="zh-CN"/>
              <a:t> </a:t>
            </a:r>
            <a:r>
              <a:rPr lang="en-US" altLang="zh-CN" smtClean="0"/>
              <a:t>virtual</a:t>
            </a:r>
            <a:r>
              <a:rPr lang="en-US" altLang="zh-CN"/>
              <a:t> bool close() {return prior-&gt;close(); }</a:t>
            </a:r>
          </a:p>
          <a:p>
            <a:r>
              <a:rPr lang="en-US" altLang="zh-CN"/>
              <a:t> </a:t>
            </a:r>
            <a:r>
              <a:rPr lang="en-US" altLang="zh-CN" smtClean="0"/>
              <a:t>virtual</a:t>
            </a:r>
            <a:r>
              <a:rPr lang="en-US" altLang="zh-CN"/>
              <a:t> void explain(int indent)=0</a:t>
            </a:r>
            <a:r>
              <a:rPr lang="en-US" altLang="zh-CN" smtClean="0"/>
              <a:t>;                      </a:t>
            </a:r>
            <a:r>
              <a:rPr lang="zh-CN" altLang="en-US" smtClean="0"/>
              <a:t>打印生成树</a:t>
            </a:r>
            <a:endParaRPr lang="en-US" altLang="zh-CN"/>
          </a:p>
          <a:p>
            <a:r>
              <a:rPr lang="en-US" altLang="zh-CN"/>
              <a:t> </a:t>
            </a:r>
            <a:r>
              <a:rPr lang="en-US" altLang="zh-CN" smtClean="0"/>
              <a:t>virtual</a:t>
            </a:r>
            <a:r>
              <a:rPr lang="en-US" altLang="zh-CN"/>
              <a:t> ~Operator</a:t>
            </a:r>
            <a:r>
              <a:rPr lang="en-US" altLang="zh-CN" smtClean="0"/>
              <a:t>();</a:t>
            </a:r>
          </a:p>
          <a:p>
            <a:endParaRPr lang="en-US" altLang="zh-CN" smtClean="0"/>
          </a:p>
          <a:p>
            <a:r>
              <a:rPr lang="zh-CN" altLang="en-US" smtClean="0"/>
              <a:t>构造函数和</a:t>
            </a:r>
            <a:r>
              <a:rPr lang="en-US" altLang="zh-CN" smtClean="0"/>
              <a:t>open</a:t>
            </a:r>
            <a:r>
              <a:rPr lang="zh-CN" altLang="en-US" smtClean="0"/>
              <a:t>实现的区别：</a:t>
            </a:r>
            <a:endParaRPr lang="en-US" altLang="zh-CN" smtClean="0"/>
          </a:p>
          <a:p>
            <a:r>
              <a:rPr lang="zh-CN" altLang="en-US" smtClean="0"/>
              <a:t>构造函数：根据输入创建输出表，确定每一列的格式</a:t>
            </a:r>
            <a:endParaRPr lang="en-US" altLang="zh-CN"/>
          </a:p>
          <a:p>
            <a:r>
              <a:rPr lang="en-US" altLang="zh-CN" smtClean="0"/>
              <a:t>open</a:t>
            </a:r>
            <a:r>
              <a:rPr lang="zh-CN" altLang="en-US" smtClean="0"/>
              <a:t>：初始化</a:t>
            </a:r>
            <a:r>
              <a:rPr lang="en-US" altLang="zh-CN" smtClean="0"/>
              <a:t>getNext</a:t>
            </a:r>
            <a:r>
              <a:rPr lang="zh-CN" altLang="en-US" smtClean="0"/>
              <a:t>需要的资源，比如在</a:t>
            </a:r>
            <a:r>
              <a:rPr lang="en-US" altLang="zh-CN" smtClean="0"/>
              <a:t>HashJoin</a:t>
            </a:r>
            <a:r>
              <a:rPr lang="zh-CN" altLang="en-US" smtClean="0"/>
              <a:t>中建立</a:t>
            </a:r>
            <a:r>
              <a:rPr lang="en-US" altLang="zh-CN" smtClean="0"/>
              <a:t>HashIndex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047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528" y="116632"/>
            <a:ext cx="1304331" cy="50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/>
              <a:t>Operator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8798" y="701298"/>
            <a:ext cx="8280000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57" y="1188334"/>
            <a:ext cx="8136904" cy="32965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19" y="4512896"/>
            <a:ext cx="8903158" cy="24448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8798" y="836712"/>
            <a:ext cx="713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conditions </a:t>
            </a:r>
            <a:r>
              <a:rPr lang="zh-CN" altLang="en-US" smtClean="0"/>
              <a:t>和</a:t>
            </a:r>
            <a:r>
              <a:rPr lang="en-US" altLang="zh-CN" smtClean="0"/>
              <a:t>prj column</a:t>
            </a:r>
            <a:r>
              <a:rPr lang="zh-CN" altLang="en-US" smtClean="0"/>
              <a:t>经过预处理，不用每次调用都需要</a:t>
            </a:r>
            <a:r>
              <a:rPr lang="en-US" altLang="zh-CN" smtClean="0"/>
              <a:t>parse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0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528" y="116632"/>
            <a:ext cx="1304331" cy="50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/>
              <a:t>Operator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8798" y="701298"/>
            <a:ext cx="8280000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24744"/>
            <a:ext cx="867539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528" y="116632"/>
            <a:ext cx="757130" cy="50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/>
              <a:t>Scan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8798" y="701298"/>
            <a:ext cx="8280000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18" y="980728"/>
            <a:ext cx="7918306" cy="53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528" y="116632"/>
            <a:ext cx="757130" cy="50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/>
              <a:t>Scan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8798" y="701298"/>
            <a:ext cx="8280000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80728"/>
            <a:ext cx="6724145" cy="492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528" y="116632"/>
            <a:ext cx="668773" cy="50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/>
              <a:t>Join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8798" y="701298"/>
            <a:ext cx="8280000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39552" y="915721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HashJoin:</a:t>
            </a:r>
          </a:p>
          <a:p>
            <a:endParaRPr lang="en-US" altLang="zh-CN" smtClean="0"/>
          </a:p>
          <a:p>
            <a:r>
              <a:rPr lang="en-US" altLang="zh-CN" smtClean="0"/>
              <a:t>Open: </a:t>
            </a:r>
            <a:r>
              <a:rPr lang="zh-CN" altLang="en-US" smtClean="0"/>
              <a:t>创建一个临时的</a:t>
            </a:r>
            <a:r>
              <a:rPr lang="en-US" altLang="zh-CN" smtClean="0"/>
              <a:t>resulttable</a:t>
            </a:r>
            <a:r>
              <a:rPr lang="zh-CN" altLang="en-US" smtClean="0"/>
              <a:t>（容量可以</a:t>
            </a:r>
            <a:r>
              <a:rPr lang="en-US" altLang="zh-CN" smtClean="0"/>
              <a:t>expand</a:t>
            </a:r>
            <a:r>
              <a:rPr lang="zh-CN" altLang="en-US" smtClean="0"/>
              <a:t>），读取</a:t>
            </a:r>
            <a:r>
              <a:rPr lang="en-US" altLang="zh-CN" smtClean="0"/>
              <a:t>prior2</a:t>
            </a:r>
            <a:r>
              <a:rPr lang="zh-CN" altLang="en-US" smtClean="0"/>
              <a:t>的所有结果存入，在上建立</a:t>
            </a:r>
            <a:r>
              <a:rPr lang="en-US" altLang="zh-CN" smtClean="0"/>
              <a:t>HashIndex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getNext</a:t>
            </a:r>
            <a:r>
              <a:rPr lang="zh-CN" altLang="en-US" smtClean="0"/>
              <a:t>：读取</a:t>
            </a:r>
            <a:r>
              <a:rPr lang="en-US" altLang="zh-CN" smtClean="0"/>
              <a:t>prior1</a:t>
            </a:r>
            <a:r>
              <a:rPr lang="zh-CN" altLang="en-US" smtClean="0"/>
              <a:t>的结果，通过</a:t>
            </a:r>
            <a:r>
              <a:rPr lang="en-US" altLang="zh-CN" smtClean="0"/>
              <a:t>index</a:t>
            </a:r>
            <a:r>
              <a:rPr lang="zh-CN" altLang="en-US" smtClean="0"/>
              <a:t>寻找一个对应的</a:t>
            </a:r>
            <a:r>
              <a:rPr lang="en-US" altLang="zh-CN" smtClean="0"/>
              <a:t>prior2</a:t>
            </a:r>
            <a:r>
              <a:rPr lang="zh-CN" altLang="en-US" smtClean="0"/>
              <a:t>的结果。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close</a:t>
            </a:r>
            <a:r>
              <a:rPr lang="zh-CN" altLang="en-US" smtClean="0"/>
              <a:t>：释放</a:t>
            </a:r>
            <a:r>
              <a:rPr lang="en-US" altLang="zh-CN" smtClean="0"/>
              <a:t>index</a:t>
            </a:r>
            <a:r>
              <a:rPr lang="zh-CN" altLang="en-US" smtClean="0"/>
              <a:t>和临时表。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9552" y="3356992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IndexJoin</a:t>
            </a:r>
            <a:r>
              <a:rPr lang="zh-CN" altLang="en-US" b="1" smtClean="0"/>
              <a:t>：</a:t>
            </a:r>
            <a:endParaRPr lang="en-US" altLang="zh-CN" b="1" smtClean="0"/>
          </a:p>
          <a:p>
            <a:r>
              <a:rPr lang="zh-CN" altLang="en-US" smtClean="0"/>
              <a:t>建立时保证</a:t>
            </a:r>
            <a:r>
              <a:rPr lang="en-US" altLang="zh-CN" smtClean="0"/>
              <a:t>prior2</a:t>
            </a:r>
            <a:r>
              <a:rPr lang="zh-CN" altLang="en-US" smtClean="0"/>
              <a:t>为</a:t>
            </a:r>
            <a:r>
              <a:rPr lang="en-US" altLang="zh-CN" smtClean="0"/>
              <a:t>IndexScan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Open:  </a:t>
            </a:r>
            <a:r>
              <a:rPr lang="zh-CN" altLang="en-US" smtClean="0"/>
              <a:t>准备用于存放</a:t>
            </a:r>
            <a:r>
              <a:rPr lang="en-US" altLang="zh-CN" smtClean="0"/>
              <a:t>index</a:t>
            </a:r>
            <a:r>
              <a:rPr lang="zh-CN" altLang="en-US"/>
              <a:t> </a:t>
            </a:r>
            <a:r>
              <a:rPr lang="en-US" altLang="zh-CN" smtClean="0"/>
              <a:t>value</a:t>
            </a:r>
            <a:r>
              <a:rPr lang="zh-CN" altLang="en-US" smtClean="0"/>
              <a:t>的缓冲区。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getNext</a:t>
            </a:r>
            <a:r>
              <a:rPr lang="zh-CN" altLang="en-US" smtClean="0"/>
              <a:t>：读取</a:t>
            </a:r>
            <a:r>
              <a:rPr lang="en-US" altLang="zh-CN" smtClean="0"/>
              <a:t>prior1</a:t>
            </a:r>
            <a:r>
              <a:rPr lang="zh-CN" altLang="en-US" smtClean="0"/>
              <a:t>的结果，调用</a:t>
            </a:r>
            <a:r>
              <a:rPr lang="en-US" altLang="zh-CN" smtClean="0"/>
              <a:t>IndexScan</a:t>
            </a:r>
            <a:r>
              <a:rPr lang="zh-CN" altLang="en-US" smtClean="0"/>
              <a:t>预留的</a:t>
            </a:r>
            <a:r>
              <a:rPr lang="en-US" altLang="zh-CN" smtClean="0"/>
              <a:t>setKeyVal</a:t>
            </a:r>
            <a:r>
              <a:rPr lang="zh-CN" altLang="en-US" smtClean="0"/>
              <a:t>接口设置其</a:t>
            </a:r>
            <a:r>
              <a:rPr lang="en-US" altLang="zh-CN" smtClean="0"/>
              <a:t>index value</a:t>
            </a:r>
            <a:r>
              <a:rPr lang="zh-CN" altLang="en-US" smtClean="0"/>
              <a:t>为</a:t>
            </a:r>
            <a:r>
              <a:rPr lang="en-US" altLang="zh-CN" smtClean="0"/>
              <a:t>prior1</a:t>
            </a:r>
            <a:r>
              <a:rPr lang="zh-CN" altLang="en-US" smtClean="0"/>
              <a:t>结果中对应列的</a:t>
            </a:r>
            <a:r>
              <a:rPr lang="en-US" altLang="zh-CN" smtClean="0"/>
              <a:t>value</a:t>
            </a:r>
            <a:r>
              <a:rPr lang="zh-CN" altLang="en-US" smtClean="0"/>
              <a:t>，调用</a:t>
            </a:r>
            <a:r>
              <a:rPr lang="en-US" altLang="zh-CN" smtClean="0"/>
              <a:t>prior2</a:t>
            </a:r>
            <a:r>
              <a:rPr lang="zh-CN" altLang="en-US" smtClean="0"/>
              <a:t>的</a:t>
            </a:r>
            <a:r>
              <a:rPr lang="en-US" altLang="zh-CN" smtClean="0"/>
              <a:t>open</a:t>
            </a:r>
            <a:r>
              <a:rPr lang="zh-CN" altLang="en-US" smtClean="0"/>
              <a:t>，</a:t>
            </a:r>
            <a:r>
              <a:rPr lang="en-US" altLang="zh-CN" smtClean="0"/>
              <a:t>getNext</a:t>
            </a:r>
            <a:r>
              <a:rPr lang="zh-CN" altLang="en-US" smtClean="0"/>
              <a:t>获得一条结果</a:t>
            </a:r>
            <a:r>
              <a:rPr lang="zh-CN" altLang="en-US" smtClean="0"/>
              <a:t>。（可能需要</a:t>
            </a:r>
            <a:r>
              <a:rPr lang="en-US" altLang="zh-CN" smtClean="0"/>
              <a:t>do_filter</a:t>
            </a:r>
            <a:r>
              <a:rPr lang="zh-CN" altLang="en-US" smtClean="0"/>
              <a:t>）如果</a:t>
            </a:r>
            <a:r>
              <a:rPr lang="en-US" altLang="zh-CN" smtClean="0"/>
              <a:t>getNext</a:t>
            </a:r>
            <a:r>
              <a:rPr lang="zh-CN" altLang="en-US" smtClean="0"/>
              <a:t>返回为空，调用</a:t>
            </a:r>
            <a:r>
              <a:rPr lang="en-US" altLang="zh-CN" smtClean="0"/>
              <a:t>close</a:t>
            </a:r>
            <a:r>
              <a:rPr lang="zh-CN" altLang="en-US" smtClean="0"/>
              <a:t>，再调用</a:t>
            </a:r>
            <a:r>
              <a:rPr lang="en-US" altLang="zh-CN" smtClean="0"/>
              <a:t>prior1</a:t>
            </a:r>
            <a:r>
              <a:rPr lang="zh-CN" altLang="en-US" smtClean="0"/>
              <a:t>的</a:t>
            </a:r>
            <a:r>
              <a:rPr lang="en-US" altLang="zh-CN" smtClean="0"/>
              <a:t>getNext</a:t>
            </a:r>
            <a:r>
              <a:rPr lang="zh-CN" altLang="en-US" smtClean="0"/>
              <a:t>重复以上步骤。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close</a:t>
            </a:r>
            <a:r>
              <a:rPr lang="zh-CN" altLang="en-US" smtClean="0"/>
              <a:t>：释放</a:t>
            </a:r>
            <a:r>
              <a:rPr lang="en-US" altLang="zh-CN"/>
              <a:t>index</a:t>
            </a:r>
            <a:r>
              <a:rPr lang="zh-CN" altLang="en-US"/>
              <a:t> </a:t>
            </a:r>
            <a:r>
              <a:rPr lang="en-US" altLang="zh-CN"/>
              <a:t>value</a:t>
            </a:r>
            <a:r>
              <a:rPr lang="zh-CN" altLang="en-US"/>
              <a:t>的缓冲区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528" y="116632"/>
            <a:ext cx="1823256" cy="50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/>
              <a:t>GroupbyAggr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8798" y="701298"/>
            <a:ext cx="8280000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39552" y="915721"/>
            <a:ext cx="77048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Open: </a:t>
            </a:r>
            <a:r>
              <a:rPr lang="zh-CN" altLang="en-US" smtClean="0"/>
              <a:t>创建一个临时的</a:t>
            </a:r>
            <a:r>
              <a:rPr lang="en-US" altLang="zh-CN" smtClean="0"/>
              <a:t>resulttable</a:t>
            </a:r>
            <a:r>
              <a:rPr lang="zh-CN" altLang="en-US" smtClean="0"/>
              <a:t>，在其上初始化</a:t>
            </a:r>
            <a:r>
              <a:rPr lang="en-US" altLang="zh-CN" smtClean="0"/>
              <a:t>HashIndex</a:t>
            </a:r>
            <a:r>
              <a:rPr lang="zh-CN" altLang="en-US" smtClean="0"/>
              <a:t>（</a:t>
            </a:r>
            <a:r>
              <a:rPr lang="en-US" altLang="zh-CN" smtClean="0"/>
              <a:t>key</a:t>
            </a:r>
            <a:r>
              <a:rPr lang="zh-CN" altLang="en-US" smtClean="0"/>
              <a:t>是</a:t>
            </a:r>
            <a:r>
              <a:rPr lang="en-US" altLang="zh-CN" smtClean="0"/>
              <a:t>groupby</a:t>
            </a:r>
            <a:r>
              <a:rPr lang="zh-CN" altLang="en-US" smtClean="0"/>
              <a:t>对应的列）。然后边读取</a:t>
            </a:r>
            <a:r>
              <a:rPr lang="en-US" altLang="zh-CN" smtClean="0"/>
              <a:t>prior</a:t>
            </a:r>
            <a:r>
              <a:rPr lang="zh-CN" altLang="en-US" smtClean="0"/>
              <a:t>的结果，边查找</a:t>
            </a:r>
            <a:r>
              <a:rPr lang="en-US" altLang="zh-CN" smtClean="0"/>
              <a:t>Index</a:t>
            </a:r>
            <a:r>
              <a:rPr lang="zh-CN" altLang="en-US" smtClean="0"/>
              <a:t>，若找到，在找到的行上做</a:t>
            </a:r>
            <a:r>
              <a:rPr lang="en-US" altLang="zh-CN" smtClean="0"/>
              <a:t>do_aggr_acc</a:t>
            </a:r>
            <a:r>
              <a:rPr lang="zh-CN" altLang="en-US" smtClean="0"/>
              <a:t>，否则做</a:t>
            </a:r>
            <a:r>
              <a:rPr lang="en-US" altLang="zh-CN" smtClean="0"/>
              <a:t>do_aggr_init</a:t>
            </a:r>
            <a:r>
              <a:rPr lang="zh-CN" altLang="en-US" smtClean="0"/>
              <a:t>，并在</a:t>
            </a:r>
            <a:r>
              <a:rPr lang="en-US" altLang="zh-CN" smtClean="0"/>
              <a:t>resulttable</a:t>
            </a:r>
            <a:r>
              <a:rPr lang="zh-CN" altLang="en-US" smtClean="0"/>
              <a:t>和</a:t>
            </a:r>
            <a:r>
              <a:rPr lang="en-US" altLang="zh-CN" smtClean="0"/>
              <a:t>Index</a:t>
            </a:r>
            <a:r>
              <a:rPr lang="zh-CN" altLang="en-US" smtClean="0"/>
              <a:t>中插入该行。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getNext</a:t>
            </a:r>
            <a:r>
              <a:rPr lang="zh-CN" altLang="en-US" smtClean="0"/>
              <a:t>：返回一条结果。并通过</a:t>
            </a:r>
            <a:r>
              <a:rPr lang="en-US" altLang="zh-CN" smtClean="0"/>
              <a:t>do_filter</a:t>
            </a:r>
            <a:r>
              <a:rPr lang="zh-CN" altLang="en-US" smtClean="0"/>
              <a:t>实现</a:t>
            </a:r>
            <a:r>
              <a:rPr lang="en-US" altLang="zh-CN" smtClean="0"/>
              <a:t>having</a:t>
            </a:r>
            <a:r>
              <a:rPr lang="zh-CN" altLang="en-US" smtClean="0"/>
              <a:t>操作。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close</a:t>
            </a:r>
            <a:r>
              <a:rPr lang="zh-CN" altLang="en-US" smtClean="0"/>
              <a:t>：释放</a:t>
            </a:r>
            <a:r>
              <a:rPr lang="en-US" altLang="zh-CN" smtClean="0"/>
              <a:t>Open</a:t>
            </a:r>
            <a:r>
              <a:rPr lang="zh-CN" altLang="en-US" smtClean="0"/>
              <a:t>中的资源。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注：输出表每一列的类型在构造函数时确定。</a:t>
            </a:r>
            <a:endParaRPr lang="en-US" altLang="zh-CN" smtClean="0"/>
          </a:p>
          <a:p>
            <a:r>
              <a:rPr lang="en-US" altLang="zh-CN" smtClean="0"/>
              <a:t>COUNT: int64_t</a:t>
            </a:r>
          </a:p>
          <a:p>
            <a:r>
              <a:rPr lang="en-US" altLang="zh-CN" smtClean="0"/>
              <a:t>AVG: double</a:t>
            </a:r>
          </a:p>
          <a:p>
            <a:r>
              <a:rPr lang="en-US" altLang="zh-CN" smtClean="0"/>
              <a:t>SUM: int64_t if the column type belongs to int type, else double.</a:t>
            </a:r>
          </a:p>
          <a:p>
            <a:r>
              <a:rPr lang="en-US" altLang="zh-CN" smtClean="0"/>
              <a:t>MIN/MAX: Same as the column type.</a:t>
            </a:r>
          </a:p>
          <a:p>
            <a:r>
              <a:rPr lang="en-US" altLang="zh-CN"/>
              <a:t>AVG</a:t>
            </a:r>
            <a:r>
              <a:rPr lang="zh-CN" altLang="en-US"/>
              <a:t>需要特殊处理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具体看代码。</a:t>
            </a:r>
            <a:endParaRPr lang="en-US" altLang="zh-CN" smtClean="0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0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528" y="116632"/>
            <a:ext cx="1201419" cy="50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/>
              <a:t>Orderby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8798" y="701298"/>
            <a:ext cx="8280000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39552" y="915721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Open: </a:t>
            </a:r>
            <a:r>
              <a:rPr lang="zh-CN" altLang="en-US" smtClean="0"/>
              <a:t>创建一个临时的</a:t>
            </a:r>
            <a:r>
              <a:rPr lang="en-US" altLang="zh-CN" smtClean="0"/>
              <a:t>resulttable</a:t>
            </a:r>
            <a:r>
              <a:rPr lang="zh-CN" altLang="en-US" smtClean="0"/>
              <a:t>，读取</a:t>
            </a:r>
            <a:r>
              <a:rPr lang="en-US" altLang="zh-CN" smtClean="0"/>
              <a:t>prior</a:t>
            </a:r>
            <a:r>
              <a:rPr lang="zh-CN" altLang="en-US" smtClean="0"/>
              <a:t>的结果存入。创建一个行指针数组，调用</a:t>
            </a:r>
            <a:r>
              <a:rPr lang="en-US" altLang="zh-CN" smtClean="0"/>
              <a:t>std::sort</a:t>
            </a:r>
            <a:r>
              <a:rPr lang="zh-CN" altLang="en-US" smtClean="0"/>
              <a:t>进行排序。排序的对象是行指针。</a:t>
            </a:r>
            <a:endParaRPr lang="en-US" altLang="zh-CN"/>
          </a:p>
          <a:p>
            <a:r>
              <a:rPr lang="en-US" altLang="zh-CN" smtClean="0"/>
              <a:t>getNext</a:t>
            </a:r>
            <a:r>
              <a:rPr lang="zh-CN" altLang="en-US" smtClean="0"/>
              <a:t>：返回一条结果。</a:t>
            </a:r>
            <a:endParaRPr lang="en-US" altLang="zh-CN"/>
          </a:p>
          <a:p>
            <a:r>
              <a:rPr lang="en-US" altLang="zh-CN" smtClean="0"/>
              <a:t>close</a:t>
            </a:r>
            <a:r>
              <a:rPr lang="zh-CN" altLang="en-US" smtClean="0"/>
              <a:t>：释放</a:t>
            </a:r>
            <a:r>
              <a:rPr lang="en-US" altLang="zh-CN" smtClean="0"/>
              <a:t>Open</a:t>
            </a:r>
            <a:r>
              <a:rPr lang="zh-CN" altLang="en-US" smtClean="0"/>
              <a:t>中的资源。</a:t>
            </a:r>
            <a:endParaRPr lang="en-US" altLang="zh-CN" smtClean="0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21" y="2132856"/>
            <a:ext cx="7474334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Planner</a:t>
            </a:r>
            <a:r>
              <a:rPr lang="zh-CN" altLang="en-US" smtClean="0"/>
              <a:t>：生成</a:t>
            </a:r>
            <a:r>
              <a:rPr lang="en-US" altLang="zh-CN" smtClean="0"/>
              <a:t>Operator Tree</a:t>
            </a:r>
          </a:p>
          <a:p>
            <a:r>
              <a:rPr lang="en-US" altLang="zh-CN" smtClean="0"/>
              <a:t>Operator</a:t>
            </a:r>
          </a:p>
          <a:p>
            <a:r>
              <a:rPr lang="en-US" altLang="zh-CN" smtClean="0"/>
              <a:t>Scan</a:t>
            </a:r>
          </a:p>
          <a:p>
            <a:r>
              <a:rPr lang="en-US" altLang="zh-CN" smtClean="0"/>
              <a:t>Join</a:t>
            </a:r>
          </a:p>
          <a:p>
            <a:r>
              <a:rPr lang="en-US" altLang="zh-CN" smtClean="0"/>
              <a:t>GroupbyAggr</a:t>
            </a:r>
          </a:p>
          <a:p>
            <a:r>
              <a:rPr lang="en-US" altLang="zh-CN" smtClean="0"/>
              <a:t>Orderby</a:t>
            </a:r>
          </a:p>
          <a:p>
            <a:r>
              <a:rPr lang="en-US" altLang="zh-CN" smtClean="0"/>
              <a:t>Project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7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528" y="116632"/>
            <a:ext cx="1054071" cy="50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/>
              <a:t>Project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8798" y="701298"/>
            <a:ext cx="8280000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39552" y="9157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调用之前实现好的</a:t>
            </a:r>
            <a:r>
              <a:rPr lang="en-US" altLang="zh-CN" smtClean="0"/>
              <a:t>do_project</a:t>
            </a:r>
            <a:r>
              <a:rPr lang="zh-CN" altLang="en-US" smtClean="0"/>
              <a:t>即可。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71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</a:rPr>
              <a:t>THANKS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" b="23051"/>
          <a:stretch/>
        </p:blipFill>
        <p:spPr>
          <a:xfrm>
            <a:off x="0" y="3211861"/>
            <a:ext cx="9144000" cy="3659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横版组合——透明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788" y="177714"/>
            <a:ext cx="2857488" cy="599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528" y="116632"/>
            <a:ext cx="361919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/>
              <a:t>Planner: </a:t>
            </a:r>
            <a:r>
              <a:rPr lang="zh-CN" altLang="en-US" sz="2400" smtClean="0"/>
              <a:t>构建</a:t>
            </a:r>
            <a:r>
              <a:rPr lang="en-US" altLang="zh-CN" sz="2400" smtClean="0"/>
              <a:t>Operator Tree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8798" y="701298"/>
            <a:ext cx="8280000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9489" y="995210"/>
            <a:ext cx="82889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/>
              <a:t>采用固定的</a:t>
            </a:r>
            <a:r>
              <a:rPr lang="en-US" altLang="zh-CN" sz="2000" b="1" smtClean="0"/>
              <a:t>Operator</a:t>
            </a:r>
            <a:r>
              <a:rPr lang="zh-CN" altLang="en-US" sz="2000" b="1" smtClean="0"/>
              <a:t>树结构。</a:t>
            </a:r>
            <a:endParaRPr lang="en-US" altLang="zh-CN" sz="2000" b="1" smtClean="0"/>
          </a:p>
          <a:p>
            <a:pPr>
              <a:lnSpc>
                <a:spcPct val="150000"/>
              </a:lnSpc>
            </a:pPr>
            <a:r>
              <a:rPr lang="en-US" altLang="zh-CN" sz="2000" smtClean="0"/>
              <a:t>Scan(filter,project) – (Join) – (GroupbyAggr(filter)) – (Orderby) – Project </a:t>
            </a:r>
          </a:p>
          <a:p>
            <a:pPr>
              <a:lnSpc>
                <a:spcPct val="150000"/>
              </a:lnSpc>
            </a:pPr>
            <a:r>
              <a:rPr lang="zh-CN" altLang="en-US" sz="2000" b="1" smtClean="0"/>
              <a:t>支持</a:t>
            </a:r>
            <a:r>
              <a:rPr lang="en-US" altLang="zh-CN" sz="2000" b="1" smtClean="0"/>
              <a:t>Expand</a:t>
            </a:r>
            <a:r>
              <a:rPr lang="zh-CN" altLang="en-US" sz="2000" b="1" smtClean="0"/>
              <a:t>打印</a:t>
            </a:r>
            <a:r>
              <a:rPr lang="en-US" altLang="zh-CN" sz="2000" b="1" smtClean="0"/>
              <a:t>Operator Tree</a:t>
            </a:r>
          </a:p>
          <a:p>
            <a:pPr>
              <a:lnSpc>
                <a:spcPct val="150000"/>
              </a:lnSpc>
            </a:pPr>
            <a:r>
              <a:rPr lang="zh-CN" altLang="en-US" sz="2000" b="1" smtClean="0"/>
              <a:t>优化：</a:t>
            </a:r>
            <a:endParaRPr lang="en-US" altLang="zh-CN" sz="2000" b="1" smtClean="0"/>
          </a:p>
          <a:p>
            <a:pPr>
              <a:lnSpc>
                <a:spcPct val="150000"/>
              </a:lnSpc>
            </a:pPr>
            <a:r>
              <a:rPr lang="zh-CN" altLang="en-US" sz="2000" smtClean="0"/>
              <a:t>（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）下推单表选择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 smtClean="0"/>
              <a:t>（</a:t>
            </a:r>
            <a:r>
              <a:rPr lang="en-US" altLang="zh-CN" sz="2000" smtClean="0"/>
              <a:t>2</a:t>
            </a:r>
            <a:r>
              <a:rPr lang="zh-CN" altLang="en-US" sz="2000" smtClean="0"/>
              <a:t>）投影下推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 smtClean="0"/>
              <a:t>（</a:t>
            </a:r>
            <a:r>
              <a:rPr lang="en-US" altLang="zh-CN" sz="2000" smtClean="0"/>
              <a:t>3</a:t>
            </a:r>
            <a:r>
              <a:rPr lang="zh-CN" altLang="en-US" sz="2000" smtClean="0"/>
              <a:t>）对于等值条件，有</a:t>
            </a:r>
            <a:r>
              <a:rPr lang="en-US" altLang="zh-CN" sz="2000" smtClean="0"/>
              <a:t>Index</a:t>
            </a:r>
            <a:r>
              <a:rPr lang="zh-CN" altLang="en-US" sz="2000" smtClean="0"/>
              <a:t>的时候使用</a:t>
            </a:r>
            <a:r>
              <a:rPr lang="en-US" altLang="zh-CN" sz="2000" smtClean="0"/>
              <a:t>Index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/>
              <a:t>（</a:t>
            </a:r>
            <a:r>
              <a:rPr lang="en-US" altLang="zh-CN" sz="2000" smtClean="0"/>
              <a:t>4</a:t>
            </a:r>
            <a:r>
              <a:rPr lang="zh-CN" altLang="en-US" sz="2000" smtClean="0"/>
              <a:t>）可将</a:t>
            </a:r>
            <a:r>
              <a:rPr lang="en-US" altLang="zh-CN" sz="2000" smtClean="0"/>
              <a:t>Filter, Project</a:t>
            </a:r>
            <a:r>
              <a:rPr lang="zh-CN" altLang="en-US" sz="2000" smtClean="0"/>
              <a:t>操作嵌入某种</a:t>
            </a:r>
            <a:r>
              <a:rPr lang="en-US" altLang="zh-CN" sz="2000" smtClean="0"/>
              <a:t>Operator</a:t>
            </a:r>
            <a:r>
              <a:rPr lang="zh-CN" altLang="en-US" sz="2000" smtClean="0"/>
              <a:t>（如</a:t>
            </a:r>
            <a:r>
              <a:rPr lang="en-US" altLang="zh-CN" sz="2000" smtClean="0"/>
              <a:t>Scan, Join, Groupby</a:t>
            </a:r>
            <a:r>
              <a:rPr lang="zh-CN" altLang="en-US" sz="2000" smtClean="0"/>
              <a:t>），减少函数调用路径。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88454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528" y="116632"/>
            <a:ext cx="361919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/>
              <a:t>Planner: </a:t>
            </a:r>
            <a:r>
              <a:rPr lang="zh-CN" altLang="en-US" sz="2400" smtClean="0"/>
              <a:t>构建</a:t>
            </a:r>
            <a:r>
              <a:rPr lang="en-US" altLang="zh-CN" sz="2400" smtClean="0"/>
              <a:t>Operator Tree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8798" y="701298"/>
            <a:ext cx="8280000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9489" y="995210"/>
            <a:ext cx="82889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示例：</a:t>
            </a:r>
            <a:endParaRPr lang="en-US" altLang="zh-CN" sz="2000" smtClean="0"/>
          </a:p>
          <a:p>
            <a:r>
              <a:rPr lang="en-US" altLang="zh-CN" sz="2000"/>
              <a:t>   </a:t>
            </a:r>
            <a:r>
              <a:rPr lang="en-US" altLang="zh-CN" sz="2000" smtClean="0"/>
              <a:t> select</a:t>
            </a:r>
            <a:r>
              <a:rPr lang="en-US" altLang="zh-CN" sz="2000"/>
              <a:t> r_name,n_name,c_name,o_totalprice</a:t>
            </a:r>
          </a:p>
          <a:p>
            <a:r>
              <a:rPr lang="en-US" altLang="zh-CN" sz="2000"/>
              <a:t>    from region,nation,customer,orders</a:t>
            </a:r>
          </a:p>
          <a:p>
            <a:r>
              <a:rPr lang="en-US" altLang="zh-CN" sz="2000"/>
              <a:t>    where r_regionkey = n_regionkey and n_nationkey = c_nationkey and c_custkey = o_custkey</a:t>
            </a:r>
          </a:p>
          <a:p>
            <a:pPr>
              <a:lnSpc>
                <a:spcPct val="150000"/>
              </a:lnSpc>
            </a:pPr>
            <a:endParaRPr lang="en-US" altLang="zh-CN" sz="200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85" y="3241979"/>
            <a:ext cx="885062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7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528" y="116632"/>
            <a:ext cx="361919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/>
              <a:t>Planner: </a:t>
            </a:r>
            <a:r>
              <a:rPr lang="zh-CN" altLang="en-US" sz="2400" smtClean="0"/>
              <a:t>构建</a:t>
            </a:r>
            <a:r>
              <a:rPr lang="en-US" altLang="zh-CN" sz="2400" smtClean="0"/>
              <a:t>Operator Tree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8798" y="701298"/>
            <a:ext cx="8280000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9489" y="995210"/>
            <a:ext cx="828897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示例：</a:t>
            </a:r>
            <a:endParaRPr lang="en-US" altLang="zh-CN" sz="2000" smtClean="0"/>
          </a:p>
          <a:p>
            <a:r>
              <a:rPr lang="en-US" altLang="zh-CN" sz="2000"/>
              <a:t>    </a:t>
            </a:r>
            <a:r>
              <a:rPr lang="en-US" altLang="zh-CN" sz="2000" smtClean="0"/>
              <a:t>select</a:t>
            </a:r>
            <a:r>
              <a:rPr lang="en-US" altLang="zh-CN" sz="2000"/>
              <a:t> c_name,o_totalprice</a:t>
            </a:r>
          </a:p>
          <a:p>
            <a:r>
              <a:rPr lang="en-US" altLang="zh-CN" sz="2000"/>
              <a:t>    from customer,orders</a:t>
            </a:r>
          </a:p>
          <a:p>
            <a:r>
              <a:rPr lang="en-US" altLang="zh-CN" sz="2000"/>
              <a:t>    where c_custkey = o_.custkey and c_nationkey = 18 and totalprice &gt;20000</a:t>
            </a:r>
          </a:p>
          <a:p>
            <a:endParaRPr lang="en-US" altLang="zh-CN" sz="200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02" y="3717032"/>
            <a:ext cx="896448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8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528" y="116632"/>
            <a:ext cx="361919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/>
              <a:t>Planner: </a:t>
            </a:r>
            <a:r>
              <a:rPr lang="zh-CN" altLang="en-US" sz="2400" smtClean="0"/>
              <a:t>构建</a:t>
            </a:r>
            <a:r>
              <a:rPr lang="en-US" altLang="zh-CN" sz="2400" smtClean="0"/>
              <a:t>Operator Tree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8798" y="701298"/>
            <a:ext cx="8280000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9489" y="995210"/>
            <a:ext cx="828897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示例：</a:t>
            </a:r>
            <a:endParaRPr lang="en-US" altLang="zh-CN" sz="2000" smtClean="0"/>
          </a:p>
          <a:p>
            <a:r>
              <a:rPr lang="en-US" altLang="zh-CN" sz="2000"/>
              <a:t>    </a:t>
            </a:r>
            <a:r>
              <a:rPr lang="en-US" altLang="zh-CN" sz="2000" smtClean="0"/>
              <a:t>select</a:t>
            </a:r>
            <a:r>
              <a:rPr lang="en-US" altLang="zh-CN" sz="2000"/>
              <a:t> l_suppkey,sum(o_totalprice),sum(l_tax)</a:t>
            </a:r>
          </a:p>
          <a:p>
            <a:r>
              <a:rPr lang="en-US" altLang="zh-CN" sz="2000"/>
              <a:t>    from orders,lineitem</a:t>
            </a:r>
          </a:p>
          <a:p>
            <a:r>
              <a:rPr lang="en-US" altLang="zh-CN" sz="2000"/>
              <a:t>    where o_orderkey = l_orderkey</a:t>
            </a:r>
          </a:p>
          <a:p>
            <a:r>
              <a:rPr lang="en-US" altLang="zh-CN" sz="2000"/>
              <a:t>    group by l_suppkey</a:t>
            </a:r>
          </a:p>
          <a:p>
            <a:r>
              <a:rPr lang="en-US" altLang="zh-CN" sz="2000"/>
              <a:t>    having l_suppkey &lt; 1000</a:t>
            </a:r>
          </a:p>
          <a:p>
            <a:endParaRPr lang="en-US" altLang="zh-CN" sz="200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573016"/>
            <a:ext cx="796637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528" y="116632"/>
            <a:ext cx="365773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/>
              <a:t>Planner: </a:t>
            </a:r>
            <a:r>
              <a:rPr lang="zh-CN" altLang="en-US" sz="2400" smtClean="0"/>
              <a:t>生成</a:t>
            </a:r>
            <a:r>
              <a:rPr lang="en-US" altLang="zh-CN" sz="2400" smtClean="0"/>
              <a:t>Scan Operator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8798" y="701298"/>
            <a:ext cx="8280000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9489" y="995210"/>
            <a:ext cx="82889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    对于每个</a:t>
            </a:r>
            <a:r>
              <a:rPr lang="en-US" altLang="zh-CN" sz="2000" smtClean="0"/>
              <a:t>from_table</a:t>
            </a:r>
            <a:r>
              <a:rPr lang="zh-CN" altLang="en-US" sz="2000" smtClean="0"/>
              <a:t>，生成一个</a:t>
            </a:r>
            <a:r>
              <a:rPr lang="en-US" altLang="zh-CN" sz="2000" smtClean="0"/>
              <a:t>Scan Op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000" smtClean="0"/>
              <a:t>    对于每个</a:t>
            </a:r>
            <a:r>
              <a:rPr lang="en-US" altLang="zh-CN" sz="2000" smtClean="0"/>
              <a:t>from_table</a:t>
            </a:r>
            <a:r>
              <a:rPr lang="zh-CN" altLang="en-US" sz="2000" smtClean="0"/>
              <a:t>，搜索</a:t>
            </a:r>
            <a:r>
              <a:rPr lang="en-US" altLang="zh-CN" sz="2000"/>
              <a:t>Conditions </a:t>
            </a:r>
            <a:r>
              <a:rPr lang="en-US" altLang="zh-CN" sz="2000" smtClean="0"/>
              <a:t>where</a:t>
            </a:r>
            <a:r>
              <a:rPr lang="zh-CN" altLang="en-US" sz="2000" smtClean="0"/>
              <a:t>，找到作用在该表上的</a:t>
            </a:r>
            <a:r>
              <a:rPr lang="en-US" altLang="zh-CN" sz="2000" smtClean="0"/>
              <a:t>filters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000" smtClean="0"/>
              <a:t>    如果</a:t>
            </a:r>
            <a:r>
              <a:rPr lang="en-US" altLang="zh-CN" sz="2000" smtClean="0"/>
              <a:t>filters</a:t>
            </a:r>
            <a:r>
              <a:rPr lang="zh-CN" altLang="en-US" sz="2000" smtClean="0"/>
              <a:t>中包括一组等值</a:t>
            </a:r>
            <a:r>
              <a:rPr lang="en-US" altLang="zh-CN" sz="2000" smtClean="0"/>
              <a:t>filter</a:t>
            </a:r>
            <a:r>
              <a:rPr lang="zh-CN" altLang="en-US" sz="2000" smtClean="0"/>
              <a:t>并且有</a:t>
            </a:r>
            <a:r>
              <a:rPr lang="en-US" altLang="zh-CN" sz="2000" smtClean="0"/>
              <a:t>index</a:t>
            </a:r>
            <a:r>
              <a:rPr lang="zh-CN" altLang="en-US" sz="2000" smtClean="0"/>
              <a:t>，则使用</a:t>
            </a:r>
            <a:r>
              <a:rPr lang="en-US" altLang="zh-CN" sz="2000" smtClean="0"/>
              <a:t>IndexScan</a:t>
            </a:r>
            <a:r>
              <a:rPr lang="zh-CN" altLang="en-US" sz="2000" smtClean="0"/>
              <a:t>。否则使用</a:t>
            </a:r>
            <a:r>
              <a:rPr lang="en-US" altLang="zh-CN" sz="2000" smtClean="0"/>
              <a:t>SeqScan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000" smtClean="0"/>
              <a:t>    搜索所有查询语句中出现的</a:t>
            </a:r>
            <a:r>
              <a:rPr lang="en-US" altLang="zh-CN" sz="2000" smtClean="0"/>
              <a:t>column</a:t>
            </a:r>
            <a:r>
              <a:rPr lang="zh-CN" altLang="en-US" sz="2000" smtClean="0"/>
              <a:t>，找到该表需要投影的列。</a:t>
            </a:r>
            <a:endParaRPr lang="en-US" altLang="zh-CN" sz="2000" smtClean="0"/>
          </a:p>
          <a:p>
            <a:r>
              <a:rPr lang="zh-CN" altLang="en-US" sz="2000" smtClean="0"/>
              <a:t>    创建</a:t>
            </a:r>
            <a:r>
              <a:rPr lang="en-US" altLang="zh-CN" sz="2000" smtClean="0"/>
              <a:t>Operator</a:t>
            </a:r>
            <a:r>
              <a:rPr lang="zh-CN" altLang="en-US" sz="2000" smtClean="0"/>
              <a:t>（</a:t>
            </a:r>
            <a:r>
              <a:rPr lang="en-US" altLang="zh-CN" sz="2000" smtClean="0"/>
              <a:t>filter</a:t>
            </a:r>
            <a:r>
              <a:rPr lang="zh-CN" altLang="en-US" sz="2000" smtClean="0"/>
              <a:t>操作和</a:t>
            </a:r>
            <a:r>
              <a:rPr lang="en-US" altLang="zh-CN" sz="2000" smtClean="0"/>
              <a:t>Scan</a:t>
            </a:r>
            <a:r>
              <a:rPr lang="zh-CN" altLang="en-US" sz="2000" smtClean="0"/>
              <a:t>一起实现）。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28113"/>
            <a:ext cx="609142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528" y="116632"/>
            <a:ext cx="356937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/>
              <a:t>Planner: </a:t>
            </a:r>
            <a:r>
              <a:rPr lang="zh-CN" altLang="en-US" sz="2400" smtClean="0"/>
              <a:t>生成</a:t>
            </a:r>
            <a:r>
              <a:rPr lang="en-US" altLang="zh-CN" sz="2400" smtClean="0"/>
              <a:t>Join Operator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8798" y="701298"/>
            <a:ext cx="8280000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9489" y="995210"/>
            <a:ext cx="82889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/>
              <a:t>    AIMDB</a:t>
            </a:r>
            <a:r>
              <a:rPr lang="zh-CN" altLang="en-US" sz="2000" smtClean="0"/>
              <a:t>中的</a:t>
            </a:r>
            <a:r>
              <a:rPr lang="en-US" altLang="zh-CN" sz="2000" smtClean="0"/>
              <a:t>query</a:t>
            </a:r>
            <a:r>
              <a:rPr lang="zh-CN" altLang="en-US" sz="2000" smtClean="0"/>
              <a:t>只支持等值连接。</a:t>
            </a:r>
            <a:endParaRPr lang="en-US" altLang="zh-CN" sz="2000" smtClean="0"/>
          </a:p>
          <a:p>
            <a:r>
              <a:rPr lang="en-US" altLang="zh-CN" sz="2000" smtClean="0"/>
              <a:t>    OpList</a:t>
            </a:r>
            <a:r>
              <a:rPr lang="zh-CN" altLang="en-US" sz="2000" smtClean="0"/>
              <a:t>记录了所有</a:t>
            </a:r>
            <a:r>
              <a:rPr lang="en-US" altLang="zh-CN" sz="2000" smtClean="0"/>
              <a:t>Scan Operator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000" smtClean="0"/>
              <a:t>    搜索</a:t>
            </a:r>
            <a:r>
              <a:rPr lang="en-US" altLang="zh-CN" sz="2000"/>
              <a:t>Conditions where</a:t>
            </a:r>
            <a:r>
              <a:rPr lang="zh-CN" altLang="en-US" sz="2000" smtClean="0"/>
              <a:t>，找到</a:t>
            </a:r>
            <a:r>
              <a:rPr lang="en-US" altLang="zh-CN" sz="2000" smtClean="0"/>
              <a:t>Link</a:t>
            </a:r>
            <a:r>
              <a:rPr lang="zh-CN" altLang="en-US" sz="2000" smtClean="0"/>
              <a:t>条件，每找到一个</a:t>
            </a:r>
            <a:r>
              <a:rPr lang="en-US" altLang="zh-CN" sz="2000" smtClean="0"/>
              <a:t>Link</a:t>
            </a:r>
            <a:r>
              <a:rPr lang="zh-CN" altLang="en-US" sz="2000" smtClean="0"/>
              <a:t>条件，从</a:t>
            </a:r>
            <a:r>
              <a:rPr lang="en-US" altLang="zh-CN" sz="2000" smtClean="0"/>
              <a:t>OpList</a:t>
            </a:r>
            <a:r>
              <a:rPr lang="zh-CN" altLang="en-US" sz="2000" smtClean="0"/>
              <a:t>中   搜索对应的两个表所在的</a:t>
            </a:r>
            <a:r>
              <a:rPr lang="en-US" altLang="zh-CN" sz="2000" smtClean="0"/>
              <a:t>Op</a:t>
            </a:r>
            <a:r>
              <a:rPr lang="zh-CN" altLang="en-US" sz="2000" smtClean="0"/>
              <a:t>，把</a:t>
            </a:r>
            <a:r>
              <a:rPr lang="en-US" altLang="zh-CN" sz="2000" smtClean="0"/>
              <a:t>Join</a:t>
            </a:r>
            <a:r>
              <a:rPr lang="zh-CN" altLang="en-US" sz="2000" smtClean="0"/>
              <a:t>建立在这两个</a:t>
            </a:r>
            <a:r>
              <a:rPr lang="en-US" altLang="zh-CN" sz="2000" smtClean="0"/>
              <a:t>ScanOp</a:t>
            </a:r>
            <a:r>
              <a:rPr lang="zh-CN" altLang="en-US" sz="2000" smtClean="0"/>
              <a:t>上。</a:t>
            </a:r>
            <a:endParaRPr lang="en-US" altLang="zh-CN" sz="2000" smtClean="0"/>
          </a:p>
          <a:p>
            <a:r>
              <a:rPr lang="zh-CN" altLang="en-US" sz="2000" smtClean="0"/>
              <a:t>    如果</a:t>
            </a:r>
            <a:r>
              <a:rPr lang="en-US" altLang="zh-CN" sz="2000" smtClean="0"/>
              <a:t>Join</a:t>
            </a:r>
            <a:r>
              <a:rPr lang="zh-CN" altLang="en-US" sz="2000" smtClean="0"/>
              <a:t>条件下一个子表包括</a:t>
            </a:r>
            <a:r>
              <a:rPr lang="en-US" altLang="zh-CN" sz="2000" smtClean="0"/>
              <a:t>Index</a:t>
            </a:r>
            <a:r>
              <a:rPr lang="zh-CN" altLang="en-US" sz="2000" smtClean="0"/>
              <a:t>（包括复合</a:t>
            </a:r>
            <a:r>
              <a:rPr lang="en-US" altLang="zh-CN" sz="2000" smtClean="0"/>
              <a:t>Index</a:t>
            </a:r>
            <a:r>
              <a:rPr lang="zh-CN" altLang="en-US" sz="2000" smtClean="0"/>
              <a:t>），并且该子表对应的</a:t>
            </a:r>
            <a:r>
              <a:rPr lang="en-US" altLang="zh-CN" sz="2000" smtClean="0"/>
              <a:t>ScanOp</a:t>
            </a:r>
            <a:r>
              <a:rPr lang="zh-CN" altLang="en-US" sz="2000" smtClean="0"/>
              <a:t>是</a:t>
            </a:r>
            <a:r>
              <a:rPr lang="en-US" altLang="zh-CN" sz="2000" smtClean="0"/>
              <a:t>SeqScan</a:t>
            </a:r>
            <a:r>
              <a:rPr lang="zh-CN" altLang="en-US" sz="2000" smtClean="0"/>
              <a:t>，则重建</a:t>
            </a:r>
            <a:r>
              <a:rPr lang="en-US" altLang="zh-CN" sz="2000" smtClean="0"/>
              <a:t>SeqScan</a:t>
            </a:r>
            <a:r>
              <a:rPr lang="zh-CN" altLang="en-US" sz="2000" smtClean="0"/>
              <a:t>为</a:t>
            </a:r>
            <a:r>
              <a:rPr lang="en-US" altLang="zh-CN" sz="2000" smtClean="0"/>
              <a:t>IndexScan</a:t>
            </a:r>
            <a:r>
              <a:rPr lang="zh-CN" altLang="en-US" sz="2000" smtClean="0"/>
              <a:t>，建立</a:t>
            </a:r>
            <a:r>
              <a:rPr lang="en-US" altLang="zh-CN" sz="2000" smtClean="0"/>
              <a:t>IndexJoin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000" smtClean="0"/>
              <a:t>    否则，建立</a:t>
            </a:r>
            <a:r>
              <a:rPr lang="en-US" altLang="zh-CN" sz="2000" smtClean="0"/>
              <a:t>Hash</a:t>
            </a:r>
            <a:r>
              <a:rPr lang="en-US" altLang="zh-CN" sz="2000"/>
              <a:t>Join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000" smtClean="0"/>
              <a:t>    把</a:t>
            </a:r>
            <a:r>
              <a:rPr lang="en-US" altLang="zh-CN" sz="2000" smtClean="0"/>
              <a:t>OpList</a:t>
            </a:r>
            <a:r>
              <a:rPr lang="zh-CN" altLang="en-US" sz="2000" smtClean="0"/>
              <a:t>中两个子表的</a:t>
            </a:r>
            <a:r>
              <a:rPr lang="en-US" altLang="zh-CN" sz="2000" smtClean="0"/>
              <a:t>Op</a:t>
            </a:r>
            <a:r>
              <a:rPr lang="zh-CN" altLang="en-US" sz="2000" smtClean="0"/>
              <a:t>弹出，把建立的</a:t>
            </a:r>
            <a:r>
              <a:rPr lang="en-US" altLang="zh-CN" sz="2000" smtClean="0"/>
              <a:t>HashOp</a:t>
            </a:r>
            <a:r>
              <a:rPr lang="zh-CN" altLang="en-US" sz="2000" smtClean="0"/>
              <a:t>加入</a:t>
            </a:r>
            <a:r>
              <a:rPr lang="en-US" altLang="zh-CN" sz="2000" smtClean="0"/>
              <a:t>OpList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endParaRPr lang="en-US" altLang="zh-CN" sz="2000"/>
          </a:p>
          <a:p>
            <a:r>
              <a:rPr lang="zh-CN" altLang="en-US" sz="2000" smtClean="0"/>
              <a:t>    反复执行以上操作，可将</a:t>
            </a:r>
            <a:r>
              <a:rPr lang="en-US" altLang="zh-CN" sz="2000" smtClean="0"/>
              <a:t>OpList</a:t>
            </a:r>
            <a:r>
              <a:rPr lang="zh-CN" altLang="en-US" sz="2000" smtClean="0"/>
              <a:t>中所有</a:t>
            </a:r>
            <a:r>
              <a:rPr lang="en-US" altLang="zh-CN" sz="2000" smtClean="0"/>
              <a:t>Operator</a:t>
            </a:r>
            <a:r>
              <a:rPr lang="zh-CN" altLang="en-US" sz="2000" smtClean="0"/>
              <a:t>对应的表都连接起来。最后</a:t>
            </a:r>
            <a:r>
              <a:rPr lang="en-US" altLang="zh-CN" sz="2000" smtClean="0"/>
              <a:t>OpList</a:t>
            </a:r>
            <a:r>
              <a:rPr lang="zh-CN" altLang="en-US" sz="2000" smtClean="0"/>
              <a:t>中只剩下一个</a:t>
            </a:r>
            <a:r>
              <a:rPr lang="en-US" altLang="zh-CN" sz="2000" smtClean="0"/>
              <a:t>Operator</a:t>
            </a:r>
            <a:r>
              <a:rPr lang="zh-CN" altLang="en-US" sz="2000" smtClean="0"/>
              <a:t>。（如果不止一个，则需要进行笛卡尔积操作，在本作业中不会遇到）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6612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23528" y="116632"/>
            <a:ext cx="472385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/>
              <a:t>Planner: </a:t>
            </a:r>
            <a:r>
              <a:rPr lang="zh-CN" altLang="en-US" sz="2400" smtClean="0"/>
              <a:t>生成</a:t>
            </a:r>
            <a:r>
              <a:rPr lang="en-US" altLang="zh-CN" sz="2400" smtClean="0"/>
              <a:t>GroupbyAggr Operator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8798" y="701298"/>
            <a:ext cx="8280000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9489" y="995210"/>
            <a:ext cx="82889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    搜索</a:t>
            </a:r>
            <a:r>
              <a:rPr lang="en-US" altLang="zh-CN" sz="2000" smtClean="0"/>
              <a:t>query</a:t>
            </a:r>
            <a:r>
              <a:rPr lang="zh-CN" altLang="en-US" sz="2000" smtClean="0"/>
              <a:t>中的</a:t>
            </a:r>
            <a:r>
              <a:rPr lang="en-US" altLang="zh-CN" sz="2000" smtClean="0"/>
              <a:t>select</a:t>
            </a:r>
            <a:r>
              <a:rPr lang="zh-CN" altLang="en-US" sz="2000" smtClean="0"/>
              <a:t>，</a:t>
            </a:r>
            <a:r>
              <a:rPr lang="en-US" altLang="zh-CN" sz="2000" smtClean="0"/>
              <a:t>having</a:t>
            </a:r>
            <a:r>
              <a:rPr lang="zh-CN" altLang="en-US" sz="2000" smtClean="0"/>
              <a:t>，</a:t>
            </a:r>
            <a:r>
              <a:rPr lang="en-US" altLang="zh-CN" sz="2000" smtClean="0"/>
              <a:t>orderby</a:t>
            </a:r>
            <a:r>
              <a:rPr lang="zh-CN" altLang="en-US" sz="2000" smtClean="0"/>
              <a:t>需要的列，如果该列上具有</a:t>
            </a:r>
            <a:r>
              <a:rPr lang="en-US" altLang="zh-CN" sz="2000" smtClean="0"/>
              <a:t>Aggr</a:t>
            </a:r>
            <a:r>
              <a:rPr lang="zh-CN" altLang="en-US" sz="2000" smtClean="0"/>
              <a:t>，   则加入</a:t>
            </a:r>
            <a:r>
              <a:rPr lang="en-US" altLang="zh-CN" sz="2000" smtClean="0"/>
              <a:t>Aggrs</a:t>
            </a:r>
            <a:r>
              <a:rPr lang="zh-CN" altLang="en-US" sz="2000" smtClean="0"/>
              <a:t>数组中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en-US" altLang="zh-CN" sz="2000"/>
              <a:t> </a:t>
            </a:r>
            <a:r>
              <a:rPr lang="en-US" altLang="zh-CN" sz="2000" smtClean="0"/>
              <a:t>   </a:t>
            </a:r>
            <a:r>
              <a:rPr lang="zh-CN" altLang="en-US" sz="2000"/>
              <a:t>搜索</a:t>
            </a:r>
            <a:r>
              <a:rPr lang="en-US" altLang="zh-CN" sz="2000"/>
              <a:t>query</a:t>
            </a:r>
            <a:r>
              <a:rPr lang="zh-CN" altLang="en-US" sz="2000"/>
              <a:t>中</a:t>
            </a:r>
            <a:r>
              <a:rPr lang="zh-CN" altLang="en-US" sz="2000"/>
              <a:t>的</a:t>
            </a:r>
            <a:r>
              <a:rPr lang="en-US" altLang="zh-CN" sz="2000" smtClean="0"/>
              <a:t>groupby</a:t>
            </a:r>
            <a:r>
              <a:rPr lang="zh-CN" altLang="en-US" sz="2000"/>
              <a:t>，</a:t>
            </a:r>
            <a:r>
              <a:rPr lang="zh-CN" altLang="en-US" sz="2000" smtClean="0"/>
              <a:t>如果</a:t>
            </a:r>
            <a:r>
              <a:rPr lang="en-US" altLang="zh-CN" sz="2000" smtClean="0"/>
              <a:t>Aggrs</a:t>
            </a:r>
            <a:r>
              <a:rPr lang="zh-CN" altLang="en-US" sz="2000" smtClean="0"/>
              <a:t>数组为</a:t>
            </a:r>
            <a:r>
              <a:rPr lang="zh-CN" altLang="en-US" sz="2000" smtClean="0"/>
              <a:t>空且</a:t>
            </a:r>
            <a:r>
              <a:rPr lang="en-US" altLang="zh-CN" sz="2000" smtClean="0"/>
              <a:t>groupby</a:t>
            </a:r>
            <a:r>
              <a:rPr lang="zh-CN" altLang="en-US" sz="2000" smtClean="0"/>
              <a:t>为空，</a:t>
            </a:r>
            <a:r>
              <a:rPr lang="zh-CN" altLang="en-US" sz="2000" smtClean="0"/>
              <a:t>则不需要生成</a:t>
            </a:r>
            <a:r>
              <a:rPr lang="en-US" altLang="zh-CN" sz="2000" smtClean="0"/>
              <a:t>GroupbyAggr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000" smtClean="0"/>
              <a:t>    否则</a:t>
            </a:r>
            <a:r>
              <a:rPr lang="zh-CN" altLang="en-US" sz="2000" smtClean="0"/>
              <a:t>，搜索</a:t>
            </a:r>
            <a:r>
              <a:rPr lang="en-US" altLang="zh-CN" sz="2000"/>
              <a:t>having</a:t>
            </a:r>
            <a:r>
              <a:rPr lang="zh-CN" altLang="en-US" sz="2000"/>
              <a:t>中的</a:t>
            </a:r>
            <a:r>
              <a:rPr lang="en-US" altLang="zh-CN" sz="2000"/>
              <a:t>conditions</a:t>
            </a:r>
            <a:r>
              <a:rPr lang="zh-CN" altLang="en-US" sz="2000"/>
              <a:t>，</a:t>
            </a:r>
            <a:r>
              <a:rPr lang="zh-CN" altLang="en-US" sz="2000" smtClean="0"/>
              <a:t>生成</a:t>
            </a:r>
            <a:r>
              <a:rPr lang="en-US" altLang="zh-CN" sz="2000" smtClean="0"/>
              <a:t>GroupbyAggr</a:t>
            </a:r>
            <a:r>
              <a:rPr lang="zh-CN" altLang="en-US" sz="2000" smtClean="0"/>
              <a:t>（连</a:t>
            </a:r>
            <a:r>
              <a:rPr lang="en-US" altLang="zh-CN" sz="2000" smtClean="0"/>
              <a:t>having</a:t>
            </a:r>
            <a:r>
              <a:rPr lang="zh-CN" altLang="en-US" sz="2000" smtClean="0"/>
              <a:t>一起实现）。</a:t>
            </a:r>
            <a:endParaRPr lang="en-US" altLang="zh-CN" sz="2000"/>
          </a:p>
          <a:p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911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21273E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689</Words>
  <Application>Microsoft Office PowerPoint</Application>
  <PresentationFormat>全屏显示(4:3)</PresentationFormat>
  <Paragraphs>144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Gulim</vt:lpstr>
      <vt:lpstr>方正宋刻本秀楷简体</vt:lpstr>
      <vt:lpstr>楷体</vt:lpstr>
      <vt:lpstr>宋体</vt:lpstr>
      <vt:lpstr>微软雅黑</vt:lpstr>
      <vt:lpstr>Arial</vt:lpstr>
      <vt:lpstr>Calibri</vt:lpstr>
      <vt:lpstr>Calibri Light</vt:lpstr>
      <vt:lpstr>Georgia</vt:lpstr>
      <vt:lpstr>Times New Roman</vt:lpstr>
      <vt:lpstr>Verdana</vt:lpstr>
      <vt:lpstr>Office 主题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alphabet</cp:lastModifiedBy>
  <cp:revision>647</cp:revision>
  <dcterms:created xsi:type="dcterms:W3CDTF">2017-04-07T17:31:58Z</dcterms:created>
  <dcterms:modified xsi:type="dcterms:W3CDTF">2021-07-08T07:38:55Z</dcterms:modified>
</cp:coreProperties>
</file>