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notesMasterIdLst>
    <p:notesMasterId r:id="rId30"/>
  </p:notesMasterIdLst>
  <p:handoutMasterIdLst>
    <p:handoutMasterId r:id="rId31"/>
  </p:handoutMasterIdLst>
  <p:sldIdLst>
    <p:sldId id="256" r:id="rId2"/>
    <p:sldId id="289" r:id="rId3"/>
    <p:sldId id="257" r:id="rId4"/>
    <p:sldId id="275" r:id="rId5"/>
    <p:sldId id="259" r:id="rId6"/>
    <p:sldId id="277" r:id="rId7"/>
    <p:sldId id="278" r:id="rId8"/>
    <p:sldId id="258" r:id="rId9"/>
    <p:sldId id="276" r:id="rId10"/>
    <p:sldId id="279" r:id="rId11"/>
    <p:sldId id="270" r:id="rId12"/>
    <p:sldId id="280" r:id="rId13"/>
    <p:sldId id="281" r:id="rId14"/>
    <p:sldId id="282" r:id="rId15"/>
    <p:sldId id="283" r:id="rId16"/>
    <p:sldId id="271" r:id="rId17"/>
    <p:sldId id="273" r:id="rId18"/>
    <p:sldId id="274" r:id="rId19"/>
    <p:sldId id="291" r:id="rId20"/>
    <p:sldId id="292" r:id="rId21"/>
    <p:sldId id="295" r:id="rId22"/>
    <p:sldId id="296" r:id="rId23"/>
    <p:sldId id="297" r:id="rId24"/>
    <p:sldId id="298" r:id="rId25"/>
    <p:sldId id="294" r:id="rId26"/>
    <p:sldId id="299" r:id="rId27"/>
    <p:sldId id="286" r:id="rId28"/>
    <p:sldId id="28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00DFFDA-2CF6-4F83-81C1-D705A8176E1E}">
          <p14:sldIdLst>
            <p14:sldId id="256"/>
            <p14:sldId id="289"/>
            <p14:sldId id="257"/>
            <p14:sldId id="275"/>
            <p14:sldId id="259"/>
            <p14:sldId id="277"/>
            <p14:sldId id="278"/>
            <p14:sldId id="258"/>
            <p14:sldId id="276"/>
            <p14:sldId id="279"/>
            <p14:sldId id="270"/>
            <p14:sldId id="280"/>
            <p14:sldId id="281"/>
            <p14:sldId id="282"/>
            <p14:sldId id="283"/>
            <p14:sldId id="271"/>
            <p14:sldId id="273"/>
            <p14:sldId id="274"/>
            <p14:sldId id="291"/>
            <p14:sldId id="292"/>
            <p14:sldId id="295"/>
            <p14:sldId id="296"/>
            <p14:sldId id="297"/>
            <p14:sldId id="298"/>
            <p14:sldId id="294"/>
            <p14:sldId id="299"/>
            <p14:sldId id="286"/>
            <p14:sldId id="28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C5CD"/>
    <a:srgbClr val="0364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18" autoAdjust="0"/>
    <p:restoredTop sz="94660"/>
  </p:normalViewPr>
  <p:slideViewPr>
    <p:cSldViewPr snapToGrid="0">
      <p:cViewPr varScale="1">
        <p:scale>
          <a:sx n="68" d="100"/>
          <a:sy n="68" d="100"/>
        </p:scale>
        <p:origin x="852" y="60"/>
      </p:cViewPr>
      <p:guideLst/>
    </p:cSldViewPr>
  </p:slideViewPr>
  <p:notesTextViewPr>
    <p:cViewPr>
      <p:scale>
        <a:sx n="1" d="1"/>
        <a:sy n="1" d="1"/>
      </p:scale>
      <p:origin x="0" y="0"/>
    </p:cViewPr>
  </p:notesTextViewPr>
  <p:notesViewPr>
    <p:cSldViewPr snapToGrid="0">
      <p:cViewPr varScale="1">
        <p:scale>
          <a:sx n="55" d="100"/>
          <a:sy n="55" d="100"/>
        </p:scale>
        <p:origin x="288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7B9F0AA-D910-4225-A566-B6A3FBCE0B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144FD03-199C-4EA4-8A2E-D747C840C0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3DC321-F81B-4C0B-BB31-D02C18B7550B}" type="datetimeFigureOut">
              <a:rPr lang="en-US" smtClean="0"/>
              <a:t>1/14/2018</a:t>
            </a:fld>
            <a:endParaRPr lang="en-US"/>
          </a:p>
        </p:txBody>
      </p:sp>
      <p:sp>
        <p:nvSpPr>
          <p:cNvPr id="4" name="Footer Placeholder 3">
            <a:extLst>
              <a:ext uri="{FF2B5EF4-FFF2-40B4-BE49-F238E27FC236}">
                <a16:creationId xmlns:a16="http://schemas.microsoft.com/office/drawing/2014/main" id="{6F5E2276-C5B2-4362-8E61-6057344111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15D6FC5-1531-4A43-A35A-2BEBF205D3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CFF684-3D3D-4198-BF79-FACC1EB40980}" type="slidenum">
              <a:rPr lang="en-US" smtClean="0"/>
              <a:t>‹#›</a:t>
            </a:fld>
            <a:endParaRPr lang="en-US"/>
          </a:p>
        </p:txBody>
      </p:sp>
    </p:spTree>
    <p:extLst>
      <p:ext uri="{BB962C8B-B14F-4D97-AF65-F5344CB8AC3E}">
        <p14:creationId xmlns:p14="http://schemas.microsoft.com/office/powerpoint/2010/main" val="303487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91433C-2A8E-4405-B0A5-6F0A1D2027BD}" type="datetimeFigureOut">
              <a:rPr lang="en-US" smtClean="0"/>
              <a:t>1/14/2018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E4A52-E44C-434E-9734-37F3B55851F5}" type="slidenum">
              <a:rPr lang="en-US" smtClean="0"/>
              <a:t>‹#›</a:t>
            </a:fld>
            <a:endParaRPr lang="en-US"/>
          </a:p>
        </p:txBody>
      </p:sp>
    </p:spTree>
    <p:extLst>
      <p:ext uri="{BB962C8B-B14F-4D97-AF65-F5344CB8AC3E}">
        <p14:creationId xmlns:p14="http://schemas.microsoft.com/office/powerpoint/2010/main" val="3055104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5E4A52-E44C-434E-9734-37F3B55851F5}" type="slidenum">
              <a:rPr lang="en-US" smtClean="0"/>
              <a:t>8</a:t>
            </a:fld>
            <a:endParaRPr lang="en-US"/>
          </a:p>
        </p:txBody>
      </p:sp>
    </p:spTree>
    <p:extLst>
      <p:ext uri="{BB962C8B-B14F-4D97-AF65-F5344CB8AC3E}">
        <p14:creationId xmlns:p14="http://schemas.microsoft.com/office/powerpoint/2010/main" val="3340581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5A2734-43D9-4B7F-AAFF-9045E0FC349C}"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9ABD5-713C-43BD-A370-3AC66B6084D2}" type="slidenum">
              <a:rPr lang="en-US" smtClean="0"/>
              <a:t>‹#›</a:t>
            </a:fld>
            <a:endParaRPr lang="en-US"/>
          </a:p>
        </p:txBody>
      </p:sp>
    </p:spTree>
    <p:extLst>
      <p:ext uri="{BB962C8B-B14F-4D97-AF65-F5344CB8AC3E}">
        <p14:creationId xmlns:p14="http://schemas.microsoft.com/office/powerpoint/2010/main" val="87325178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5A2734-43D9-4B7F-AAFF-9045E0FC349C}"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9ABD5-713C-43BD-A370-3AC66B6084D2}" type="slidenum">
              <a:rPr lang="en-US" smtClean="0"/>
              <a:t>‹#›</a:t>
            </a:fld>
            <a:endParaRPr lang="en-US"/>
          </a:p>
        </p:txBody>
      </p:sp>
    </p:spTree>
    <p:extLst>
      <p:ext uri="{BB962C8B-B14F-4D97-AF65-F5344CB8AC3E}">
        <p14:creationId xmlns:p14="http://schemas.microsoft.com/office/powerpoint/2010/main" val="816522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5A2734-43D9-4B7F-AAFF-9045E0FC349C}"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9ABD5-713C-43BD-A370-3AC66B6084D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64427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5A2734-43D9-4B7F-AAFF-9045E0FC349C}"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9ABD5-713C-43BD-A370-3AC66B6084D2}" type="slidenum">
              <a:rPr lang="en-US" smtClean="0"/>
              <a:t>‹#›</a:t>
            </a:fld>
            <a:endParaRPr lang="en-US"/>
          </a:p>
        </p:txBody>
      </p:sp>
    </p:spTree>
    <p:extLst>
      <p:ext uri="{BB962C8B-B14F-4D97-AF65-F5344CB8AC3E}">
        <p14:creationId xmlns:p14="http://schemas.microsoft.com/office/powerpoint/2010/main" val="951731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5A2734-43D9-4B7F-AAFF-9045E0FC349C}"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9ABD5-713C-43BD-A370-3AC66B6084D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5080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5A2734-43D9-4B7F-AAFF-9045E0FC349C}"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9ABD5-713C-43BD-A370-3AC66B6084D2}" type="slidenum">
              <a:rPr lang="en-US" smtClean="0"/>
              <a:t>‹#›</a:t>
            </a:fld>
            <a:endParaRPr lang="en-US"/>
          </a:p>
        </p:txBody>
      </p:sp>
    </p:spTree>
    <p:extLst>
      <p:ext uri="{BB962C8B-B14F-4D97-AF65-F5344CB8AC3E}">
        <p14:creationId xmlns:p14="http://schemas.microsoft.com/office/powerpoint/2010/main" val="22806674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5A2734-43D9-4B7F-AAFF-9045E0FC349C}"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9ABD5-713C-43BD-A370-3AC66B6084D2}" type="slidenum">
              <a:rPr lang="en-US" smtClean="0"/>
              <a:t>‹#›</a:t>
            </a:fld>
            <a:endParaRPr lang="en-US"/>
          </a:p>
        </p:txBody>
      </p:sp>
    </p:spTree>
    <p:extLst>
      <p:ext uri="{BB962C8B-B14F-4D97-AF65-F5344CB8AC3E}">
        <p14:creationId xmlns:p14="http://schemas.microsoft.com/office/powerpoint/2010/main" val="4264995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5A2734-43D9-4B7F-AAFF-9045E0FC349C}"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9ABD5-713C-43BD-A370-3AC66B6084D2}" type="slidenum">
              <a:rPr lang="en-US" smtClean="0"/>
              <a:t>‹#›</a:t>
            </a:fld>
            <a:endParaRPr lang="en-US"/>
          </a:p>
        </p:txBody>
      </p:sp>
    </p:spTree>
    <p:extLst>
      <p:ext uri="{BB962C8B-B14F-4D97-AF65-F5344CB8AC3E}">
        <p14:creationId xmlns:p14="http://schemas.microsoft.com/office/powerpoint/2010/main" val="283212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5A2734-43D9-4B7F-AAFF-9045E0FC349C}"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9ABD5-713C-43BD-A370-3AC66B6084D2}" type="slidenum">
              <a:rPr lang="en-US" smtClean="0"/>
              <a:t>‹#›</a:t>
            </a:fld>
            <a:endParaRPr lang="en-US"/>
          </a:p>
        </p:txBody>
      </p:sp>
    </p:spTree>
    <p:extLst>
      <p:ext uri="{BB962C8B-B14F-4D97-AF65-F5344CB8AC3E}">
        <p14:creationId xmlns:p14="http://schemas.microsoft.com/office/powerpoint/2010/main" val="1058868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5A2734-43D9-4B7F-AAFF-9045E0FC349C}"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9ABD5-713C-43BD-A370-3AC66B6084D2}" type="slidenum">
              <a:rPr lang="en-US" smtClean="0"/>
              <a:t>‹#›</a:t>
            </a:fld>
            <a:endParaRPr lang="en-US"/>
          </a:p>
        </p:txBody>
      </p:sp>
    </p:spTree>
    <p:extLst>
      <p:ext uri="{BB962C8B-B14F-4D97-AF65-F5344CB8AC3E}">
        <p14:creationId xmlns:p14="http://schemas.microsoft.com/office/powerpoint/2010/main" val="208436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5A2734-43D9-4B7F-AAFF-9045E0FC349C}" type="datetimeFigureOut">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9ABD5-713C-43BD-A370-3AC66B6084D2}" type="slidenum">
              <a:rPr lang="en-US" smtClean="0"/>
              <a:t>‹#›</a:t>
            </a:fld>
            <a:endParaRPr lang="en-US"/>
          </a:p>
        </p:txBody>
      </p:sp>
    </p:spTree>
    <p:extLst>
      <p:ext uri="{BB962C8B-B14F-4D97-AF65-F5344CB8AC3E}">
        <p14:creationId xmlns:p14="http://schemas.microsoft.com/office/powerpoint/2010/main" val="1195937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5A2734-43D9-4B7F-AAFF-9045E0FC349C}" type="datetimeFigureOut">
              <a:rPr lang="en-US" smtClean="0"/>
              <a:t>1/14/2018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09ABD5-713C-43BD-A370-3AC66B6084D2}" type="slidenum">
              <a:rPr lang="en-US" smtClean="0"/>
              <a:t>‹#›</a:t>
            </a:fld>
            <a:endParaRPr lang="en-US"/>
          </a:p>
        </p:txBody>
      </p:sp>
    </p:spTree>
    <p:extLst>
      <p:ext uri="{BB962C8B-B14F-4D97-AF65-F5344CB8AC3E}">
        <p14:creationId xmlns:p14="http://schemas.microsoft.com/office/powerpoint/2010/main" val="3307761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5A2734-43D9-4B7F-AAFF-9045E0FC349C}" type="datetimeFigureOut">
              <a:rPr lang="en-US" smtClean="0"/>
              <a:t>1/14/2018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09ABD5-713C-43BD-A370-3AC66B6084D2}" type="slidenum">
              <a:rPr lang="en-US" smtClean="0"/>
              <a:t>‹#›</a:t>
            </a:fld>
            <a:endParaRPr lang="en-US"/>
          </a:p>
        </p:txBody>
      </p:sp>
    </p:spTree>
    <p:extLst>
      <p:ext uri="{BB962C8B-B14F-4D97-AF65-F5344CB8AC3E}">
        <p14:creationId xmlns:p14="http://schemas.microsoft.com/office/powerpoint/2010/main" val="2668972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5A2734-43D9-4B7F-AAFF-9045E0FC349C}" type="datetimeFigureOut">
              <a:rPr lang="en-US" smtClean="0"/>
              <a:t>1/14/2018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09ABD5-713C-43BD-A370-3AC66B6084D2}" type="slidenum">
              <a:rPr lang="en-US" smtClean="0"/>
              <a:t>‹#›</a:t>
            </a:fld>
            <a:endParaRPr lang="en-US"/>
          </a:p>
        </p:txBody>
      </p:sp>
    </p:spTree>
    <p:extLst>
      <p:ext uri="{BB962C8B-B14F-4D97-AF65-F5344CB8AC3E}">
        <p14:creationId xmlns:p14="http://schemas.microsoft.com/office/powerpoint/2010/main" val="418925782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B5A2734-43D9-4B7F-AAFF-9045E0FC349C}" type="datetimeFigureOut">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9ABD5-713C-43BD-A370-3AC66B6084D2}" type="slidenum">
              <a:rPr lang="en-US" smtClean="0"/>
              <a:t>‹#›</a:t>
            </a:fld>
            <a:endParaRPr lang="en-US"/>
          </a:p>
        </p:txBody>
      </p:sp>
    </p:spTree>
    <p:extLst>
      <p:ext uri="{BB962C8B-B14F-4D97-AF65-F5344CB8AC3E}">
        <p14:creationId xmlns:p14="http://schemas.microsoft.com/office/powerpoint/2010/main" val="368164424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B5A2734-43D9-4B7F-AAFF-9045E0FC349C}" type="datetimeFigureOut">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9ABD5-713C-43BD-A370-3AC66B6084D2}" type="slidenum">
              <a:rPr lang="en-US" smtClean="0"/>
              <a:t>‹#›</a:t>
            </a:fld>
            <a:endParaRPr lang="en-US"/>
          </a:p>
        </p:txBody>
      </p:sp>
    </p:spTree>
    <p:extLst>
      <p:ext uri="{BB962C8B-B14F-4D97-AF65-F5344CB8AC3E}">
        <p14:creationId xmlns:p14="http://schemas.microsoft.com/office/powerpoint/2010/main" val="1443038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B5A2734-43D9-4B7F-AAFF-9045E0FC349C}" type="datetimeFigureOut">
              <a:rPr lang="en-US" smtClean="0"/>
              <a:t>1/14/2018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C09ABD5-713C-43BD-A370-3AC66B6084D2}" type="slidenum">
              <a:rPr lang="en-US" smtClean="0"/>
              <a:t>‹#›</a:t>
            </a:fld>
            <a:endParaRPr lang="en-US"/>
          </a:p>
        </p:txBody>
      </p:sp>
    </p:spTree>
    <p:extLst>
      <p:ext uri="{BB962C8B-B14F-4D97-AF65-F5344CB8AC3E}">
        <p14:creationId xmlns:p14="http://schemas.microsoft.com/office/powerpoint/2010/main" val="57271472"/>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khalil2535/University_Data_Bas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F046D-8622-4798-9390-3B70BBD9DC46}"/>
              </a:ext>
            </a:extLst>
          </p:cNvPr>
          <p:cNvSpPr>
            <a:spLocks noGrp="1"/>
          </p:cNvSpPr>
          <p:nvPr>
            <p:ph type="ctrTitle"/>
          </p:nvPr>
        </p:nvSpPr>
        <p:spPr>
          <a:xfrm>
            <a:off x="1073571" y="852501"/>
            <a:ext cx="7863840" cy="1235203"/>
          </a:xfrm>
        </p:spPr>
        <p:txBody>
          <a:bodyPr>
            <a:noAutofit/>
          </a:bodyPr>
          <a:lstStyle/>
          <a:p>
            <a:pPr algn="ctr" rtl="1"/>
            <a:r>
              <a:rPr lang="ar-SA" sz="3600" b="1" dirty="0">
                <a:latin typeface="Al-Jazeera-Arabic-Bold" panose="01000500000000020006" pitchFamily="2" charset="-78"/>
                <a:cs typeface="Al-Jazeera-Arabic-Bold" panose="01000500000000020006" pitchFamily="2" charset="-78"/>
              </a:rPr>
              <a:t>مشروع قاعدة بيانات الكلية الجامعية</a:t>
            </a:r>
            <a:br>
              <a:rPr lang="ar-SA" sz="3600" b="1" dirty="0">
                <a:latin typeface="Al-Jazeera-Arabic-Bold" panose="01000500000000020006" pitchFamily="2" charset="-78"/>
                <a:cs typeface="Al-Jazeera-Arabic-Bold" panose="01000500000000020006" pitchFamily="2" charset="-78"/>
              </a:rPr>
            </a:br>
            <a:r>
              <a:rPr lang="en-US" sz="3600" b="1" dirty="0">
                <a:latin typeface="+mn-lt"/>
                <a:cs typeface="Al-Jazeera-Arabic-Bold" panose="01000500000000020006" pitchFamily="2" charset="-78"/>
              </a:rPr>
              <a:t>UCAS Database Project</a:t>
            </a:r>
          </a:p>
        </p:txBody>
      </p:sp>
      <p:sp>
        <p:nvSpPr>
          <p:cNvPr id="4" name="Subtitle 2">
            <a:extLst>
              <a:ext uri="{FF2B5EF4-FFF2-40B4-BE49-F238E27FC236}">
                <a16:creationId xmlns:a16="http://schemas.microsoft.com/office/drawing/2014/main" id="{AD52FAC9-6B7F-4E76-8DB3-020F59350DD1}"/>
              </a:ext>
            </a:extLst>
          </p:cNvPr>
          <p:cNvSpPr txBox="1">
            <a:spLocks/>
          </p:cNvSpPr>
          <p:nvPr/>
        </p:nvSpPr>
        <p:spPr>
          <a:xfrm>
            <a:off x="0" y="5333145"/>
            <a:ext cx="8390467" cy="1043271"/>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rtl="1"/>
            <a:r>
              <a:rPr lang="ar-SA" sz="2400" dirty="0">
                <a:solidFill>
                  <a:srgbClr val="00B050"/>
                </a:solidFill>
                <a:latin typeface="Al-Jazeera-Arabic-Bold" panose="01000500000000020006" pitchFamily="2" charset="-78"/>
                <a:cs typeface="Al-Jazeera-Arabic-Bold" panose="01000500000000020006" pitchFamily="2" charset="-78"/>
              </a:rPr>
              <a:t>إشراف المهندس /  رامي رياض محمد لبد</a:t>
            </a:r>
          </a:p>
          <a:p>
            <a:pPr rtl="1"/>
            <a:r>
              <a:rPr lang="ar-SA" sz="2400" dirty="0">
                <a:solidFill>
                  <a:srgbClr val="00B050"/>
                </a:solidFill>
                <a:latin typeface="Al-Jazeera-Arabic-Bold" panose="01000500000000020006" pitchFamily="2" charset="-78"/>
                <a:cs typeface="Al-Jazeera-Arabic-Bold" panose="01000500000000020006" pitchFamily="2" charset="-78"/>
              </a:rPr>
              <a:t>إعداد الطلاب / وليد مرتجى – محمود الشيخ خليل – إياد العماوي</a:t>
            </a:r>
          </a:p>
          <a:p>
            <a:pPr rtl="1"/>
            <a:endParaRPr lang="en-US" sz="2400" dirty="0">
              <a:solidFill>
                <a:srgbClr val="00B050"/>
              </a:solidFill>
              <a:latin typeface="Al-Jazeera-Arabic-Bold" panose="01000500000000020006" pitchFamily="2" charset="-78"/>
              <a:cs typeface="Al-Jazeera-Arabic-Bold" panose="01000500000000020006" pitchFamily="2" charset="-78"/>
            </a:endParaRPr>
          </a:p>
        </p:txBody>
      </p:sp>
      <p:pic>
        <p:nvPicPr>
          <p:cNvPr id="2056" name="Picture 8" descr="https://cdn.lynda.com/course/548706/548706-636232861353336121-16x9.jpg">
            <a:extLst>
              <a:ext uri="{FF2B5EF4-FFF2-40B4-BE49-F238E27FC236}">
                <a16:creationId xmlns:a16="http://schemas.microsoft.com/office/drawing/2014/main" id="{71479F85-52A3-4DE5-BBF4-30586892C4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9785" y="2553369"/>
            <a:ext cx="3931413" cy="22114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52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3DA12-90E3-4E3F-B136-B65C1A7DBED7}"/>
              </a:ext>
            </a:extLst>
          </p:cNvPr>
          <p:cNvSpPr>
            <a:spLocks noGrp="1"/>
          </p:cNvSpPr>
          <p:nvPr>
            <p:ph type="title"/>
          </p:nvPr>
        </p:nvSpPr>
        <p:spPr>
          <a:xfrm>
            <a:off x="1486879" y="643716"/>
            <a:ext cx="3197664" cy="1182981"/>
          </a:xfrm>
        </p:spPr>
        <p:txBody>
          <a:bodyPr>
            <a:normAutofit fontScale="90000"/>
          </a:bodyPr>
          <a:lstStyle/>
          <a:p>
            <a:r>
              <a:rPr lang="en-US" sz="4400" b="1" dirty="0">
                <a:solidFill>
                  <a:schemeClr val="tx1">
                    <a:lumMod val="75000"/>
                    <a:lumOff val="25000"/>
                  </a:schemeClr>
                </a:solidFill>
              </a:rPr>
              <a:t>Attachments</a:t>
            </a:r>
          </a:p>
        </p:txBody>
      </p:sp>
      <p:sp>
        <p:nvSpPr>
          <p:cNvPr id="3" name="Content Placeholder 2">
            <a:extLst>
              <a:ext uri="{FF2B5EF4-FFF2-40B4-BE49-F238E27FC236}">
                <a16:creationId xmlns:a16="http://schemas.microsoft.com/office/drawing/2014/main" id="{0CD94A16-9595-4E28-A981-9B42FC84E4F6}"/>
              </a:ext>
            </a:extLst>
          </p:cNvPr>
          <p:cNvSpPr>
            <a:spLocks noGrp="1"/>
          </p:cNvSpPr>
          <p:nvPr>
            <p:ph idx="1"/>
          </p:nvPr>
        </p:nvSpPr>
        <p:spPr/>
        <p:txBody>
          <a:bodyPr>
            <a:normAutofit/>
          </a:bodyPr>
          <a:lstStyle/>
          <a:p>
            <a:pPr>
              <a:buFont typeface="Wingdings" panose="05000000000000000000" pitchFamily="2" charset="2"/>
              <a:buChar char="v"/>
            </a:pPr>
            <a:r>
              <a:rPr lang="en-US" sz="3200" b="1" dirty="0"/>
              <a:t>Entity Relationship Diagram (ERD)</a:t>
            </a:r>
          </a:p>
          <a:p>
            <a:pPr>
              <a:buFont typeface="Wingdings" panose="05000000000000000000" pitchFamily="2" charset="2"/>
              <a:buChar char="v"/>
            </a:pPr>
            <a:r>
              <a:rPr lang="en-US" sz="3200" b="1" dirty="0" err="1"/>
              <a:t>DDL.sql</a:t>
            </a:r>
            <a:endParaRPr lang="en-US" sz="3200" b="1" dirty="0"/>
          </a:p>
          <a:p>
            <a:pPr>
              <a:buFont typeface="Wingdings" panose="05000000000000000000" pitchFamily="2" charset="2"/>
              <a:buChar char="v"/>
            </a:pPr>
            <a:r>
              <a:rPr lang="en-US" sz="3200" b="1" dirty="0"/>
              <a:t>All Thing about Project on </a:t>
            </a:r>
            <a:r>
              <a:rPr lang="en-US" sz="3200" b="1" dirty="0" err="1"/>
              <a:t>Github</a:t>
            </a:r>
            <a:r>
              <a:rPr lang="en-US" sz="3200" b="1" dirty="0"/>
              <a:t> :</a:t>
            </a:r>
          </a:p>
          <a:p>
            <a:pPr marL="0" indent="0">
              <a:buNone/>
            </a:pPr>
            <a:r>
              <a:rPr lang="en-US" sz="3200" b="1" dirty="0"/>
              <a:t>    </a:t>
            </a:r>
            <a:r>
              <a:rPr lang="en-US" sz="3200" b="1" dirty="0">
                <a:hlinkClick r:id="rId2"/>
              </a:rPr>
              <a:t>Click here</a:t>
            </a:r>
            <a:endParaRPr lang="en-US" sz="3200" b="1" dirty="0"/>
          </a:p>
        </p:txBody>
      </p:sp>
      <p:pic>
        <p:nvPicPr>
          <p:cNvPr id="5" name="Picture 2" descr="نتيجة بحث الصور عن ‪Attachment icon‬‏">
            <a:extLst>
              <a:ext uri="{FF2B5EF4-FFF2-40B4-BE49-F238E27FC236}">
                <a16:creationId xmlns:a16="http://schemas.microsoft.com/office/drawing/2014/main" id="{30F07F06-4E14-4C25-80C9-211C515F8C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711" y="643716"/>
            <a:ext cx="676168" cy="676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112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099EB-3A84-4825-9702-45B2F60893B0}"/>
              </a:ext>
            </a:extLst>
          </p:cNvPr>
          <p:cNvSpPr>
            <a:spLocks noGrp="1"/>
          </p:cNvSpPr>
          <p:nvPr>
            <p:ph type="title"/>
          </p:nvPr>
        </p:nvSpPr>
        <p:spPr>
          <a:xfrm>
            <a:off x="677334" y="609600"/>
            <a:ext cx="8596668" cy="951914"/>
          </a:xfrm>
        </p:spPr>
        <p:txBody>
          <a:bodyPr/>
          <a:lstStyle/>
          <a:p>
            <a:r>
              <a:rPr lang="en-US" dirty="0"/>
              <a:t>Schema (logical design) </a:t>
            </a:r>
          </a:p>
        </p:txBody>
      </p:sp>
      <p:sp>
        <p:nvSpPr>
          <p:cNvPr id="3" name="Content Placeholder 2">
            <a:extLst>
              <a:ext uri="{FF2B5EF4-FFF2-40B4-BE49-F238E27FC236}">
                <a16:creationId xmlns:a16="http://schemas.microsoft.com/office/drawing/2014/main" id="{D192F712-A37A-4E0E-B563-A80DF33D7FCE}"/>
              </a:ext>
            </a:extLst>
          </p:cNvPr>
          <p:cNvSpPr>
            <a:spLocks noGrp="1"/>
          </p:cNvSpPr>
          <p:nvPr>
            <p:ph idx="1"/>
          </p:nvPr>
        </p:nvSpPr>
        <p:spPr>
          <a:xfrm>
            <a:off x="281354" y="1237957"/>
            <a:ext cx="9847384" cy="5929532"/>
          </a:xfrm>
        </p:spPr>
        <p:txBody>
          <a:bodyPr>
            <a:normAutofit/>
          </a:bodyPr>
          <a:lstStyle/>
          <a:p>
            <a:pPr algn="just">
              <a:buFont typeface="Wingdings" panose="05000000000000000000" pitchFamily="2" charset="2"/>
              <a:buChar char="v"/>
            </a:pPr>
            <a:endParaRPr lang="en-US" sz="2200" dirty="0"/>
          </a:p>
          <a:p>
            <a:pPr algn="just">
              <a:buFont typeface="Wingdings" panose="05000000000000000000" pitchFamily="2" charset="2"/>
              <a:buChar char="v"/>
            </a:pPr>
            <a:r>
              <a:rPr lang="en-US" sz="2200" dirty="0"/>
              <a:t> </a:t>
            </a:r>
            <a:r>
              <a:rPr lang="en-US" sz="2200" b="1" dirty="0"/>
              <a:t>Address </a:t>
            </a:r>
            <a:r>
              <a:rPr lang="en-US" sz="2200" dirty="0"/>
              <a:t>(</a:t>
            </a:r>
            <a:r>
              <a:rPr lang="en-US" sz="2200" u="sng" dirty="0"/>
              <a:t>Area name, City name, Block name, Street name</a:t>
            </a:r>
            <a:r>
              <a:rPr lang="en-US" sz="2200" dirty="0"/>
              <a:t>) </a:t>
            </a:r>
          </a:p>
          <a:p>
            <a:pPr algn="just">
              <a:buFont typeface="Wingdings" panose="05000000000000000000" pitchFamily="2" charset="2"/>
              <a:buChar char="v"/>
            </a:pPr>
            <a:r>
              <a:rPr lang="en-US" sz="2200" b="1" dirty="0"/>
              <a:t>Nationality </a:t>
            </a:r>
            <a:r>
              <a:rPr lang="en-US" sz="2200" dirty="0"/>
              <a:t>(</a:t>
            </a:r>
            <a:r>
              <a:rPr lang="en-US" sz="2200" u="sng" dirty="0"/>
              <a:t>Nationality</a:t>
            </a:r>
            <a:r>
              <a:rPr lang="en-US" sz="2200" dirty="0"/>
              <a:t>) </a:t>
            </a:r>
          </a:p>
          <a:p>
            <a:pPr algn="just">
              <a:buFont typeface="Wingdings" panose="05000000000000000000" pitchFamily="2" charset="2"/>
              <a:buChar char="v"/>
            </a:pPr>
            <a:r>
              <a:rPr lang="en-US" sz="2200" b="1" dirty="0"/>
              <a:t>Employee </a:t>
            </a:r>
            <a:r>
              <a:rPr lang="en-US" sz="2200" dirty="0"/>
              <a:t>(</a:t>
            </a:r>
            <a:r>
              <a:rPr lang="en-US" sz="2200" u="sng" dirty="0"/>
              <a:t>Employee id</a:t>
            </a:r>
            <a:r>
              <a:rPr lang="en-US" sz="2200" dirty="0"/>
              <a:t>, Full Arabic name, Full English name, </a:t>
            </a:r>
            <a:r>
              <a:rPr lang="en-US" sz="2200" u="dashLongHeavy" dirty="0">
                <a:uFill>
                  <a:solidFill>
                    <a:schemeClr val="tx1"/>
                  </a:solidFill>
                </a:uFill>
              </a:rPr>
              <a:t>Nationality</a:t>
            </a:r>
            <a:r>
              <a:rPr lang="en-US" sz="2200" dirty="0"/>
              <a:t>, National id, sex (M/F), Social status(S/M/D), Salary, Birth place, Date of birth, Religion, Health status, Number of family members, Phone, Telephone, Email, </a:t>
            </a:r>
            <a:r>
              <a:rPr lang="en-US" sz="2200" u="dashLongHeavy" dirty="0"/>
              <a:t>Area name, City name, Block name, Street name</a:t>
            </a:r>
            <a:r>
              <a:rPr lang="en-US" sz="2200" dirty="0"/>
              <a:t>, Employment Date) </a:t>
            </a:r>
          </a:p>
          <a:p>
            <a:pPr algn="just">
              <a:buFont typeface="Wingdings" panose="05000000000000000000" pitchFamily="2" charset="2"/>
              <a:buChar char="v"/>
            </a:pPr>
            <a:r>
              <a:rPr lang="en-US" sz="2200" dirty="0"/>
              <a:t> </a:t>
            </a:r>
            <a:r>
              <a:rPr lang="en-US" sz="2200" b="1" dirty="0"/>
              <a:t>Building </a:t>
            </a:r>
            <a:r>
              <a:rPr lang="en-US" sz="2200" dirty="0"/>
              <a:t>(</a:t>
            </a:r>
            <a:r>
              <a:rPr lang="en-US" sz="2200" u="sng" dirty="0"/>
              <a:t>Building code </a:t>
            </a:r>
            <a:r>
              <a:rPr lang="en-US" sz="2200" dirty="0"/>
              <a:t>(one char), Building description) </a:t>
            </a:r>
          </a:p>
          <a:p>
            <a:pPr algn="just">
              <a:buFont typeface="Wingdings" panose="05000000000000000000" pitchFamily="2" charset="2"/>
              <a:buChar char="v"/>
            </a:pPr>
            <a:r>
              <a:rPr lang="en-US" sz="2200" b="1" dirty="0"/>
              <a:t>Floor </a:t>
            </a:r>
            <a:r>
              <a:rPr lang="en-US" sz="2200" dirty="0"/>
              <a:t>(Floor number (2Digits), </a:t>
            </a:r>
            <a:r>
              <a:rPr lang="en-US" sz="2200" u="wavyHeavy" dirty="0">
                <a:uFill>
                  <a:solidFill>
                    <a:srgbClr val="C00000"/>
                  </a:solidFill>
                </a:uFill>
              </a:rPr>
              <a:t>Building code</a:t>
            </a:r>
            <a:r>
              <a:rPr lang="en-US" sz="2200" dirty="0"/>
              <a:t>, Floor description) </a:t>
            </a:r>
          </a:p>
          <a:p>
            <a:pPr algn="just">
              <a:buFont typeface="Wingdings" panose="05000000000000000000" pitchFamily="2" charset="2"/>
              <a:buChar char="v"/>
            </a:pPr>
            <a:r>
              <a:rPr lang="en-US" sz="2200" b="1" dirty="0"/>
              <a:t>Room </a:t>
            </a:r>
            <a:r>
              <a:rPr lang="en-US" sz="2200" dirty="0"/>
              <a:t>(</a:t>
            </a:r>
            <a:r>
              <a:rPr lang="en-US" sz="2200" u="sng" dirty="0"/>
              <a:t>Room number</a:t>
            </a:r>
            <a:r>
              <a:rPr lang="en-US" sz="2200" dirty="0"/>
              <a:t>, </a:t>
            </a:r>
            <a:r>
              <a:rPr lang="en-US" sz="2200" u="wavyHeavy" dirty="0">
                <a:uFill>
                  <a:solidFill>
                    <a:srgbClr val="FF0000"/>
                  </a:solidFill>
                </a:uFill>
              </a:rPr>
              <a:t>Floor number, Building code</a:t>
            </a:r>
            <a:r>
              <a:rPr lang="en-US" sz="2200" dirty="0"/>
              <a:t>, Capacity (No. people)) </a:t>
            </a:r>
          </a:p>
        </p:txBody>
      </p:sp>
    </p:spTree>
    <p:extLst>
      <p:ext uri="{BB962C8B-B14F-4D97-AF65-F5344CB8AC3E}">
        <p14:creationId xmlns:p14="http://schemas.microsoft.com/office/powerpoint/2010/main" val="340507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099EB-3A84-4825-9702-45B2F60893B0}"/>
              </a:ext>
            </a:extLst>
          </p:cNvPr>
          <p:cNvSpPr>
            <a:spLocks noGrp="1"/>
          </p:cNvSpPr>
          <p:nvPr>
            <p:ph type="title"/>
          </p:nvPr>
        </p:nvSpPr>
        <p:spPr>
          <a:xfrm>
            <a:off x="677334" y="609600"/>
            <a:ext cx="8596668" cy="951914"/>
          </a:xfrm>
        </p:spPr>
        <p:txBody>
          <a:bodyPr/>
          <a:lstStyle/>
          <a:p>
            <a:r>
              <a:rPr lang="en-US" dirty="0"/>
              <a:t>Schema (logical design) </a:t>
            </a:r>
          </a:p>
        </p:txBody>
      </p:sp>
      <p:sp>
        <p:nvSpPr>
          <p:cNvPr id="3" name="Content Placeholder 2">
            <a:extLst>
              <a:ext uri="{FF2B5EF4-FFF2-40B4-BE49-F238E27FC236}">
                <a16:creationId xmlns:a16="http://schemas.microsoft.com/office/drawing/2014/main" id="{D192F712-A37A-4E0E-B563-A80DF33D7FCE}"/>
              </a:ext>
            </a:extLst>
          </p:cNvPr>
          <p:cNvSpPr>
            <a:spLocks noGrp="1"/>
          </p:cNvSpPr>
          <p:nvPr>
            <p:ph idx="1"/>
          </p:nvPr>
        </p:nvSpPr>
        <p:spPr>
          <a:xfrm>
            <a:off x="281354" y="1237957"/>
            <a:ext cx="9622301" cy="5929532"/>
          </a:xfrm>
        </p:spPr>
        <p:txBody>
          <a:bodyPr>
            <a:normAutofit/>
          </a:bodyPr>
          <a:lstStyle/>
          <a:p>
            <a:pPr algn="just">
              <a:buFont typeface="Wingdings" panose="05000000000000000000" pitchFamily="2" charset="2"/>
              <a:buChar char="v"/>
            </a:pPr>
            <a:endParaRPr lang="en-US" sz="2200" dirty="0"/>
          </a:p>
          <a:p>
            <a:pPr algn="just">
              <a:buFont typeface="Wingdings" panose="05000000000000000000" pitchFamily="2" charset="2"/>
              <a:buChar char="v"/>
            </a:pPr>
            <a:r>
              <a:rPr lang="en-US" sz="2200" dirty="0"/>
              <a:t> </a:t>
            </a:r>
            <a:r>
              <a:rPr lang="en-US" sz="2200" b="1" dirty="0"/>
              <a:t>Department </a:t>
            </a:r>
            <a:r>
              <a:rPr lang="en-US" sz="2200" dirty="0"/>
              <a:t>(</a:t>
            </a:r>
            <a:r>
              <a:rPr lang="en-US" sz="2200" u="sng" dirty="0"/>
              <a:t>Department id</a:t>
            </a:r>
            <a:r>
              <a:rPr lang="en-US" sz="2200" dirty="0"/>
              <a:t>, Department name, </a:t>
            </a:r>
            <a:r>
              <a:rPr lang="en-US" sz="2200" u="dashLongHeavy" dirty="0"/>
              <a:t>Room number, Floor number, Building code</a:t>
            </a:r>
            <a:r>
              <a:rPr lang="en-US" sz="2200" dirty="0"/>
              <a:t>) </a:t>
            </a:r>
          </a:p>
          <a:p>
            <a:pPr algn="just">
              <a:buFont typeface="Wingdings" panose="05000000000000000000" pitchFamily="2" charset="2"/>
              <a:buChar char="v"/>
            </a:pPr>
            <a:r>
              <a:rPr lang="en-US" sz="2200" b="1" dirty="0"/>
              <a:t>Majors Department </a:t>
            </a:r>
            <a:r>
              <a:rPr lang="en-US" sz="2200" dirty="0"/>
              <a:t>(</a:t>
            </a:r>
            <a:r>
              <a:rPr lang="en-US" sz="2200" u="sng" dirty="0"/>
              <a:t>Majors department id</a:t>
            </a:r>
            <a:r>
              <a:rPr lang="en-US" sz="2200" dirty="0"/>
              <a:t>, Majors department name, </a:t>
            </a:r>
            <a:r>
              <a:rPr lang="en-US" sz="2200" u="dashLongHeavy" dirty="0"/>
              <a:t>Room number, Floor number, Building code</a:t>
            </a:r>
            <a:r>
              <a:rPr lang="en-US" sz="2200" dirty="0"/>
              <a:t>) </a:t>
            </a:r>
          </a:p>
          <a:p>
            <a:pPr algn="just">
              <a:buFont typeface="Wingdings" panose="05000000000000000000" pitchFamily="2" charset="2"/>
              <a:buChar char="v"/>
            </a:pPr>
            <a:r>
              <a:rPr lang="en-US" sz="2200" b="1" dirty="0"/>
              <a:t>Major </a:t>
            </a:r>
            <a:r>
              <a:rPr lang="en-US" sz="2200" dirty="0"/>
              <a:t>(</a:t>
            </a:r>
            <a:r>
              <a:rPr lang="en-US" sz="2200" u="sng" dirty="0"/>
              <a:t>Major id</a:t>
            </a:r>
            <a:r>
              <a:rPr lang="en-US" sz="2200" dirty="0"/>
              <a:t>, Major name, </a:t>
            </a:r>
            <a:r>
              <a:rPr lang="en-US" sz="2200" u="dashLongHeavy" dirty="0"/>
              <a:t>Majors department id</a:t>
            </a:r>
            <a:r>
              <a:rPr lang="en-US" sz="2200" dirty="0"/>
              <a:t>) </a:t>
            </a:r>
          </a:p>
          <a:p>
            <a:pPr algn="just">
              <a:buFont typeface="Wingdings" panose="05000000000000000000" pitchFamily="2" charset="2"/>
              <a:buChar char="v"/>
            </a:pPr>
            <a:r>
              <a:rPr lang="en-US" sz="2200" b="1" dirty="0"/>
              <a:t>Course </a:t>
            </a:r>
            <a:r>
              <a:rPr lang="en-US" sz="2200" dirty="0"/>
              <a:t>(</a:t>
            </a:r>
            <a:r>
              <a:rPr lang="en-US" sz="2200" u="sng" dirty="0"/>
              <a:t>Course id</a:t>
            </a:r>
            <a:r>
              <a:rPr lang="en-US" sz="2200" dirty="0"/>
              <a:t>, Course name, Credit (No of hours), Course level(semester), Description</a:t>
            </a:r>
            <a:r>
              <a:rPr lang="en-US" sz="2200" u="dashLongHeavy" dirty="0"/>
              <a:t>, Majors department id</a:t>
            </a:r>
            <a:r>
              <a:rPr lang="en-US" sz="2200" dirty="0"/>
              <a:t>) </a:t>
            </a:r>
          </a:p>
          <a:p>
            <a:pPr algn="just">
              <a:buFont typeface="Wingdings" panose="05000000000000000000" pitchFamily="2" charset="2"/>
              <a:buChar char="v"/>
            </a:pPr>
            <a:r>
              <a:rPr lang="en-US" sz="2200" b="1" dirty="0"/>
              <a:t>Pre-required courses </a:t>
            </a:r>
            <a:r>
              <a:rPr lang="en-US" sz="2200" dirty="0"/>
              <a:t>(</a:t>
            </a:r>
            <a:r>
              <a:rPr lang="en-US" sz="2200" u="wavyHeavy" dirty="0">
                <a:uFill>
                  <a:solidFill>
                    <a:srgbClr val="FF0000"/>
                  </a:solidFill>
                </a:uFill>
              </a:rPr>
              <a:t>Course id, Pre-required course id </a:t>
            </a:r>
            <a:r>
              <a:rPr lang="en-US" sz="2200" dirty="0"/>
              <a:t>(course id)) </a:t>
            </a:r>
          </a:p>
          <a:p>
            <a:pPr algn="just">
              <a:buFont typeface="Wingdings" panose="05000000000000000000" pitchFamily="2" charset="2"/>
              <a:buChar char="v"/>
            </a:pPr>
            <a:r>
              <a:rPr lang="en-US" sz="2200" b="1" dirty="0"/>
              <a:t>Teacher </a:t>
            </a:r>
            <a:r>
              <a:rPr lang="en-US" sz="2200" dirty="0"/>
              <a:t>(</a:t>
            </a:r>
            <a:r>
              <a:rPr lang="en-US" sz="2200" u="wavyHeavy" dirty="0">
                <a:uFill>
                  <a:solidFill>
                    <a:srgbClr val="FF0000"/>
                  </a:solidFill>
                </a:uFill>
              </a:rPr>
              <a:t>teacher id </a:t>
            </a:r>
            <a:r>
              <a:rPr lang="en-US" sz="2200" dirty="0"/>
              <a:t>(Employment id), </a:t>
            </a:r>
            <a:r>
              <a:rPr lang="en-US" sz="2200" u="sng" dirty="0"/>
              <a:t>Teaching start year, Teaching start semester</a:t>
            </a:r>
            <a:r>
              <a:rPr lang="en-US" sz="2200" dirty="0"/>
              <a:t> (1/2/3), Teaching start date, Teaching end date, </a:t>
            </a:r>
            <a:r>
              <a:rPr lang="en-US" sz="2200" u="dashLongHeavy" dirty="0"/>
              <a:t>Majors department id</a:t>
            </a:r>
            <a:r>
              <a:rPr lang="en-US" sz="2200" dirty="0"/>
              <a:t>, Salary) </a:t>
            </a:r>
          </a:p>
        </p:txBody>
      </p:sp>
    </p:spTree>
    <p:extLst>
      <p:ext uri="{BB962C8B-B14F-4D97-AF65-F5344CB8AC3E}">
        <p14:creationId xmlns:p14="http://schemas.microsoft.com/office/powerpoint/2010/main" val="3025358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099EB-3A84-4825-9702-45B2F60893B0}"/>
              </a:ext>
            </a:extLst>
          </p:cNvPr>
          <p:cNvSpPr>
            <a:spLocks noGrp="1"/>
          </p:cNvSpPr>
          <p:nvPr>
            <p:ph type="title"/>
          </p:nvPr>
        </p:nvSpPr>
        <p:spPr>
          <a:xfrm>
            <a:off x="677334" y="609600"/>
            <a:ext cx="8596668" cy="951914"/>
          </a:xfrm>
        </p:spPr>
        <p:txBody>
          <a:bodyPr/>
          <a:lstStyle/>
          <a:p>
            <a:r>
              <a:rPr lang="en-US" dirty="0"/>
              <a:t>Schema (logical design) </a:t>
            </a:r>
          </a:p>
        </p:txBody>
      </p:sp>
      <p:sp>
        <p:nvSpPr>
          <p:cNvPr id="3" name="Content Placeholder 2">
            <a:extLst>
              <a:ext uri="{FF2B5EF4-FFF2-40B4-BE49-F238E27FC236}">
                <a16:creationId xmlns:a16="http://schemas.microsoft.com/office/drawing/2014/main" id="{D192F712-A37A-4E0E-B563-A80DF33D7FCE}"/>
              </a:ext>
            </a:extLst>
          </p:cNvPr>
          <p:cNvSpPr>
            <a:spLocks noGrp="1"/>
          </p:cNvSpPr>
          <p:nvPr>
            <p:ph idx="1"/>
          </p:nvPr>
        </p:nvSpPr>
        <p:spPr>
          <a:xfrm>
            <a:off x="295422" y="1085557"/>
            <a:ext cx="9959926" cy="5929532"/>
          </a:xfrm>
        </p:spPr>
        <p:txBody>
          <a:bodyPr>
            <a:normAutofit/>
          </a:bodyPr>
          <a:lstStyle/>
          <a:p>
            <a:pPr>
              <a:buFont typeface="Wingdings" panose="05000000000000000000" pitchFamily="2" charset="2"/>
              <a:buChar char="v"/>
            </a:pPr>
            <a:endParaRPr lang="en-US" sz="2200" dirty="0"/>
          </a:p>
          <a:p>
            <a:pPr>
              <a:buFont typeface="Wingdings" panose="05000000000000000000" pitchFamily="2" charset="2"/>
              <a:buChar char="v"/>
            </a:pPr>
            <a:r>
              <a:rPr lang="en-US" sz="2200" dirty="0"/>
              <a:t> </a:t>
            </a:r>
            <a:r>
              <a:rPr lang="en-US" sz="2200" b="1" dirty="0"/>
              <a:t>Manager </a:t>
            </a:r>
            <a:r>
              <a:rPr lang="en-US" sz="2200" u="wavyHeavy" dirty="0">
                <a:uFill>
                  <a:solidFill>
                    <a:srgbClr val="FF0000"/>
                  </a:solidFill>
                </a:uFill>
              </a:rPr>
              <a:t>(Manager id </a:t>
            </a:r>
            <a:r>
              <a:rPr lang="en-US" sz="2200" dirty="0"/>
              <a:t>(Employment id</a:t>
            </a:r>
            <a:r>
              <a:rPr lang="en-US" sz="2200" u="sng" dirty="0"/>
              <a:t>), Managing start year, Managing start semester </a:t>
            </a:r>
            <a:r>
              <a:rPr lang="en-US" sz="2200" dirty="0"/>
              <a:t>(1/2/3), Managing start date, Managing end date, Salary, Manager grade, </a:t>
            </a:r>
            <a:r>
              <a:rPr lang="en-US" sz="2200" u="dashLongHeavy" dirty="0"/>
              <a:t>Managed major's department id</a:t>
            </a:r>
            <a:r>
              <a:rPr lang="en-US" sz="2200" dirty="0"/>
              <a:t>, </a:t>
            </a:r>
            <a:r>
              <a:rPr lang="en-US" sz="2200" u="dashLongHeavy" dirty="0"/>
              <a:t>Manager department id </a:t>
            </a:r>
            <a:r>
              <a:rPr lang="en-US" sz="2200" dirty="0"/>
              <a:t>(accept one null)) </a:t>
            </a:r>
          </a:p>
          <a:p>
            <a:pPr>
              <a:buFont typeface="Wingdings" panose="05000000000000000000" pitchFamily="2" charset="2"/>
              <a:buChar char="v"/>
            </a:pPr>
            <a:r>
              <a:rPr lang="en-US" sz="2200" b="1" dirty="0"/>
              <a:t>Security </a:t>
            </a:r>
            <a:r>
              <a:rPr lang="en-US" sz="2200" dirty="0"/>
              <a:t>(</a:t>
            </a:r>
            <a:r>
              <a:rPr lang="en-US" sz="2200" u="wavyHeavy" dirty="0">
                <a:uFill>
                  <a:solidFill>
                    <a:srgbClr val="FF0000"/>
                  </a:solidFill>
                </a:uFill>
              </a:rPr>
              <a:t>Security id </a:t>
            </a:r>
            <a:r>
              <a:rPr lang="en-US" sz="2200" dirty="0"/>
              <a:t>(Employment id), </a:t>
            </a:r>
            <a:r>
              <a:rPr lang="en-US" sz="2200" u="sng" dirty="0"/>
              <a:t>Security start year, Security start semester </a:t>
            </a:r>
            <a:r>
              <a:rPr lang="en-US" sz="2200" dirty="0"/>
              <a:t>(1/2/3), Security start date, Security end date, Salary, Department id) </a:t>
            </a:r>
          </a:p>
          <a:p>
            <a:pPr>
              <a:buFont typeface="Wingdings" panose="05000000000000000000" pitchFamily="2" charset="2"/>
              <a:buChar char="v"/>
            </a:pPr>
            <a:r>
              <a:rPr lang="en-US" sz="2200" b="1" dirty="0"/>
              <a:t>Secretary </a:t>
            </a:r>
            <a:r>
              <a:rPr lang="en-US" sz="2200" dirty="0"/>
              <a:t>(</a:t>
            </a:r>
            <a:r>
              <a:rPr lang="en-US" sz="2200" u="wavyHeavy" dirty="0">
                <a:uFill>
                  <a:solidFill>
                    <a:srgbClr val="FF0000"/>
                  </a:solidFill>
                </a:uFill>
              </a:rPr>
              <a:t>Secretary id </a:t>
            </a:r>
            <a:r>
              <a:rPr lang="en-US" sz="2200" dirty="0"/>
              <a:t>(Employment id), </a:t>
            </a:r>
            <a:r>
              <a:rPr lang="en-US" sz="2200" u="sng" dirty="0"/>
              <a:t>Secretary start year, Secretary start semester</a:t>
            </a:r>
            <a:r>
              <a:rPr lang="en-US" sz="2200" dirty="0"/>
              <a:t> (1/2/3), Secretary Start date, Secretary end date, Salary, </a:t>
            </a:r>
            <a:r>
              <a:rPr lang="en-US" sz="2200" u="dashLongHeavy" dirty="0"/>
              <a:t>Majors department id</a:t>
            </a:r>
            <a:r>
              <a:rPr lang="en-US" sz="2200" dirty="0"/>
              <a:t>, </a:t>
            </a:r>
            <a:r>
              <a:rPr lang="en-US" sz="2200" u="dashLongHeavy" dirty="0"/>
              <a:t>Department id</a:t>
            </a:r>
            <a:r>
              <a:rPr lang="en-US" sz="2200" dirty="0"/>
              <a:t>) </a:t>
            </a:r>
          </a:p>
          <a:p>
            <a:pPr>
              <a:buFont typeface="Wingdings" panose="05000000000000000000" pitchFamily="2" charset="2"/>
              <a:buChar char="v"/>
            </a:pPr>
            <a:r>
              <a:rPr lang="en-US" sz="2200" b="1" dirty="0"/>
              <a:t>Item </a:t>
            </a:r>
            <a:r>
              <a:rPr lang="en-US" sz="2200" dirty="0"/>
              <a:t>(</a:t>
            </a:r>
            <a:r>
              <a:rPr lang="en-US" sz="2200" u="sng" dirty="0"/>
              <a:t>Item id</a:t>
            </a:r>
            <a:r>
              <a:rPr lang="en-US" sz="2200" dirty="0"/>
              <a:t>, Item name, Item description) </a:t>
            </a:r>
          </a:p>
          <a:p>
            <a:pPr>
              <a:buFont typeface="Wingdings" panose="05000000000000000000" pitchFamily="2" charset="2"/>
              <a:buChar char="v"/>
            </a:pPr>
            <a:r>
              <a:rPr lang="en-US" sz="2200" b="1" dirty="0"/>
              <a:t>Room items </a:t>
            </a:r>
            <a:r>
              <a:rPr lang="en-US" sz="2200" dirty="0"/>
              <a:t>(</a:t>
            </a:r>
            <a:r>
              <a:rPr lang="en-US" sz="2200" u="wavyHeavy" dirty="0">
                <a:uFill>
                  <a:solidFill>
                    <a:srgbClr val="FF0000"/>
                  </a:solidFill>
                </a:uFill>
              </a:rPr>
              <a:t>Item id, Room number, Floor number, Building code</a:t>
            </a:r>
            <a:r>
              <a:rPr lang="en-US" sz="2200" dirty="0"/>
              <a:t>, Quantity) </a:t>
            </a:r>
          </a:p>
        </p:txBody>
      </p:sp>
    </p:spTree>
    <p:extLst>
      <p:ext uri="{BB962C8B-B14F-4D97-AF65-F5344CB8AC3E}">
        <p14:creationId xmlns:p14="http://schemas.microsoft.com/office/powerpoint/2010/main" val="1733635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099EB-3A84-4825-9702-45B2F60893B0}"/>
              </a:ext>
            </a:extLst>
          </p:cNvPr>
          <p:cNvSpPr>
            <a:spLocks noGrp="1"/>
          </p:cNvSpPr>
          <p:nvPr>
            <p:ph type="title"/>
          </p:nvPr>
        </p:nvSpPr>
        <p:spPr>
          <a:xfrm>
            <a:off x="677334" y="609600"/>
            <a:ext cx="8596668" cy="951914"/>
          </a:xfrm>
        </p:spPr>
        <p:txBody>
          <a:bodyPr/>
          <a:lstStyle/>
          <a:p>
            <a:r>
              <a:rPr lang="en-US" dirty="0"/>
              <a:t>Schema (logical design) </a:t>
            </a:r>
          </a:p>
        </p:txBody>
      </p:sp>
      <p:sp>
        <p:nvSpPr>
          <p:cNvPr id="3" name="Content Placeholder 2">
            <a:extLst>
              <a:ext uri="{FF2B5EF4-FFF2-40B4-BE49-F238E27FC236}">
                <a16:creationId xmlns:a16="http://schemas.microsoft.com/office/drawing/2014/main" id="{D192F712-A37A-4E0E-B563-A80DF33D7FCE}"/>
              </a:ext>
            </a:extLst>
          </p:cNvPr>
          <p:cNvSpPr>
            <a:spLocks noGrp="1"/>
          </p:cNvSpPr>
          <p:nvPr>
            <p:ph idx="1"/>
          </p:nvPr>
        </p:nvSpPr>
        <p:spPr>
          <a:xfrm>
            <a:off x="281354" y="1561514"/>
            <a:ext cx="8992648" cy="5929532"/>
          </a:xfrm>
        </p:spPr>
        <p:txBody>
          <a:bodyPr>
            <a:normAutofit/>
          </a:bodyPr>
          <a:lstStyle/>
          <a:p>
            <a:pPr algn="just">
              <a:buFont typeface="Wingdings" panose="05000000000000000000" pitchFamily="2" charset="2"/>
              <a:buChar char="v"/>
            </a:pPr>
            <a:r>
              <a:rPr lang="en-US" sz="2200" b="1" dirty="0"/>
              <a:t>Study plan </a:t>
            </a:r>
            <a:r>
              <a:rPr lang="en-US" sz="2200" dirty="0"/>
              <a:t>(</a:t>
            </a:r>
            <a:r>
              <a:rPr lang="en-US" sz="2200" u="sng" dirty="0"/>
              <a:t>Plan number</a:t>
            </a:r>
            <a:r>
              <a:rPr lang="en-US" sz="2200" dirty="0"/>
              <a:t>, </a:t>
            </a:r>
            <a:r>
              <a:rPr lang="en-US" sz="2200" u="wavyHeavy" dirty="0">
                <a:uFill>
                  <a:solidFill>
                    <a:srgbClr val="FF0000"/>
                  </a:solidFill>
                </a:uFill>
              </a:rPr>
              <a:t>Major id</a:t>
            </a:r>
            <a:r>
              <a:rPr lang="en-US" sz="2200" dirty="0"/>
              <a:t>) </a:t>
            </a:r>
          </a:p>
          <a:p>
            <a:pPr algn="just">
              <a:buFont typeface="Wingdings" panose="05000000000000000000" pitchFamily="2" charset="2"/>
              <a:buChar char="v"/>
            </a:pPr>
            <a:r>
              <a:rPr lang="en-US" sz="2200" b="1" dirty="0"/>
              <a:t>Study plan courses </a:t>
            </a:r>
            <a:r>
              <a:rPr lang="en-US" sz="2200" dirty="0"/>
              <a:t>(</a:t>
            </a:r>
            <a:r>
              <a:rPr lang="en-US" sz="2200" u="wavyHeavy" dirty="0">
                <a:uFill>
                  <a:solidFill>
                    <a:srgbClr val="FF0000"/>
                  </a:solidFill>
                </a:uFill>
              </a:rPr>
              <a:t>plan number, Major id, Course id</a:t>
            </a:r>
            <a:r>
              <a:rPr lang="en-US" sz="2200" dirty="0"/>
              <a:t>, Year, Semester (1/2/3)) </a:t>
            </a:r>
          </a:p>
          <a:p>
            <a:pPr algn="just">
              <a:buFont typeface="Wingdings" panose="05000000000000000000" pitchFamily="2" charset="2"/>
              <a:buChar char="v"/>
            </a:pPr>
            <a:r>
              <a:rPr lang="en-US" sz="2200" b="1" dirty="0"/>
              <a:t>Student </a:t>
            </a:r>
            <a:r>
              <a:rPr lang="en-US" sz="2200" dirty="0"/>
              <a:t>(</a:t>
            </a:r>
            <a:r>
              <a:rPr lang="en-US" sz="2200" u="sng" dirty="0"/>
              <a:t>Student id</a:t>
            </a:r>
            <a:r>
              <a:rPr lang="en-US" sz="2200" dirty="0"/>
              <a:t>, Full Arabic name, Full English name, </a:t>
            </a:r>
            <a:r>
              <a:rPr lang="en-US" sz="2200" u="dashLongHeavy" dirty="0"/>
              <a:t>Nationality</a:t>
            </a:r>
            <a:r>
              <a:rPr lang="en-US" sz="2200" dirty="0"/>
              <a:t>, National id, sex (M/F), Social status(S/M/D), Guardian name, Guardian national id, Guardian relation, Birth place, Date of birth, Religion, Health status, Mother name, Mother job, Mother job description, Father job, Father job description, Parents status(S/M/D), Number of family members family university students ,Social affairs , Phone , Telephone , Emergency phone , Email , </a:t>
            </a:r>
            <a:r>
              <a:rPr lang="en-US" sz="2200" dirty="0" err="1"/>
              <a:t>Tawjihi</a:t>
            </a:r>
            <a:r>
              <a:rPr lang="en-US" sz="2200" dirty="0"/>
              <a:t> GPA(%) , </a:t>
            </a:r>
            <a:r>
              <a:rPr lang="en-US" sz="2200" dirty="0" err="1"/>
              <a:t>Tawjihi</a:t>
            </a:r>
            <a:r>
              <a:rPr lang="en-US" sz="2200" dirty="0"/>
              <a:t> field(S/L) , </a:t>
            </a:r>
            <a:r>
              <a:rPr lang="en-US" sz="2200" u="dashLongHeavy" dirty="0"/>
              <a:t>Area name City name ,Block name ,Street name</a:t>
            </a:r>
            <a:r>
              <a:rPr lang="en-US" sz="2200" dirty="0"/>
              <a:t> ,</a:t>
            </a:r>
            <a:r>
              <a:rPr lang="en-US" sz="2200" u="dashLongHeavy" dirty="0"/>
              <a:t>Major id </a:t>
            </a:r>
            <a:r>
              <a:rPr lang="en-US" sz="2200" dirty="0"/>
              <a:t>,Balance ) </a:t>
            </a:r>
          </a:p>
        </p:txBody>
      </p:sp>
    </p:spTree>
    <p:extLst>
      <p:ext uri="{BB962C8B-B14F-4D97-AF65-F5344CB8AC3E}">
        <p14:creationId xmlns:p14="http://schemas.microsoft.com/office/powerpoint/2010/main" val="1599528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099EB-3A84-4825-9702-45B2F60893B0}"/>
              </a:ext>
            </a:extLst>
          </p:cNvPr>
          <p:cNvSpPr>
            <a:spLocks noGrp="1"/>
          </p:cNvSpPr>
          <p:nvPr>
            <p:ph type="title"/>
          </p:nvPr>
        </p:nvSpPr>
        <p:spPr>
          <a:xfrm>
            <a:off x="677334" y="609600"/>
            <a:ext cx="8596668" cy="951914"/>
          </a:xfrm>
        </p:spPr>
        <p:txBody>
          <a:bodyPr/>
          <a:lstStyle/>
          <a:p>
            <a:r>
              <a:rPr lang="en-US" dirty="0"/>
              <a:t>Schema (logical design) </a:t>
            </a:r>
          </a:p>
        </p:txBody>
      </p:sp>
      <p:sp>
        <p:nvSpPr>
          <p:cNvPr id="3" name="Content Placeholder 2">
            <a:extLst>
              <a:ext uri="{FF2B5EF4-FFF2-40B4-BE49-F238E27FC236}">
                <a16:creationId xmlns:a16="http://schemas.microsoft.com/office/drawing/2014/main" id="{D192F712-A37A-4E0E-B563-A80DF33D7FCE}"/>
              </a:ext>
            </a:extLst>
          </p:cNvPr>
          <p:cNvSpPr>
            <a:spLocks noGrp="1"/>
          </p:cNvSpPr>
          <p:nvPr>
            <p:ph idx="1"/>
          </p:nvPr>
        </p:nvSpPr>
        <p:spPr>
          <a:xfrm>
            <a:off x="281354" y="1237957"/>
            <a:ext cx="8876714" cy="5929532"/>
          </a:xfrm>
        </p:spPr>
        <p:txBody>
          <a:bodyPr>
            <a:normAutofit/>
          </a:bodyPr>
          <a:lstStyle/>
          <a:p>
            <a:pPr algn="just">
              <a:buFont typeface="Wingdings" panose="05000000000000000000" pitchFamily="2" charset="2"/>
              <a:buChar char="v"/>
            </a:pPr>
            <a:endParaRPr lang="en-US" sz="2200" dirty="0"/>
          </a:p>
          <a:p>
            <a:pPr algn="just">
              <a:buFont typeface="Wingdings" panose="05000000000000000000" pitchFamily="2" charset="2"/>
              <a:buChar char="v"/>
            </a:pPr>
            <a:r>
              <a:rPr lang="en-US" sz="2200" dirty="0"/>
              <a:t> </a:t>
            </a:r>
            <a:r>
              <a:rPr lang="en-US" sz="2200" b="1" dirty="0"/>
              <a:t>Academic Advice </a:t>
            </a:r>
            <a:r>
              <a:rPr lang="en-US" sz="2200" dirty="0"/>
              <a:t>(</a:t>
            </a:r>
            <a:r>
              <a:rPr lang="en-US" sz="2200" u="wavyHeavy" dirty="0">
                <a:uFill>
                  <a:solidFill>
                    <a:srgbClr val="FF0000"/>
                  </a:solidFill>
                </a:uFill>
              </a:rPr>
              <a:t>Teacher id, Year, Semester, Student id</a:t>
            </a:r>
            <a:r>
              <a:rPr lang="en-US" sz="2200" dirty="0"/>
              <a:t>) </a:t>
            </a:r>
          </a:p>
          <a:p>
            <a:pPr algn="just">
              <a:buFont typeface="Wingdings" panose="05000000000000000000" pitchFamily="2" charset="2"/>
              <a:buChar char="v"/>
            </a:pPr>
            <a:r>
              <a:rPr lang="en-US" sz="2200" b="1" dirty="0"/>
              <a:t>Section </a:t>
            </a:r>
            <a:r>
              <a:rPr lang="en-US" sz="2200" dirty="0"/>
              <a:t>(</a:t>
            </a:r>
            <a:r>
              <a:rPr lang="en-US" sz="2200" u="sng" dirty="0"/>
              <a:t>Section number</a:t>
            </a:r>
            <a:r>
              <a:rPr lang="en-US" sz="2200" dirty="0"/>
              <a:t>, </a:t>
            </a:r>
            <a:r>
              <a:rPr lang="en-US" sz="2200" u="wavyHeavy" dirty="0">
                <a:uFill>
                  <a:solidFill>
                    <a:srgbClr val="FF0000"/>
                  </a:solidFill>
                </a:uFill>
              </a:rPr>
              <a:t>Course id, Year, Semester</a:t>
            </a:r>
            <a:r>
              <a:rPr lang="en-US" sz="2200" dirty="0"/>
              <a:t>(S/M/D), </a:t>
            </a:r>
            <a:r>
              <a:rPr lang="en-US" sz="2200" u="dashLongHeavy" dirty="0"/>
              <a:t>Teacher id</a:t>
            </a:r>
            <a:r>
              <a:rPr lang="en-US" sz="2200" dirty="0"/>
              <a:t>) </a:t>
            </a:r>
          </a:p>
          <a:p>
            <a:pPr algn="just">
              <a:buFont typeface="Wingdings" panose="05000000000000000000" pitchFamily="2" charset="2"/>
              <a:buChar char="v"/>
            </a:pPr>
            <a:r>
              <a:rPr lang="en-US" sz="2200" b="1" dirty="0"/>
              <a:t>Enroll </a:t>
            </a:r>
            <a:r>
              <a:rPr lang="en-US" sz="2200" dirty="0"/>
              <a:t>(</a:t>
            </a:r>
            <a:r>
              <a:rPr lang="en-US" sz="2200" u="wavyHeavy" dirty="0">
                <a:uFill>
                  <a:solidFill>
                    <a:srgbClr val="FF0000"/>
                  </a:solidFill>
                </a:uFill>
              </a:rPr>
              <a:t>Student id, Course id, Section number, Year, Semester</a:t>
            </a:r>
            <a:r>
              <a:rPr lang="en-US" sz="2200" dirty="0"/>
              <a:t>, Middle year grade (from 40), Final exam grade (from 60)) </a:t>
            </a:r>
          </a:p>
          <a:p>
            <a:pPr algn="just">
              <a:buFont typeface="Wingdings" panose="05000000000000000000" pitchFamily="2" charset="2"/>
              <a:buChar char="v"/>
            </a:pPr>
            <a:r>
              <a:rPr lang="en-US" sz="2200" b="1" dirty="0"/>
              <a:t>Section Rooms </a:t>
            </a:r>
            <a:r>
              <a:rPr lang="en-US" sz="2200" dirty="0"/>
              <a:t>(</a:t>
            </a:r>
            <a:r>
              <a:rPr lang="en-US" sz="2200" u="dashLongHeavy" dirty="0"/>
              <a:t>Section number, Course id, Year, Semester</a:t>
            </a:r>
            <a:r>
              <a:rPr lang="en-US" sz="2200" dirty="0"/>
              <a:t>, Day, </a:t>
            </a:r>
            <a:r>
              <a:rPr lang="en-US" sz="2200" u="wavyHeavy" dirty="0">
                <a:uFill>
                  <a:solidFill>
                    <a:srgbClr val="FF0000"/>
                  </a:solidFill>
                </a:uFill>
              </a:rPr>
              <a:t>Room number, Floor number, Building code</a:t>
            </a:r>
            <a:r>
              <a:rPr lang="en-US" sz="2200" dirty="0"/>
              <a:t>, </a:t>
            </a:r>
            <a:r>
              <a:rPr lang="en-US" sz="2200" u="sng" dirty="0"/>
              <a:t>Start Time, End Time</a:t>
            </a:r>
            <a:r>
              <a:rPr lang="en-US" sz="2200" dirty="0"/>
              <a:t>) </a:t>
            </a:r>
          </a:p>
        </p:txBody>
      </p:sp>
    </p:spTree>
    <p:extLst>
      <p:ext uri="{BB962C8B-B14F-4D97-AF65-F5344CB8AC3E}">
        <p14:creationId xmlns:p14="http://schemas.microsoft.com/office/powerpoint/2010/main" val="3164810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3BB82-7444-4D29-A317-AD2095ACD7F6}"/>
              </a:ext>
            </a:extLst>
          </p:cNvPr>
          <p:cNvSpPr>
            <a:spLocks noGrp="1"/>
          </p:cNvSpPr>
          <p:nvPr>
            <p:ph type="title"/>
          </p:nvPr>
        </p:nvSpPr>
        <p:spPr/>
        <p:txBody>
          <a:bodyPr/>
          <a:lstStyle/>
          <a:p>
            <a:r>
              <a:rPr lang="en-US" b="1" dirty="0"/>
              <a:t>Views</a:t>
            </a:r>
            <a:endParaRPr lang="en-US" dirty="0"/>
          </a:p>
        </p:txBody>
      </p:sp>
      <p:sp>
        <p:nvSpPr>
          <p:cNvPr id="3" name="Content Placeholder 2">
            <a:extLst>
              <a:ext uri="{FF2B5EF4-FFF2-40B4-BE49-F238E27FC236}">
                <a16:creationId xmlns:a16="http://schemas.microsoft.com/office/drawing/2014/main" id="{34105B09-130A-4C7F-9D29-15BCC2E02154}"/>
              </a:ext>
            </a:extLst>
          </p:cNvPr>
          <p:cNvSpPr>
            <a:spLocks noGrp="1"/>
          </p:cNvSpPr>
          <p:nvPr>
            <p:ph idx="1"/>
          </p:nvPr>
        </p:nvSpPr>
        <p:spPr/>
        <p:txBody>
          <a:bodyPr>
            <a:noAutofit/>
          </a:bodyPr>
          <a:lstStyle/>
          <a:p>
            <a:pPr algn="r" rtl="1">
              <a:buFont typeface="Wingdings" panose="05000000000000000000" pitchFamily="2" charset="2"/>
              <a:buChar char="v"/>
            </a:pPr>
            <a:r>
              <a:rPr lang="ar-SA" sz="2400" dirty="0">
                <a:latin typeface="Al-Jazeera-Arabic-Regular" panose="01000500000000020006" pitchFamily="2" charset="-78"/>
                <a:cs typeface="Al-Jazeera-Arabic-Regular" panose="01000500000000020006" pitchFamily="2" charset="-78"/>
              </a:rPr>
              <a:t>قائمة المساقات المطروحة لفصل دراسي محدد</a:t>
            </a:r>
          </a:p>
          <a:p>
            <a:pPr algn="r" rtl="1">
              <a:buFont typeface="Wingdings" panose="05000000000000000000" pitchFamily="2" charset="2"/>
              <a:buChar char="v"/>
            </a:pPr>
            <a:r>
              <a:rPr lang="ar-SA" sz="2400" dirty="0">
                <a:latin typeface="Al-Jazeera-Arabic-Regular" panose="01000500000000020006" pitchFamily="2" charset="-78"/>
                <a:cs typeface="Al-Jazeera-Arabic-Regular" panose="01000500000000020006" pitchFamily="2" charset="-78"/>
              </a:rPr>
              <a:t>قائمة بالمساقات التي يستطيع الطالب تسجيلها في فصل محدد</a:t>
            </a:r>
          </a:p>
          <a:p>
            <a:pPr algn="r" rtl="1">
              <a:buFont typeface="Wingdings" panose="05000000000000000000" pitchFamily="2" charset="2"/>
              <a:buChar char="v"/>
            </a:pPr>
            <a:r>
              <a:rPr lang="ar-SA" sz="2400" dirty="0">
                <a:latin typeface="Al-Jazeera-Arabic-Regular" panose="01000500000000020006" pitchFamily="2" charset="-78"/>
                <a:cs typeface="Al-Jazeera-Arabic-Regular" panose="01000500000000020006" pitchFamily="2" charset="-78"/>
              </a:rPr>
              <a:t>الجدول التفصيلي الدراسي للطالب</a:t>
            </a:r>
          </a:p>
          <a:p>
            <a:pPr algn="r" rtl="1">
              <a:buFont typeface="Wingdings" panose="05000000000000000000" pitchFamily="2" charset="2"/>
              <a:buChar char="v"/>
            </a:pPr>
            <a:r>
              <a:rPr lang="ar-SA" sz="2400" dirty="0">
                <a:latin typeface="Al-Jazeera-Arabic-Regular" panose="01000500000000020006" pitchFamily="2" charset="-78"/>
                <a:cs typeface="Al-Jazeera-Arabic-Regular" panose="01000500000000020006" pitchFamily="2" charset="-78"/>
              </a:rPr>
              <a:t>جدول بقائمة المساقات المسجلة </a:t>
            </a:r>
          </a:p>
          <a:p>
            <a:pPr algn="r" rtl="1">
              <a:buFont typeface="Wingdings" panose="05000000000000000000" pitchFamily="2" charset="2"/>
              <a:buChar char="v"/>
            </a:pPr>
            <a:r>
              <a:rPr lang="ar-SA" sz="2400" dirty="0">
                <a:latin typeface="Al-Jazeera-Arabic-Regular" panose="01000500000000020006" pitchFamily="2" charset="-78"/>
                <a:cs typeface="Al-Jazeera-Arabic-Regular" panose="01000500000000020006" pitchFamily="2" charset="-78"/>
              </a:rPr>
              <a:t>الجدول التدريسي للمدرس</a:t>
            </a:r>
          </a:p>
          <a:p>
            <a:pPr algn="r" rtl="1">
              <a:buFont typeface="Wingdings" panose="05000000000000000000" pitchFamily="2" charset="2"/>
              <a:buChar char="v"/>
            </a:pPr>
            <a:r>
              <a:rPr lang="ar-SA" sz="2400" dirty="0">
                <a:latin typeface="Al-Jazeera-Arabic-Regular" panose="01000500000000020006" pitchFamily="2" charset="-78"/>
                <a:cs typeface="Al-Jazeera-Arabic-Regular" panose="01000500000000020006" pitchFamily="2" charset="-78"/>
              </a:rPr>
              <a:t>جدول محاضرات لكل قاعة</a:t>
            </a:r>
          </a:p>
          <a:p>
            <a:pPr algn="r" rtl="1">
              <a:buFont typeface="Wingdings" panose="05000000000000000000" pitchFamily="2" charset="2"/>
              <a:buChar char="v"/>
            </a:pPr>
            <a:endParaRPr lang="ar-SA" sz="2400" dirty="0">
              <a:latin typeface="Al-Jazeera-Arabic-Regular" panose="01000500000000020006" pitchFamily="2" charset="-78"/>
              <a:cs typeface="Al-Jazeera-Arabic-Regular" panose="01000500000000020006" pitchFamily="2" charset="-78"/>
            </a:endParaRPr>
          </a:p>
          <a:p>
            <a:pPr algn="r" rtl="1">
              <a:buFont typeface="Wingdings" panose="05000000000000000000" pitchFamily="2" charset="2"/>
              <a:buChar char="v"/>
            </a:pPr>
            <a:endParaRPr lang="ar-SA" sz="2400" dirty="0">
              <a:latin typeface="Al-Jazeera-Arabic-Regular" panose="01000500000000020006" pitchFamily="2" charset="-78"/>
              <a:cs typeface="Al-Jazeera-Arabic-Regular" panose="01000500000000020006" pitchFamily="2" charset="-78"/>
            </a:endParaRPr>
          </a:p>
        </p:txBody>
      </p:sp>
    </p:spTree>
    <p:extLst>
      <p:ext uri="{BB962C8B-B14F-4D97-AF65-F5344CB8AC3E}">
        <p14:creationId xmlns:p14="http://schemas.microsoft.com/office/powerpoint/2010/main" val="1866084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469C1-F880-43EA-86C1-1CFE96FFAFED}"/>
              </a:ext>
            </a:extLst>
          </p:cNvPr>
          <p:cNvSpPr>
            <a:spLocks noGrp="1"/>
          </p:cNvSpPr>
          <p:nvPr>
            <p:ph type="title"/>
          </p:nvPr>
        </p:nvSpPr>
        <p:spPr/>
        <p:txBody>
          <a:bodyPr/>
          <a:lstStyle/>
          <a:p>
            <a:r>
              <a:rPr lang="en-US" b="1" dirty="0"/>
              <a:t>Views</a:t>
            </a:r>
            <a:endParaRPr lang="en-US" dirty="0"/>
          </a:p>
        </p:txBody>
      </p:sp>
      <p:sp>
        <p:nvSpPr>
          <p:cNvPr id="3" name="Content Placeholder 2">
            <a:extLst>
              <a:ext uri="{FF2B5EF4-FFF2-40B4-BE49-F238E27FC236}">
                <a16:creationId xmlns:a16="http://schemas.microsoft.com/office/drawing/2014/main" id="{C4E14F12-CB4E-41C4-9A85-3FDF621BD136}"/>
              </a:ext>
            </a:extLst>
          </p:cNvPr>
          <p:cNvSpPr>
            <a:spLocks noGrp="1"/>
          </p:cNvSpPr>
          <p:nvPr>
            <p:ph idx="1"/>
          </p:nvPr>
        </p:nvSpPr>
        <p:spPr>
          <a:xfrm>
            <a:off x="677334" y="2100775"/>
            <a:ext cx="8596668" cy="4757225"/>
          </a:xfrm>
        </p:spPr>
        <p:txBody>
          <a:bodyPr>
            <a:normAutofit/>
          </a:bodyPr>
          <a:lstStyle/>
          <a:p>
            <a:pPr algn="r" rtl="1">
              <a:buFont typeface="Wingdings" panose="05000000000000000000" pitchFamily="2" charset="2"/>
              <a:buChar char="v"/>
            </a:pPr>
            <a:r>
              <a:rPr lang="ar-SA" sz="2400" dirty="0">
                <a:latin typeface="Al-Jazeera-Arabic-Regular" panose="01000500000000020006" pitchFamily="2" charset="-78"/>
                <a:cs typeface="Al-Jazeera-Arabic-Regular" panose="01000500000000020006" pitchFamily="2" charset="-78"/>
              </a:rPr>
              <a:t>جدول  بأرقام وأسماء الطلاب في قسم او تخصص او مساق او شعبة</a:t>
            </a:r>
            <a:endParaRPr lang="en-US" sz="2400" dirty="0">
              <a:latin typeface="Al-Jazeera-Arabic-Regular" panose="01000500000000020006" pitchFamily="2" charset="-78"/>
              <a:cs typeface="Al-Jazeera-Arabic-Regular" panose="01000500000000020006" pitchFamily="2" charset="-78"/>
            </a:endParaRPr>
          </a:p>
          <a:p>
            <a:pPr algn="r" rtl="1">
              <a:buFont typeface="Wingdings" panose="05000000000000000000" pitchFamily="2" charset="2"/>
              <a:buChar char="v"/>
            </a:pPr>
            <a:r>
              <a:rPr lang="ar-SA" sz="2400" dirty="0">
                <a:latin typeface="Al-Jazeera-Arabic-Regular" panose="01000500000000020006" pitchFamily="2" charset="-78"/>
                <a:cs typeface="Al-Jazeera-Arabic-Regular" panose="01000500000000020006" pitchFamily="2" charset="-78"/>
              </a:rPr>
              <a:t>الخطة الدراسية لكل تخصص مقسمة حسب الفصول الدراسية</a:t>
            </a:r>
            <a:endParaRPr lang="en-US" sz="2400" dirty="0">
              <a:latin typeface="Al-Jazeera-Arabic-Regular" panose="01000500000000020006" pitchFamily="2" charset="-78"/>
              <a:cs typeface="Al-Jazeera-Arabic-Regular" panose="01000500000000020006" pitchFamily="2" charset="-78"/>
            </a:endParaRPr>
          </a:p>
          <a:p>
            <a:pPr algn="r" rtl="1">
              <a:buFont typeface="Wingdings" panose="05000000000000000000" pitchFamily="2" charset="2"/>
              <a:buChar char="v"/>
            </a:pPr>
            <a:r>
              <a:rPr lang="ar-SA" sz="2400" dirty="0">
                <a:latin typeface="Al-Jazeera-Arabic-Regular" panose="01000500000000020006" pitchFamily="2" charset="-78"/>
                <a:cs typeface="Al-Jazeera-Arabic-Regular" panose="01000500000000020006" pitchFamily="2" charset="-78"/>
              </a:rPr>
              <a:t>جدول محاضرات لكل تخصص </a:t>
            </a:r>
            <a:endParaRPr lang="en-US" sz="2400" dirty="0">
              <a:latin typeface="Al-Jazeera-Arabic-Regular" panose="01000500000000020006" pitchFamily="2" charset="-78"/>
              <a:cs typeface="Al-Jazeera-Arabic-Regular" panose="01000500000000020006" pitchFamily="2" charset="-78"/>
            </a:endParaRPr>
          </a:p>
          <a:p>
            <a:pPr algn="r" rtl="1">
              <a:buFont typeface="Wingdings" panose="05000000000000000000" pitchFamily="2" charset="2"/>
              <a:buChar char="v"/>
            </a:pPr>
            <a:r>
              <a:rPr lang="ar-SA" sz="2400" dirty="0">
                <a:latin typeface="Al-Jazeera-Arabic-Regular" panose="01000500000000020006" pitchFamily="2" charset="-78"/>
                <a:cs typeface="Al-Jazeera-Arabic-Regular" panose="01000500000000020006" pitchFamily="2" charset="-78"/>
              </a:rPr>
              <a:t>جدول بكشف درجات الطالب</a:t>
            </a:r>
            <a:endParaRPr lang="en-US" sz="2400" dirty="0">
              <a:latin typeface="Al-Jazeera-Arabic-Regular" panose="01000500000000020006" pitchFamily="2" charset="-78"/>
              <a:cs typeface="Al-Jazeera-Arabic-Regular" panose="01000500000000020006" pitchFamily="2" charset="-78"/>
            </a:endParaRPr>
          </a:p>
          <a:p>
            <a:pPr algn="r" rtl="1">
              <a:buFont typeface="Wingdings" panose="05000000000000000000" pitchFamily="2" charset="2"/>
              <a:buChar char="v"/>
            </a:pPr>
            <a:r>
              <a:rPr lang="ar-SA" sz="2400" dirty="0">
                <a:latin typeface="Al-Jazeera-Arabic-Regular" panose="01000500000000020006" pitchFamily="2" charset="-78"/>
                <a:cs typeface="Al-Jazeera-Arabic-Regular" panose="01000500000000020006" pitchFamily="2" charset="-78"/>
              </a:rPr>
              <a:t>جدول محاضرات لكل قسم</a:t>
            </a:r>
          </a:p>
          <a:p>
            <a:pPr algn="r" rtl="1">
              <a:buFont typeface="Wingdings" panose="05000000000000000000" pitchFamily="2" charset="2"/>
              <a:buChar char="v"/>
            </a:pPr>
            <a:endParaRPr lang="ar-SA" sz="2400" dirty="0">
              <a:latin typeface="Al-Jazeera-Arabic-Regular" panose="01000500000000020006" pitchFamily="2" charset="-78"/>
              <a:cs typeface="Al-Jazeera-Arabic-Regular" panose="01000500000000020006" pitchFamily="2" charset="-78"/>
            </a:endParaRPr>
          </a:p>
          <a:p>
            <a:pPr algn="r" rtl="1">
              <a:buFont typeface="Wingdings" panose="05000000000000000000" pitchFamily="2" charset="2"/>
              <a:buChar char="v"/>
            </a:pPr>
            <a:endParaRPr lang="ar-SA" sz="2400" dirty="0">
              <a:latin typeface="Al-Jazeera-Arabic-Regular" panose="01000500000000020006" pitchFamily="2" charset="-78"/>
              <a:cs typeface="Al-Jazeera-Arabic-Regular" panose="01000500000000020006" pitchFamily="2" charset="-78"/>
            </a:endParaRPr>
          </a:p>
          <a:p>
            <a:pPr algn="r" rtl="1">
              <a:buFont typeface="Wingdings" panose="05000000000000000000" pitchFamily="2" charset="2"/>
              <a:buChar char="v"/>
            </a:pPr>
            <a:endParaRPr lang="en-US" sz="2400" dirty="0">
              <a:latin typeface="Al-Jazeera-Arabic-Regular" panose="01000500000000020006" pitchFamily="2" charset="-78"/>
              <a:cs typeface="Al-Jazeera-Arabic-Regular" panose="01000500000000020006" pitchFamily="2" charset="-78"/>
            </a:endParaRPr>
          </a:p>
        </p:txBody>
      </p:sp>
    </p:spTree>
    <p:extLst>
      <p:ext uri="{BB962C8B-B14F-4D97-AF65-F5344CB8AC3E}">
        <p14:creationId xmlns:p14="http://schemas.microsoft.com/office/powerpoint/2010/main" val="2479529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8F351-0418-4AEF-B52E-62AFFB8DB406}"/>
              </a:ext>
            </a:extLst>
          </p:cNvPr>
          <p:cNvSpPr>
            <a:spLocks noGrp="1"/>
          </p:cNvSpPr>
          <p:nvPr>
            <p:ph type="title"/>
          </p:nvPr>
        </p:nvSpPr>
        <p:spPr/>
        <p:txBody>
          <a:bodyPr/>
          <a:lstStyle/>
          <a:p>
            <a:r>
              <a:rPr lang="en-US" b="1" dirty="0"/>
              <a:t>Sequences</a:t>
            </a:r>
            <a:endParaRPr lang="en-US" dirty="0"/>
          </a:p>
        </p:txBody>
      </p:sp>
      <p:sp>
        <p:nvSpPr>
          <p:cNvPr id="3" name="Content Placeholder 2">
            <a:extLst>
              <a:ext uri="{FF2B5EF4-FFF2-40B4-BE49-F238E27FC236}">
                <a16:creationId xmlns:a16="http://schemas.microsoft.com/office/drawing/2014/main" id="{2F83647B-B75A-49FD-AE4B-19709960814D}"/>
              </a:ext>
            </a:extLst>
          </p:cNvPr>
          <p:cNvSpPr>
            <a:spLocks noGrp="1"/>
          </p:cNvSpPr>
          <p:nvPr>
            <p:ph idx="1"/>
          </p:nvPr>
        </p:nvSpPr>
        <p:spPr>
          <a:xfrm>
            <a:off x="677333" y="1597881"/>
            <a:ext cx="8874629" cy="4971731"/>
          </a:xfrm>
        </p:spPr>
        <p:txBody>
          <a:bodyPr>
            <a:normAutofit/>
          </a:bodyPr>
          <a:lstStyle/>
          <a:p>
            <a:pPr algn="r" rtl="1">
              <a:buFont typeface="Wingdings" panose="05000000000000000000" pitchFamily="2" charset="2"/>
              <a:buChar char="v"/>
            </a:pPr>
            <a:r>
              <a:rPr lang="ar-SA" sz="2400" dirty="0">
                <a:latin typeface="Al-Jazeera-Arabic-Regular" panose="01000500000000020006" pitchFamily="2" charset="-78"/>
                <a:cs typeface="Al-Jazeera-Arabic-Regular" panose="01000500000000020006" pitchFamily="2" charset="-78"/>
              </a:rPr>
              <a:t>رقم الطالب الجديد يقوم النظام بإنشائه عن طريق </a:t>
            </a:r>
            <a:r>
              <a:rPr lang="en-US" sz="2400" dirty="0">
                <a:latin typeface="Al-Jazeera-Arabic-Regular" panose="01000500000000020006" pitchFamily="2" charset="-78"/>
                <a:cs typeface="Al-Jazeera-Arabic-Regular" panose="01000500000000020006" pitchFamily="2" charset="-78"/>
              </a:rPr>
              <a:t> </a:t>
            </a:r>
            <a:r>
              <a:rPr lang="en-US" sz="2400" dirty="0">
                <a:cs typeface="Al-Jazeera-Arabic-Regular" panose="01000500000000020006" pitchFamily="2" charset="-78"/>
              </a:rPr>
              <a:t>sequence </a:t>
            </a:r>
            <a:r>
              <a:rPr lang="ar-SA" sz="2400" dirty="0">
                <a:latin typeface="Al-Jazeera-Arabic-Regular" panose="01000500000000020006" pitchFamily="2" charset="-78"/>
                <a:cs typeface="Al-Jazeera-Arabic-Regular" panose="01000500000000020006" pitchFamily="2" charset="-78"/>
              </a:rPr>
              <a:t>تبدأ من 1 للطلاب أو 2 للطالبات ثم السنة الحالية ثم يبدأ بالزيادة بمقدار 1</a:t>
            </a:r>
            <a:r>
              <a:rPr lang="en-US" sz="2400" dirty="0">
                <a:latin typeface="Al-Jazeera-Arabic-Regular" panose="01000500000000020006" pitchFamily="2" charset="-78"/>
                <a:cs typeface="Al-Jazeera-Arabic-Regular" panose="01000500000000020006" pitchFamily="2" charset="-78"/>
              </a:rPr>
              <a:t> </a:t>
            </a:r>
            <a:r>
              <a:rPr lang="ar-SA" sz="2400" dirty="0">
                <a:latin typeface="Al-Jazeera-Arabic-Regular" panose="01000500000000020006" pitchFamily="2" charset="-78"/>
                <a:cs typeface="Al-Jazeera-Arabic-Regular" panose="01000500000000020006" pitchFamily="2" charset="-78"/>
              </a:rPr>
              <a:t>رقم الطالب 9 ارقام : مثال : 120170001: 1 (الجنس ذكر 1 او انثى 2 ), 2017 (السنة الدراسية للتسجيل) ، 0001 (ارقام تزداد من 0001 بمقدار 1 لكل مرة).</a:t>
            </a:r>
          </a:p>
          <a:p>
            <a:pPr algn="r" rtl="1">
              <a:buFont typeface="Wingdings" panose="05000000000000000000" pitchFamily="2" charset="2"/>
              <a:buChar char="v"/>
            </a:pPr>
            <a:r>
              <a:rPr lang="ar-SA" sz="2400" dirty="0">
                <a:latin typeface="Al-Jazeera-Arabic-Regular" panose="01000500000000020006" pitchFamily="2" charset="-78"/>
                <a:cs typeface="Al-Jazeera-Arabic-Regular" panose="01000500000000020006" pitchFamily="2" charset="-78"/>
              </a:rPr>
              <a:t>رقم الموظف الجديد يقوم النظام بإنشائه عن طريق   </a:t>
            </a:r>
            <a:r>
              <a:rPr lang="en-US" sz="2400" dirty="0">
                <a:cs typeface="Al-Jazeera-Arabic-Regular" panose="01000500000000020006" pitchFamily="2" charset="-78"/>
              </a:rPr>
              <a:t>sequence</a:t>
            </a:r>
            <a:r>
              <a:rPr lang="ar-SA" sz="2400" dirty="0">
                <a:cs typeface="Al-Jazeera-Arabic-Regular" panose="01000500000000020006" pitchFamily="2" charset="-78"/>
              </a:rPr>
              <a:t> </a:t>
            </a:r>
            <a:r>
              <a:rPr lang="en-US" sz="2400" dirty="0">
                <a:latin typeface="Al-Jazeera-Arabic-Regular" panose="01000500000000020006" pitchFamily="2" charset="-78"/>
                <a:cs typeface="Al-Jazeera-Arabic-Regular" panose="01000500000000020006" pitchFamily="2" charset="-78"/>
              </a:rPr>
              <a:t> </a:t>
            </a:r>
            <a:r>
              <a:rPr lang="ar-SA" sz="2400" dirty="0">
                <a:latin typeface="Al-Jazeera-Arabic-Regular" panose="01000500000000020006" pitchFamily="2" charset="-78"/>
                <a:cs typeface="Al-Jazeera-Arabic-Regular" panose="01000500000000020006" pitchFamily="2" charset="-78"/>
              </a:rPr>
              <a:t>يبدأ من 3 للموظفين أو للموظفات ثم يبدأ مقدار الزيادة بمقدار 1.</a:t>
            </a:r>
          </a:p>
          <a:p>
            <a:pPr marL="0" indent="0" algn="r" rtl="1">
              <a:buNone/>
            </a:pPr>
            <a:r>
              <a:rPr lang="ar-SA" sz="2400" dirty="0">
                <a:latin typeface="Al-Jazeera-Arabic-Regular" panose="01000500000000020006" pitchFamily="2" charset="-78"/>
                <a:cs typeface="Al-Jazeera-Arabic-Regular" panose="01000500000000020006" pitchFamily="2" charset="-78"/>
              </a:rPr>
              <a:t>	رقم المدرس 9 ارقام : مثال :320150001 : 1 (دائما 3 للتمييز انه مدرس) 	2015 (سنة التسجيل اول مرة) 0001 (أرقام تزداد من 0001 بمقدار 1 لكل 	مرة).</a:t>
            </a:r>
            <a:endParaRPr lang="en-US" sz="3200" dirty="0">
              <a:latin typeface="Al-Jazeera-Arabic-Regular" panose="01000500000000020006" pitchFamily="2" charset="-78"/>
              <a:cs typeface="Al-Jazeera-Arabic-Regular" panose="01000500000000020006" pitchFamily="2" charset="-78"/>
            </a:endParaRPr>
          </a:p>
        </p:txBody>
      </p:sp>
    </p:spTree>
    <p:extLst>
      <p:ext uri="{BB962C8B-B14F-4D97-AF65-F5344CB8AC3E}">
        <p14:creationId xmlns:p14="http://schemas.microsoft.com/office/powerpoint/2010/main" val="817259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23AF8-3A78-43CA-8B44-20D62CF83702}"/>
              </a:ext>
            </a:extLst>
          </p:cNvPr>
          <p:cNvSpPr>
            <a:spLocks noGrp="1"/>
          </p:cNvSpPr>
          <p:nvPr>
            <p:ph type="title"/>
          </p:nvPr>
        </p:nvSpPr>
        <p:spPr>
          <a:xfrm>
            <a:off x="1714695" y="550134"/>
            <a:ext cx="8596668" cy="1320800"/>
          </a:xfrm>
        </p:spPr>
        <p:txBody>
          <a:bodyPr/>
          <a:lstStyle/>
          <a:p>
            <a:r>
              <a:rPr lang="en-US" b="1" dirty="0"/>
              <a:t>DDL</a:t>
            </a:r>
            <a:r>
              <a:rPr lang="ar-SA" b="1" dirty="0"/>
              <a:t> </a:t>
            </a:r>
            <a:r>
              <a:rPr lang="en-US" b="1" dirty="0"/>
              <a:t>Contents </a:t>
            </a:r>
            <a:br>
              <a:rPr lang="en-US" b="1" dirty="0"/>
            </a:br>
            <a:endParaRPr lang="en-US" dirty="0"/>
          </a:p>
        </p:txBody>
      </p:sp>
      <p:sp>
        <p:nvSpPr>
          <p:cNvPr id="3" name="Content Placeholder 2">
            <a:extLst>
              <a:ext uri="{FF2B5EF4-FFF2-40B4-BE49-F238E27FC236}">
                <a16:creationId xmlns:a16="http://schemas.microsoft.com/office/drawing/2014/main" id="{2475305B-6E07-4955-B4F0-2F65EC5EDBBA}"/>
              </a:ext>
            </a:extLst>
          </p:cNvPr>
          <p:cNvSpPr>
            <a:spLocks noGrp="1"/>
          </p:cNvSpPr>
          <p:nvPr>
            <p:ph idx="1"/>
          </p:nvPr>
        </p:nvSpPr>
        <p:spPr>
          <a:xfrm>
            <a:off x="677334" y="1766693"/>
            <a:ext cx="8596668" cy="3880773"/>
          </a:xfrm>
        </p:spPr>
        <p:txBody>
          <a:bodyPr>
            <a:normAutofit/>
          </a:bodyPr>
          <a:lstStyle/>
          <a:p>
            <a:pPr>
              <a:buFont typeface="Wingdings" panose="05000000000000000000" pitchFamily="2" charset="2"/>
              <a:buChar char="v"/>
            </a:pPr>
            <a:r>
              <a:rPr lang="en-US" sz="2400" b="1" dirty="0"/>
              <a:t>Tables </a:t>
            </a:r>
          </a:p>
          <a:p>
            <a:pPr>
              <a:buFont typeface="Wingdings" panose="05000000000000000000" pitchFamily="2" charset="2"/>
              <a:buChar char="v"/>
            </a:pPr>
            <a:r>
              <a:rPr lang="en-US" sz="2400" b="1" dirty="0"/>
              <a:t>Log Tables </a:t>
            </a:r>
          </a:p>
          <a:p>
            <a:pPr>
              <a:buFont typeface="Wingdings" panose="05000000000000000000" pitchFamily="2" charset="2"/>
              <a:buChar char="v"/>
            </a:pPr>
            <a:r>
              <a:rPr lang="en-US" sz="2400" b="1" dirty="0"/>
              <a:t>Triggers </a:t>
            </a:r>
          </a:p>
          <a:p>
            <a:pPr>
              <a:buFont typeface="Wingdings" panose="05000000000000000000" pitchFamily="2" charset="2"/>
              <a:buChar char="v"/>
            </a:pPr>
            <a:r>
              <a:rPr lang="en-US" sz="2400" b="1" dirty="0"/>
              <a:t>Procedures </a:t>
            </a:r>
          </a:p>
          <a:p>
            <a:pPr>
              <a:buFont typeface="Wingdings" panose="05000000000000000000" pitchFamily="2" charset="2"/>
              <a:buChar char="v"/>
            </a:pPr>
            <a:r>
              <a:rPr lang="en-US" sz="2400" b="1" dirty="0"/>
              <a:t>Sequences </a:t>
            </a:r>
          </a:p>
          <a:p>
            <a:pPr>
              <a:buFont typeface="Wingdings" panose="05000000000000000000" pitchFamily="2" charset="2"/>
              <a:buChar char="v"/>
            </a:pPr>
            <a:r>
              <a:rPr lang="en-US" sz="2400" b="1" dirty="0"/>
              <a:t>Roles </a:t>
            </a:r>
          </a:p>
          <a:p>
            <a:pPr>
              <a:buFont typeface="Wingdings" panose="05000000000000000000" pitchFamily="2" charset="2"/>
              <a:buChar char="v"/>
            </a:pPr>
            <a:r>
              <a:rPr lang="en-US" sz="2400" b="1" dirty="0"/>
              <a:t>Views </a:t>
            </a:r>
          </a:p>
          <a:p>
            <a:pPr>
              <a:buFont typeface="Wingdings" panose="05000000000000000000" pitchFamily="2" charset="2"/>
              <a:buChar char="v"/>
            </a:pPr>
            <a:endParaRPr lang="en-US" sz="2400" dirty="0"/>
          </a:p>
        </p:txBody>
      </p:sp>
      <p:pic>
        <p:nvPicPr>
          <p:cNvPr id="4" name="Picture 2" descr="نتيجة بحث الصور عن ‪DLL icon‬‏">
            <a:extLst>
              <a:ext uri="{FF2B5EF4-FFF2-40B4-BE49-F238E27FC236}">
                <a16:creationId xmlns:a16="http://schemas.microsoft.com/office/drawing/2014/main" id="{C4F6DF69-034B-463C-8A0F-782C5F8F0D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895" y="334392"/>
            <a:ext cx="1320800" cy="132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535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3E150-3657-418B-B2BB-233B50DC8BEC}"/>
              </a:ext>
            </a:extLst>
          </p:cNvPr>
          <p:cNvSpPr>
            <a:spLocks noGrp="1"/>
          </p:cNvSpPr>
          <p:nvPr>
            <p:ph type="title"/>
          </p:nvPr>
        </p:nvSpPr>
        <p:spPr>
          <a:xfrm>
            <a:off x="677334" y="609599"/>
            <a:ext cx="7552266" cy="1320800"/>
          </a:xfrm>
        </p:spPr>
        <p:txBody>
          <a:bodyPr/>
          <a:lstStyle/>
          <a:p>
            <a:pPr algn="r" rtl="1"/>
            <a:r>
              <a:rPr lang="ar-SA" dirty="0">
                <a:latin typeface="Al-Jazeera-Arabic-Bold" panose="01000500000000020006" pitchFamily="2" charset="-78"/>
                <a:cs typeface="Al-Jazeera-Arabic-Bold" panose="01000500000000020006" pitchFamily="2" charset="-78"/>
              </a:rPr>
              <a:t>المحتويات</a:t>
            </a:r>
            <a:r>
              <a:rPr lang="ar-SA" dirty="0"/>
              <a:t> </a:t>
            </a:r>
            <a:endParaRPr lang="en-US" dirty="0"/>
          </a:p>
        </p:txBody>
      </p:sp>
      <p:sp>
        <p:nvSpPr>
          <p:cNvPr id="3" name="Content Placeholder 2">
            <a:extLst>
              <a:ext uri="{FF2B5EF4-FFF2-40B4-BE49-F238E27FC236}">
                <a16:creationId xmlns:a16="http://schemas.microsoft.com/office/drawing/2014/main" id="{EB1DDB19-F4B4-4F6E-8AE5-00123D74D6EB}"/>
              </a:ext>
            </a:extLst>
          </p:cNvPr>
          <p:cNvSpPr>
            <a:spLocks noGrp="1"/>
          </p:cNvSpPr>
          <p:nvPr>
            <p:ph idx="1"/>
          </p:nvPr>
        </p:nvSpPr>
        <p:spPr>
          <a:xfrm>
            <a:off x="2151929" y="1679599"/>
            <a:ext cx="6587073" cy="4710679"/>
          </a:xfrm>
        </p:spPr>
        <p:txBody>
          <a:bodyPr>
            <a:normAutofit/>
          </a:bodyPr>
          <a:lstStyle/>
          <a:p>
            <a:pPr algn="r" rtl="1">
              <a:buFont typeface="Wingdings" panose="05000000000000000000" pitchFamily="2" charset="2"/>
              <a:buChar char="v"/>
            </a:pPr>
            <a:r>
              <a:rPr lang="ar-SA" sz="2400" b="1" dirty="0">
                <a:latin typeface="Al-Jazeera-Arabic-Bold" panose="01000500000000020006" pitchFamily="2" charset="-78"/>
                <a:cs typeface="Al-Jazeera-Arabic-Bold" panose="01000500000000020006" pitchFamily="2" charset="-78"/>
              </a:rPr>
              <a:t>فكرة المشروع </a:t>
            </a:r>
          </a:p>
          <a:p>
            <a:pPr algn="r" rtl="1">
              <a:buFont typeface="Wingdings" panose="05000000000000000000" pitchFamily="2" charset="2"/>
              <a:buChar char="v"/>
            </a:pPr>
            <a:r>
              <a:rPr lang="en-US" sz="2400" b="1" dirty="0"/>
              <a:t>DMBS</a:t>
            </a:r>
          </a:p>
          <a:p>
            <a:pPr algn="r" rtl="1">
              <a:buFont typeface="Wingdings" panose="05000000000000000000" pitchFamily="2" charset="2"/>
              <a:buChar char="v"/>
            </a:pPr>
            <a:r>
              <a:rPr lang="ar-SA" sz="2400" b="1" dirty="0">
                <a:latin typeface="Al-Jazeera-Arabic-Bold" panose="01000500000000020006" pitchFamily="2" charset="-78"/>
                <a:cs typeface="Al-Jazeera-Arabic-Bold" panose="01000500000000020006" pitchFamily="2" charset="-78"/>
              </a:rPr>
              <a:t>الوظائف</a:t>
            </a:r>
          </a:p>
          <a:p>
            <a:pPr algn="r" rtl="1">
              <a:buFont typeface="Wingdings" panose="05000000000000000000" pitchFamily="2" charset="2"/>
              <a:buChar char="v"/>
            </a:pPr>
            <a:r>
              <a:rPr lang="en-US" sz="2400" b="1" dirty="0">
                <a:latin typeface="+mj-lt"/>
              </a:rPr>
              <a:t>Relations</a:t>
            </a:r>
          </a:p>
          <a:p>
            <a:pPr algn="r" rtl="1">
              <a:buFont typeface="Wingdings" panose="05000000000000000000" pitchFamily="2" charset="2"/>
              <a:buChar char="v"/>
            </a:pPr>
            <a:r>
              <a:rPr lang="en-US" sz="2400" b="1" dirty="0">
                <a:latin typeface="+mj-lt"/>
              </a:rPr>
              <a:t>Entity Relationship Diagram (ERD)</a:t>
            </a:r>
            <a:endParaRPr lang="ar-SA" sz="2400" b="1" dirty="0">
              <a:latin typeface="+mj-lt"/>
            </a:endParaRPr>
          </a:p>
          <a:p>
            <a:pPr algn="r" rtl="1">
              <a:buFont typeface="Wingdings" panose="05000000000000000000" pitchFamily="2" charset="2"/>
              <a:buChar char="v"/>
            </a:pPr>
            <a:r>
              <a:rPr lang="en-US" sz="2400" b="1" dirty="0">
                <a:latin typeface="+mj-lt"/>
              </a:rPr>
              <a:t>Attachments</a:t>
            </a:r>
          </a:p>
          <a:p>
            <a:pPr algn="r" rtl="1">
              <a:buFont typeface="Wingdings" panose="05000000000000000000" pitchFamily="2" charset="2"/>
              <a:buChar char="v"/>
            </a:pPr>
            <a:r>
              <a:rPr lang="en-US" sz="2400" b="1" dirty="0">
                <a:latin typeface="+mj-lt"/>
              </a:rPr>
              <a:t>Schema (Logical Design) </a:t>
            </a:r>
          </a:p>
          <a:p>
            <a:pPr algn="r" rtl="1">
              <a:buFont typeface="Wingdings" panose="05000000000000000000" pitchFamily="2" charset="2"/>
              <a:buChar char="v"/>
            </a:pPr>
            <a:r>
              <a:rPr lang="en-US" sz="2400" b="1" dirty="0">
                <a:latin typeface="+mj-lt"/>
              </a:rPr>
              <a:t>Views</a:t>
            </a:r>
          </a:p>
          <a:p>
            <a:pPr algn="r" rtl="1">
              <a:buFont typeface="Wingdings" panose="05000000000000000000" pitchFamily="2" charset="2"/>
              <a:buChar char="v"/>
            </a:pPr>
            <a:r>
              <a:rPr lang="en-US" sz="2400" b="1" dirty="0">
                <a:latin typeface="+mj-lt"/>
              </a:rPr>
              <a:t>DDL </a:t>
            </a:r>
            <a:r>
              <a:rPr lang="en-US" sz="2400" b="1" dirty="0"/>
              <a:t>Contents</a:t>
            </a:r>
            <a:r>
              <a:rPr lang="en-US" sz="2400" b="1" dirty="0">
                <a:latin typeface="+mj-lt"/>
              </a:rPr>
              <a:t> &amp; DML &amp; PL\SQL</a:t>
            </a:r>
          </a:p>
          <a:p>
            <a:pPr algn="r" rtl="1">
              <a:buFont typeface="Wingdings" panose="05000000000000000000" pitchFamily="2" charset="2"/>
              <a:buChar char="v"/>
            </a:pPr>
            <a:endParaRPr lang="ar-SA" sz="2400" b="1" dirty="0"/>
          </a:p>
          <a:p>
            <a:pPr algn="r" rtl="1">
              <a:buFont typeface="Wingdings" panose="05000000000000000000" pitchFamily="2" charset="2"/>
              <a:buChar char="v"/>
            </a:pPr>
            <a:endParaRPr lang="en-US" sz="2400" b="1" dirty="0"/>
          </a:p>
        </p:txBody>
      </p:sp>
      <p:pic>
        <p:nvPicPr>
          <p:cNvPr id="1028" name="Picture 4" descr="صورة ذات صلة">
            <a:extLst>
              <a:ext uri="{FF2B5EF4-FFF2-40B4-BE49-F238E27FC236}">
                <a16:creationId xmlns:a16="http://schemas.microsoft.com/office/drawing/2014/main" id="{7AFACC27-BF62-45C4-999D-C44B2C874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00" y="467722"/>
            <a:ext cx="889657" cy="889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55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23AF8-3A78-43CA-8B44-20D62CF83702}"/>
              </a:ext>
            </a:extLst>
          </p:cNvPr>
          <p:cNvSpPr>
            <a:spLocks noGrp="1"/>
          </p:cNvSpPr>
          <p:nvPr>
            <p:ph type="title"/>
          </p:nvPr>
        </p:nvSpPr>
        <p:spPr>
          <a:xfrm>
            <a:off x="1714695" y="609600"/>
            <a:ext cx="8596668" cy="1320800"/>
          </a:xfrm>
        </p:spPr>
        <p:txBody>
          <a:bodyPr/>
          <a:lstStyle/>
          <a:p>
            <a:r>
              <a:rPr lang="en-US" b="1" dirty="0"/>
              <a:t>DDL Contents </a:t>
            </a:r>
            <a:br>
              <a:rPr lang="en-US" b="1" dirty="0"/>
            </a:br>
            <a:endParaRPr lang="en-US" dirty="0"/>
          </a:p>
        </p:txBody>
      </p:sp>
      <p:sp>
        <p:nvSpPr>
          <p:cNvPr id="3" name="Content Placeholder 2">
            <a:extLst>
              <a:ext uri="{FF2B5EF4-FFF2-40B4-BE49-F238E27FC236}">
                <a16:creationId xmlns:a16="http://schemas.microsoft.com/office/drawing/2014/main" id="{2475305B-6E07-4955-B4F0-2F65EC5EDBBA}"/>
              </a:ext>
            </a:extLst>
          </p:cNvPr>
          <p:cNvSpPr>
            <a:spLocks noGrp="1"/>
          </p:cNvSpPr>
          <p:nvPr>
            <p:ph idx="1"/>
          </p:nvPr>
        </p:nvSpPr>
        <p:spPr>
          <a:xfrm>
            <a:off x="677334" y="1710422"/>
            <a:ext cx="8596668" cy="4537978"/>
          </a:xfrm>
        </p:spPr>
        <p:txBody>
          <a:bodyPr>
            <a:noAutofit/>
          </a:bodyPr>
          <a:lstStyle/>
          <a:p>
            <a:pPr algn="just">
              <a:buFont typeface="Wingdings" panose="05000000000000000000" pitchFamily="2" charset="2"/>
              <a:buChar char="v"/>
            </a:pPr>
            <a:r>
              <a:rPr lang="en-US" sz="2200" b="1" dirty="0"/>
              <a:t>Tables :</a:t>
            </a:r>
          </a:p>
          <a:p>
            <a:pPr marL="0" indent="0" algn="just">
              <a:buNone/>
            </a:pPr>
            <a:r>
              <a:rPr lang="en-US" sz="2200" dirty="0"/>
              <a:t>	 There are 24 tables (without the log ones) in this data base 	which contain 	all the data that we need to store as records 	(rows) those tables can 	describe the relation between the 	students 	, teachers , courses , and even 	more than another 	15 object ..</a:t>
            </a:r>
          </a:p>
          <a:p>
            <a:pPr algn="just">
              <a:buFont typeface="Wingdings" panose="05000000000000000000" pitchFamily="2" charset="2"/>
              <a:buChar char="v"/>
            </a:pPr>
            <a:r>
              <a:rPr lang="en-US" sz="2200" b="1" dirty="0"/>
              <a:t>Log Tables :</a:t>
            </a:r>
          </a:p>
          <a:p>
            <a:pPr marL="0" indent="0" algn="just">
              <a:buNone/>
            </a:pPr>
            <a:r>
              <a:rPr lang="en-US" sz="2200" dirty="0"/>
              <a:t>	For each table from those 24 from there is a log table , which 	is used to save every manipulation(DML) happen in the table 	and who did that and what changes , so the log table keep a 	record about who did what in which record and when ..</a:t>
            </a:r>
          </a:p>
          <a:p>
            <a:pPr algn="just">
              <a:buFont typeface="Wingdings" panose="05000000000000000000" pitchFamily="2" charset="2"/>
              <a:buChar char="v"/>
            </a:pPr>
            <a:endParaRPr lang="en-US" sz="2200" dirty="0"/>
          </a:p>
          <a:p>
            <a:pPr algn="just">
              <a:buFont typeface="Wingdings" panose="05000000000000000000" pitchFamily="2" charset="2"/>
              <a:buChar char="v"/>
            </a:pPr>
            <a:endParaRPr lang="en-US" sz="2200" dirty="0"/>
          </a:p>
        </p:txBody>
      </p:sp>
      <p:pic>
        <p:nvPicPr>
          <p:cNvPr id="4" name="Picture 2" descr="نتيجة بحث الصور عن ‪DLL icon‬‏">
            <a:extLst>
              <a:ext uri="{FF2B5EF4-FFF2-40B4-BE49-F238E27FC236}">
                <a16:creationId xmlns:a16="http://schemas.microsoft.com/office/drawing/2014/main" id="{8A76CB7F-625C-4B82-896D-DAC03CB9B8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895" y="334392"/>
            <a:ext cx="1320800" cy="132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214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23AF8-3A78-43CA-8B44-20D62CF83702}"/>
              </a:ext>
            </a:extLst>
          </p:cNvPr>
          <p:cNvSpPr>
            <a:spLocks noGrp="1"/>
          </p:cNvSpPr>
          <p:nvPr>
            <p:ph type="title"/>
          </p:nvPr>
        </p:nvSpPr>
        <p:spPr>
          <a:xfrm>
            <a:off x="1714695" y="606405"/>
            <a:ext cx="8596668" cy="1320800"/>
          </a:xfrm>
        </p:spPr>
        <p:txBody>
          <a:bodyPr/>
          <a:lstStyle/>
          <a:p>
            <a:r>
              <a:rPr lang="en-US" b="1" dirty="0"/>
              <a:t>DDL</a:t>
            </a:r>
            <a:r>
              <a:rPr lang="ar-SA" b="1" dirty="0"/>
              <a:t> </a:t>
            </a:r>
            <a:r>
              <a:rPr lang="en-US" b="1" dirty="0"/>
              <a:t>Contents </a:t>
            </a:r>
            <a:br>
              <a:rPr lang="en-US" b="1" dirty="0"/>
            </a:br>
            <a:endParaRPr lang="en-US" dirty="0"/>
          </a:p>
        </p:txBody>
      </p:sp>
      <p:sp>
        <p:nvSpPr>
          <p:cNvPr id="3" name="Content Placeholder 2">
            <a:extLst>
              <a:ext uri="{FF2B5EF4-FFF2-40B4-BE49-F238E27FC236}">
                <a16:creationId xmlns:a16="http://schemas.microsoft.com/office/drawing/2014/main" id="{2475305B-6E07-4955-B4F0-2F65EC5EDBBA}"/>
              </a:ext>
            </a:extLst>
          </p:cNvPr>
          <p:cNvSpPr>
            <a:spLocks noGrp="1"/>
          </p:cNvSpPr>
          <p:nvPr>
            <p:ph idx="1"/>
          </p:nvPr>
        </p:nvSpPr>
        <p:spPr>
          <a:xfrm>
            <a:off x="677334" y="1710422"/>
            <a:ext cx="8596668" cy="3880773"/>
          </a:xfrm>
        </p:spPr>
        <p:txBody>
          <a:bodyPr>
            <a:normAutofit/>
          </a:bodyPr>
          <a:lstStyle/>
          <a:p>
            <a:pPr algn="just">
              <a:buFont typeface="Wingdings" panose="05000000000000000000" pitchFamily="2" charset="2"/>
              <a:buChar char="v"/>
            </a:pPr>
            <a:r>
              <a:rPr lang="en-US" sz="2200" b="1" dirty="0"/>
              <a:t>Triggers :</a:t>
            </a:r>
          </a:p>
          <a:p>
            <a:pPr marL="0" indent="0" algn="just">
              <a:buNone/>
            </a:pPr>
            <a:r>
              <a:rPr lang="en-US" sz="2200" dirty="0"/>
              <a:t>	For each log table there is a three triggers so in simple 	calculation there are 72 trigger in our data base , the trigger 	goal is to auto save a record about the manipulations from the 	origin tables in the log tables , those three triggers are 	responsible for saving every insert , update , delete operation 	,who (which user) &amp; when in the log tables ..</a:t>
            </a:r>
          </a:p>
          <a:p>
            <a:pPr algn="just">
              <a:buFont typeface="Wingdings" panose="05000000000000000000" pitchFamily="2" charset="2"/>
              <a:buChar char="v"/>
            </a:pPr>
            <a:endParaRPr lang="en-US" sz="2200" dirty="0"/>
          </a:p>
          <a:p>
            <a:pPr algn="just">
              <a:buFont typeface="Wingdings" panose="05000000000000000000" pitchFamily="2" charset="2"/>
              <a:buChar char="v"/>
            </a:pPr>
            <a:endParaRPr lang="en-US" sz="2200" dirty="0"/>
          </a:p>
        </p:txBody>
      </p:sp>
      <p:pic>
        <p:nvPicPr>
          <p:cNvPr id="4" name="Picture 2" descr="نتيجة بحث الصور عن ‪DLL icon‬‏">
            <a:extLst>
              <a:ext uri="{FF2B5EF4-FFF2-40B4-BE49-F238E27FC236}">
                <a16:creationId xmlns:a16="http://schemas.microsoft.com/office/drawing/2014/main" id="{B913366A-D9C5-4A48-8411-9373C48248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895" y="334392"/>
            <a:ext cx="1320800" cy="132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202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23AF8-3A78-43CA-8B44-20D62CF83702}"/>
              </a:ext>
            </a:extLst>
          </p:cNvPr>
          <p:cNvSpPr>
            <a:spLocks noGrp="1"/>
          </p:cNvSpPr>
          <p:nvPr>
            <p:ph type="title"/>
          </p:nvPr>
        </p:nvSpPr>
        <p:spPr>
          <a:xfrm>
            <a:off x="1714695" y="606405"/>
            <a:ext cx="8596668" cy="1320800"/>
          </a:xfrm>
        </p:spPr>
        <p:txBody>
          <a:bodyPr/>
          <a:lstStyle/>
          <a:p>
            <a:r>
              <a:rPr lang="en-US" b="1" dirty="0"/>
              <a:t>DDL</a:t>
            </a:r>
            <a:r>
              <a:rPr lang="ar-SA" b="1" dirty="0"/>
              <a:t> </a:t>
            </a:r>
            <a:r>
              <a:rPr lang="en-US" b="1" dirty="0"/>
              <a:t>Contents </a:t>
            </a:r>
            <a:br>
              <a:rPr lang="en-US" b="1" dirty="0"/>
            </a:br>
            <a:endParaRPr lang="en-US" dirty="0"/>
          </a:p>
        </p:txBody>
      </p:sp>
      <p:sp>
        <p:nvSpPr>
          <p:cNvPr id="3" name="Content Placeholder 2">
            <a:extLst>
              <a:ext uri="{FF2B5EF4-FFF2-40B4-BE49-F238E27FC236}">
                <a16:creationId xmlns:a16="http://schemas.microsoft.com/office/drawing/2014/main" id="{2475305B-6E07-4955-B4F0-2F65EC5EDBBA}"/>
              </a:ext>
            </a:extLst>
          </p:cNvPr>
          <p:cNvSpPr>
            <a:spLocks noGrp="1"/>
          </p:cNvSpPr>
          <p:nvPr>
            <p:ph idx="1"/>
          </p:nvPr>
        </p:nvSpPr>
        <p:spPr>
          <a:xfrm>
            <a:off x="677334" y="1710422"/>
            <a:ext cx="8596668" cy="3880773"/>
          </a:xfrm>
        </p:spPr>
        <p:txBody>
          <a:bodyPr>
            <a:noAutofit/>
          </a:bodyPr>
          <a:lstStyle/>
          <a:p>
            <a:pPr algn="just">
              <a:buFont typeface="Wingdings" panose="05000000000000000000" pitchFamily="2" charset="2"/>
              <a:buChar char="v"/>
            </a:pPr>
            <a:r>
              <a:rPr lang="en-US" sz="2200" b="1" dirty="0"/>
              <a:t>Procedures :</a:t>
            </a:r>
          </a:p>
          <a:p>
            <a:pPr marL="400050" lvl="1" indent="0" algn="just">
              <a:buNone/>
            </a:pPr>
            <a:r>
              <a:rPr lang="en-US" sz="2200" dirty="0"/>
              <a:t>Because of there is a </a:t>
            </a:r>
            <a:r>
              <a:rPr lang="en-US" sz="2200" dirty="0" err="1"/>
              <a:t>a</a:t>
            </a:r>
            <a:r>
              <a:rPr lang="en-US" sz="2200" dirty="0"/>
              <a:t> lot of users in data base and for each student, employee there should be a user we made a procedure to insert into the (student , employee) tables that give every one a unique username that got the ability to see and edit his/her own information and its using the </a:t>
            </a:r>
            <a:r>
              <a:rPr lang="en-US" sz="2200" dirty="0" err="1"/>
              <a:t>pl</a:t>
            </a:r>
            <a:r>
              <a:rPr lang="en-US" sz="2200" dirty="0"/>
              <a:t>\</a:t>
            </a:r>
            <a:r>
              <a:rPr lang="en-US" sz="2200" dirty="0" err="1"/>
              <a:t>sql</a:t>
            </a:r>
            <a:r>
              <a:rPr lang="en-US" sz="2200" dirty="0"/>
              <a:t> also to run the sequences as their normal job , so there is no need to enter an id for every insertion operation in the student's or employees tables .</a:t>
            </a:r>
          </a:p>
        </p:txBody>
      </p:sp>
      <p:pic>
        <p:nvPicPr>
          <p:cNvPr id="4" name="Picture 2" descr="نتيجة بحث الصور عن ‪DLL icon‬‏">
            <a:extLst>
              <a:ext uri="{FF2B5EF4-FFF2-40B4-BE49-F238E27FC236}">
                <a16:creationId xmlns:a16="http://schemas.microsoft.com/office/drawing/2014/main" id="{99980C0F-25B6-43F7-A37A-4A187B1A3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895" y="334392"/>
            <a:ext cx="1320800" cy="132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775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23AF8-3A78-43CA-8B44-20D62CF83702}"/>
              </a:ext>
            </a:extLst>
          </p:cNvPr>
          <p:cNvSpPr>
            <a:spLocks noGrp="1"/>
          </p:cNvSpPr>
          <p:nvPr>
            <p:ph type="title"/>
          </p:nvPr>
        </p:nvSpPr>
        <p:spPr>
          <a:xfrm>
            <a:off x="1797666" y="657880"/>
            <a:ext cx="8596668" cy="1320800"/>
          </a:xfrm>
        </p:spPr>
        <p:txBody>
          <a:bodyPr/>
          <a:lstStyle/>
          <a:p>
            <a:r>
              <a:rPr lang="en-US" b="1" dirty="0"/>
              <a:t>DDL</a:t>
            </a:r>
            <a:r>
              <a:rPr lang="ar-SA" b="1" dirty="0"/>
              <a:t> </a:t>
            </a:r>
            <a:r>
              <a:rPr lang="en-US" b="1" dirty="0"/>
              <a:t>Contents </a:t>
            </a:r>
            <a:br>
              <a:rPr lang="en-US" b="1" dirty="0"/>
            </a:br>
            <a:endParaRPr lang="en-US" dirty="0"/>
          </a:p>
        </p:txBody>
      </p:sp>
      <p:sp>
        <p:nvSpPr>
          <p:cNvPr id="3" name="Content Placeholder 2">
            <a:extLst>
              <a:ext uri="{FF2B5EF4-FFF2-40B4-BE49-F238E27FC236}">
                <a16:creationId xmlns:a16="http://schemas.microsoft.com/office/drawing/2014/main" id="{2475305B-6E07-4955-B4F0-2F65EC5EDBBA}"/>
              </a:ext>
            </a:extLst>
          </p:cNvPr>
          <p:cNvSpPr>
            <a:spLocks noGrp="1"/>
          </p:cNvSpPr>
          <p:nvPr>
            <p:ph idx="1"/>
          </p:nvPr>
        </p:nvSpPr>
        <p:spPr>
          <a:xfrm>
            <a:off x="775807" y="1880206"/>
            <a:ext cx="8596668" cy="3880773"/>
          </a:xfrm>
        </p:spPr>
        <p:txBody>
          <a:bodyPr>
            <a:noAutofit/>
          </a:bodyPr>
          <a:lstStyle/>
          <a:p>
            <a:pPr algn="just">
              <a:buFont typeface="Wingdings" panose="05000000000000000000" pitchFamily="2" charset="2"/>
              <a:buChar char="v"/>
            </a:pPr>
            <a:r>
              <a:rPr lang="en-US" sz="2200" b="1" dirty="0"/>
              <a:t>Sequences :</a:t>
            </a:r>
          </a:p>
          <a:p>
            <a:pPr marL="400050" lvl="1" indent="0" algn="just">
              <a:buNone/>
            </a:pPr>
            <a:r>
              <a:rPr lang="en-US" sz="2200" dirty="0"/>
              <a:t>There is a 3 sequences in this database our goal from them is to auto make the id's for every student (male of female) and every employee the male students sequence starts every year from 1(year)0001 to 1(year)9999 so in every year just around 10 thousand of male student's can register in the database of university but if you need more you just have to adding 0 after the year in that sequence to keep ability to </a:t>
            </a:r>
            <a:r>
              <a:rPr lang="en-US" sz="2200" dirty="0" err="1"/>
              <a:t>regist</a:t>
            </a:r>
            <a:r>
              <a:rPr lang="en-US" sz="2200" dirty="0"/>
              <a:t> more that that number , its </a:t>
            </a:r>
            <a:r>
              <a:rPr lang="en-US" sz="2200" dirty="0" err="1"/>
              <a:t>autom</a:t>
            </a:r>
            <a:r>
              <a:rPr lang="en-US" sz="2200" dirty="0"/>
              <a:t> increment number is 1 to make it easy for every one to know how many student </a:t>
            </a:r>
            <a:r>
              <a:rPr lang="en-US" sz="2200" dirty="0" err="1"/>
              <a:t>reigisted</a:t>
            </a:r>
            <a:r>
              <a:rPr lang="en-US" sz="2200" dirty="0"/>
              <a:t> in the university ..</a:t>
            </a:r>
          </a:p>
        </p:txBody>
      </p:sp>
      <p:pic>
        <p:nvPicPr>
          <p:cNvPr id="4" name="Picture 2" descr="نتيجة بحث الصور عن ‪DLL icon‬‏">
            <a:extLst>
              <a:ext uri="{FF2B5EF4-FFF2-40B4-BE49-F238E27FC236}">
                <a16:creationId xmlns:a16="http://schemas.microsoft.com/office/drawing/2014/main" id="{C490BDE3-6499-41B0-826B-DFAEDCB0E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895" y="334392"/>
            <a:ext cx="1320800" cy="132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083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23AF8-3A78-43CA-8B44-20D62CF83702}"/>
              </a:ext>
            </a:extLst>
          </p:cNvPr>
          <p:cNvSpPr>
            <a:spLocks noGrp="1"/>
          </p:cNvSpPr>
          <p:nvPr>
            <p:ph type="title"/>
          </p:nvPr>
        </p:nvSpPr>
        <p:spPr>
          <a:xfrm>
            <a:off x="1797666" y="609600"/>
            <a:ext cx="8596668" cy="1320800"/>
          </a:xfrm>
        </p:spPr>
        <p:txBody>
          <a:bodyPr/>
          <a:lstStyle/>
          <a:p>
            <a:r>
              <a:rPr lang="en-US" b="1" dirty="0"/>
              <a:t>DDL Contents </a:t>
            </a:r>
            <a:br>
              <a:rPr lang="en-US" b="1" dirty="0"/>
            </a:br>
            <a:endParaRPr lang="en-US" dirty="0"/>
          </a:p>
        </p:txBody>
      </p:sp>
      <p:sp>
        <p:nvSpPr>
          <p:cNvPr id="3" name="Content Placeholder 2">
            <a:extLst>
              <a:ext uri="{FF2B5EF4-FFF2-40B4-BE49-F238E27FC236}">
                <a16:creationId xmlns:a16="http://schemas.microsoft.com/office/drawing/2014/main" id="{2475305B-6E07-4955-B4F0-2F65EC5EDBBA}"/>
              </a:ext>
            </a:extLst>
          </p:cNvPr>
          <p:cNvSpPr>
            <a:spLocks noGrp="1"/>
          </p:cNvSpPr>
          <p:nvPr>
            <p:ph idx="1"/>
          </p:nvPr>
        </p:nvSpPr>
        <p:spPr>
          <a:xfrm>
            <a:off x="846146" y="1930400"/>
            <a:ext cx="8596668" cy="4537978"/>
          </a:xfrm>
        </p:spPr>
        <p:txBody>
          <a:bodyPr>
            <a:noAutofit/>
          </a:bodyPr>
          <a:lstStyle/>
          <a:p>
            <a:pPr algn="just">
              <a:buFont typeface="Wingdings" panose="05000000000000000000" pitchFamily="2" charset="2"/>
              <a:buChar char="v"/>
            </a:pPr>
            <a:r>
              <a:rPr lang="en-US" sz="2200" b="1" dirty="0"/>
              <a:t>Roles :</a:t>
            </a:r>
          </a:p>
          <a:p>
            <a:pPr marL="400050" lvl="1" indent="0" algn="just">
              <a:buNone/>
            </a:pPr>
            <a:r>
              <a:rPr lang="en-US" sz="2200" dirty="0"/>
              <a:t>Because we can't give the ability for each student to remove - drop - delete any thing in the data base we gave every one role that he can't overrun any thing except his normal abilities as selection from his table or from his courses table so we prevented him from editing a record in another tables as a security in the database .</a:t>
            </a:r>
          </a:p>
          <a:p>
            <a:pPr algn="just">
              <a:buFont typeface="Wingdings" panose="05000000000000000000" pitchFamily="2" charset="2"/>
              <a:buChar char="v"/>
            </a:pPr>
            <a:r>
              <a:rPr lang="en-US" sz="2200" b="1" dirty="0"/>
              <a:t>Views :</a:t>
            </a:r>
          </a:p>
          <a:p>
            <a:pPr marL="400050" lvl="1" indent="0" algn="just">
              <a:buNone/>
            </a:pPr>
            <a:r>
              <a:rPr lang="en-US" sz="2200" dirty="0"/>
              <a:t>There are some views we made for the most queries requested in the data base , and for </a:t>
            </a:r>
            <a:r>
              <a:rPr lang="en-US" sz="2200" dirty="0" err="1"/>
              <a:t>makeing</a:t>
            </a:r>
            <a:r>
              <a:rPr lang="en-US" sz="2200" dirty="0"/>
              <a:t> the </a:t>
            </a:r>
            <a:r>
              <a:rPr lang="en-US" sz="2200" dirty="0" err="1"/>
              <a:t>proccess</a:t>
            </a:r>
            <a:r>
              <a:rPr lang="en-US" sz="2200" dirty="0"/>
              <a:t> more easy and much security .</a:t>
            </a:r>
          </a:p>
        </p:txBody>
      </p:sp>
      <p:pic>
        <p:nvPicPr>
          <p:cNvPr id="2050" name="Picture 2" descr="نتيجة بحث الصور عن ‪DLL icon‬‏">
            <a:extLst>
              <a:ext uri="{FF2B5EF4-FFF2-40B4-BE49-F238E27FC236}">
                <a16:creationId xmlns:a16="http://schemas.microsoft.com/office/drawing/2014/main" id="{48C23FE3-5A74-422F-BBF3-7CD870AA8D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895" y="334392"/>
            <a:ext cx="1320800" cy="132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205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23AF8-3A78-43CA-8B44-20D62CF83702}"/>
              </a:ext>
            </a:extLst>
          </p:cNvPr>
          <p:cNvSpPr>
            <a:spLocks noGrp="1"/>
          </p:cNvSpPr>
          <p:nvPr>
            <p:ph type="title"/>
          </p:nvPr>
        </p:nvSpPr>
        <p:spPr/>
        <p:txBody>
          <a:bodyPr>
            <a:normAutofit fontScale="90000"/>
          </a:bodyPr>
          <a:lstStyle/>
          <a:p>
            <a:r>
              <a:rPr lang="en-US" sz="4000" b="1" dirty="0"/>
              <a:t>DML</a:t>
            </a:r>
            <a:br>
              <a:rPr lang="en-US" b="1" dirty="0"/>
            </a:br>
            <a:br>
              <a:rPr lang="en-US" b="1" dirty="0"/>
            </a:br>
            <a:endParaRPr lang="en-US" dirty="0"/>
          </a:p>
        </p:txBody>
      </p:sp>
      <p:sp>
        <p:nvSpPr>
          <p:cNvPr id="3" name="Content Placeholder 2">
            <a:extLst>
              <a:ext uri="{FF2B5EF4-FFF2-40B4-BE49-F238E27FC236}">
                <a16:creationId xmlns:a16="http://schemas.microsoft.com/office/drawing/2014/main" id="{2475305B-6E07-4955-B4F0-2F65EC5EDBBA}"/>
              </a:ext>
            </a:extLst>
          </p:cNvPr>
          <p:cNvSpPr>
            <a:spLocks noGrp="1"/>
          </p:cNvSpPr>
          <p:nvPr>
            <p:ph idx="1"/>
          </p:nvPr>
        </p:nvSpPr>
        <p:spPr/>
        <p:txBody>
          <a:bodyPr>
            <a:normAutofit/>
          </a:bodyPr>
          <a:lstStyle/>
          <a:p>
            <a:pPr>
              <a:buFont typeface="Wingdings" panose="05000000000000000000" pitchFamily="2" charset="2"/>
              <a:buChar char="v"/>
            </a:pPr>
            <a:r>
              <a:rPr lang="en-US" sz="2200" dirty="0"/>
              <a:t>there is already some ready records in the data base which is used to check that every thing is working well in the data base and its also in the same file , you can just delete them or don't copy them if you don't need them in your database or just keep them ..</a:t>
            </a:r>
          </a:p>
          <a:p>
            <a:pPr>
              <a:buFont typeface="Wingdings" panose="05000000000000000000" pitchFamily="2" charset="2"/>
              <a:buChar char="v"/>
            </a:pPr>
            <a:r>
              <a:rPr lang="en-US" sz="2200" i="1" dirty="0"/>
              <a:t>#</a:t>
            </a:r>
            <a:r>
              <a:rPr lang="en-US" sz="2200" i="1" dirty="0" err="1"/>
              <a:t>Ps.Those</a:t>
            </a:r>
            <a:r>
              <a:rPr lang="en-US" sz="2200" i="1" dirty="0"/>
              <a:t> records based on a real-world examples in our university.</a:t>
            </a:r>
            <a:endParaRPr lang="en-US" sz="2200" dirty="0"/>
          </a:p>
          <a:p>
            <a:pPr>
              <a:buFont typeface="Wingdings" panose="05000000000000000000" pitchFamily="2" charset="2"/>
              <a:buChar char="v"/>
            </a:pPr>
            <a:endParaRPr lang="en-US" sz="2200" dirty="0"/>
          </a:p>
        </p:txBody>
      </p:sp>
      <p:pic>
        <p:nvPicPr>
          <p:cNvPr id="1026" name="Picture 2" descr="نتيجة بحث الصور عن ‪DML icon‬‏">
            <a:extLst>
              <a:ext uri="{FF2B5EF4-FFF2-40B4-BE49-F238E27FC236}">
                <a16:creationId xmlns:a16="http://schemas.microsoft.com/office/drawing/2014/main" id="{DE260032-9DBB-408B-8772-6F3D3538E9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7712" y="5178603"/>
            <a:ext cx="3635912" cy="862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625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23AF8-3A78-43CA-8B44-20D62CF83702}"/>
              </a:ext>
            </a:extLst>
          </p:cNvPr>
          <p:cNvSpPr>
            <a:spLocks noGrp="1"/>
          </p:cNvSpPr>
          <p:nvPr>
            <p:ph type="title"/>
          </p:nvPr>
        </p:nvSpPr>
        <p:spPr/>
        <p:txBody>
          <a:bodyPr>
            <a:normAutofit fontScale="90000"/>
          </a:bodyPr>
          <a:lstStyle/>
          <a:p>
            <a:r>
              <a:rPr lang="en-US" sz="4000" b="1" dirty="0"/>
              <a:t>PL\SQL</a:t>
            </a:r>
            <a:br>
              <a:rPr lang="en-US" b="1" dirty="0"/>
            </a:br>
            <a:br>
              <a:rPr lang="en-US" b="1" dirty="0"/>
            </a:br>
            <a:br>
              <a:rPr lang="en-US" b="1" dirty="0"/>
            </a:br>
            <a:br>
              <a:rPr lang="en-US" b="1" dirty="0"/>
            </a:br>
            <a:endParaRPr lang="en-US" dirty="0"/>
          </a:p>
        </p:txBody>
      </p:sp>
      <p:sp>
        <p:nvSpPr>
          <p:cNvPr id="3" name="Content Placeholder 2">
            <a:extLst>
              <a:ext uri="{FF2B5EF4-FFF2-40B4-BE49-F238E27FC236}">
                <a16:creationId xmlns:a16="http://schemas.microsoft.com/office/drawing/2014/main" id="{2475305B-6E07-4955-B4F0-2F65EC5EDBBA}"/>
              </a:ext>
            </a:extLst>
          </p:cNvPr>
          <p:cNvSpPr>
            <a:spLocks noGrp="1"/>
          </p:cNvSpPr>
          <p:nvPr>
            <p:ph idx="1"/>
          </p:nvPr>
        </p:nvSpPr>
        <p:spPr/>
        <p:txBody>
          <a:bodyPr>
            <a:normAutofit/>
          </a:bodyPr>
          <a:lstStyle/>
          <a:p>
            <a:pPr>
              <a:buFont typeface="Wingdings" panose="05000000000000000000" pitchFamily="2" charset="2"/>
              <a:buChar char="v"/>
            </a:pPr>
            <a:r>
              <a:rPr lang="en-US" sz="2200" b="1" dirty="0"/>
              <a:t>In the triggers &amp; the procedures there is </a:t>
            </a:r>
            <a:r>
              <a:rPr lang="en-US" sz="2200" b="1" dirty="0" err="1"/>
              <a:t>pl</a:t>
            </a:r>
            <a:r>
              <a:rPr lang="en-US" sz="2200" b="1" dirty="0"/>
              <a:t>\</a:t>
            </a:r>
            <a:r>
              <a:rPr lang="en-US" sz="2200" b="1" dirty="0" err="1"/>
              <a:t>sql</a:t>
            </a:r>
            <a:r>
              <a:rPr lang="en-US" sz="2200" b="1" dirty="0"/>
              <a:t> language we used it in our project.</a:t>
            </a:r>
          </a:p>
          <a:p>
            <a:pPr>
              <a:buFont typeface="Wingdings" panose="05000000000000000000" pitchFamily="2" charset="2"/>
              <a:buChar char="v"/>
            </a:pPr>
            <a:r>
              <a:rPr lang="en-US" sz="2200" dirty="0"/>
              <a:t>As a last word we want to give all the thanks for our god then for our teachers for learning us like these skills in the first subject in our database.</a:t>
            </a:r>
          </a:p>
        </p:txBody>
      </p:sp>
      <p:pic>
        <p:nvPicPr>
          <p:cNvPr id="5" name="Picture 4">
            <a:extLst>
              <a:ext uri="{FF2B5EF4-FFF2-40B4-BE49-F238E27FC236}">
                <a16:creationId xmlns:a16="http://schemas.microsoft.com/office/drawing/2014/main" id="{B1A946F4-4310-40ED-A135-343650D3ADA5}"/>
              </a:ext>
            </a:extLst>
          </p:cNvPr>
          <p:cNvPicPr>
            <a:picLocks noChangeAspect="1"/>
          </p:cNvPicPr>
          <p:nvPr/>
        </p:nvPicPr>
        <p:blipFill>
          <a:blip r:embed="rId2"/>
          <a:stretch>
            <a:fillRect/>
          </a:stretch>
        </p:blipFill>
        <p:spPr>
          <a:xfrm>
            <a:off x="3665980" y="4384012"/>
            <a:ext cx="2619375" cy="1657350"/>
          </a:xfrm>
          <a:prstGeom prst="rect">
            <a:avLst/>
          </a:prstGeom>
        </p:spPr>
      </p:pic>
    </p:spTree>
    <p:extLst>
      <p:ext uri="{BB962C8B-B14F-4D97-AF65-F5344CB8AC3E}">
        <p14:creationId xmlns:p14="http://schemas.microsoft.com/office/powerpoint/2010/main" val="2342180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7E2B6-233F-4039-946A-07267336932A}"/>
              </a:ext>
            </a:extLst>
          </p:cNvPr>
          <p:cNvSpPr>
            <a:spLocks noGrp="1"/>
          </p:cNvSpPr>
          <p:nvPr>
            <p:ph type="title"/>
          </p:nvPr>
        </p:nvSpPr>
        <p:spPr/>
        <p:txBody>
          <a:bodyPr>
            <a:normAutofit fontScale="90000"/>
          </a:bodyPr>
          <a:lstStyle/>
          <a:p>
            <a:r>
              <a:rPr lang="en-US" dirty="0"/>
              <a:t>Users</a:t>
            </a:r>
            <a:br>
              <a:rPr lang="en-US" dirty="0"/>
            </a:br>
            <a:br>
              <a:rPr lang="en-US" dirty="0"/>
            </a:br>
            <a:endParaRPr lang="en-US" dirty="0"/>
          </a:p>
        </p:txBody>
      </p:sp>
      <p:sp>
        <p:nvSpPr>
          <p:cNvPr id="3" name="Content Placeholder 2">
            <a:extLst>
              <a:ext uri="{FF2B5EF4-FFF2-40B4-BE49-F238E27FC236}">
                <a16:creationId xmlns:a16="http://schemas.microsoft.com/office/drawing/2014/main" id="{32AA443B-29BA-4C16-9CA2-2CE282B9DA6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17057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8DEEC-F587-4265-8731-1B0D5D0B0E55}"/>
              </a:ext>
            </a:extLst>
          </p:cNvPr>
          <p:cNvSpPr>
            <a:spLocks noGrp="1"/>
          </p:cNvSpPr>
          <p:nvPr>
            <p:ph type="title"/>
          </p:nvPr>
        </p:nvSpPr>
        <p:spPr/>
        <p:txBody>
          <a:bodyPr/>
          <a:lstStyle/>
          <a:p>
            <a:r>
              <a:rPr lang="en-US" dirty="0"/>
              <a:t>Jobs</a:t>
            </a:r>
          </a:p>
        </p:txBody>
      </p:sp>
      <p:sp>
        <p:nvSpPr>
          <p:cNvPr id="3" name="Content Placeholder 2">
            <a:extLst>
              <a:ext uri="{FF2B5EF4-FFF2-40B4-BE49-F238E27FC236}">
                <a16:creationId xmlns:a16="http://schemas.microsoft.com/office/drawing/2014/main" id="{D4DD497D-E314-4489-A2B3-88C3855708F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80272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B296A-2602-4D76-A45E-7BDF21D93AAF}"/>
              </a:ext>
            </a:extLst>
          </p:cNvPr>
          <p:cNvSpPr>
            <a:spLocks noGrp="1"/>
          </p:cNvSpPr>
          <p:nvPr>
            <p:ph type="title"/>
          </p:nvPr>
        </p:nvSpPr>
        <p:spPr/>
        <p:txBody>
          <a:bodyPr/>
          <a:lstStyle/>
          <a:p>
            <a:pPr algn="r" rtl="1"/>
            <a:r>
              <a:rPr lang="ar-SA" dirty="0">
                <a:latin typeface="Al-Jazeera-Arabic-Bold" panose="01000500000000020006" pitchFamily="2" charset="-78"/>
                <a:cs typeface="Al-Jazeera-Arabic-Bold" panose="01000500000000020006" pitchFamily="2" charset="-78"/>
              </a:rPr>
              <a:t>فكرة المشروع</a:t>
            </a:r>
            <a:endParaRPr lang="en-US" dirty="0">
              <a:latin typeface="Al-Jazeera-Arabic-Bold" panose="01000500000000020006" pitchFamily="2" charset="-78"/>
              <a:cs typeface="Al-Jazeera-Arabic-Bold" panose="01000500000000020006" pitchFamily="2" charset="-78"/>
            </a:endParaRPr>
          </a:p>
        </p:txBody>
      </p:sp>
      <p:sp>
        <p:nvSpPr>
          <p:cNvPr id="3" name="Content Placeholder 2">
            <a:extLst>
              <a:ext uri="{FF2B5EF4-FFF2-40B4-BE49-F238E27FC236}">
                <a16:creationId xmlns:a16="http://schemas.microsoft.com/office/drawing/2014/main" id="{BEAA0180-C114-4F2A-A28F-CCE996C187CB}"/>
              </a:ext>
            </a:extLst>
          </p:cNvPr>
          <p:cNvSpPr>
            <a:spLocks noGrp="1"/>
          </p:cNvSpPr>
          <p:nvPr>
            <p:ph idx="1"/>
          </p:nvPr>
        </p:nvSpPr>
        <p:spPr>
          <a:xfrm>
            <a:off x="280416" y="1710423"/>
            <a:ext cx="8993586" cy="2588247"/>
          </a:xfrm>
        </p:spPr>
        <p:txBody>
          <a:bodyPr>
            <a:normAutofit/>
          </a:bodyPr>
          <a:lstStyle/>
          <a:p>
            <a:pPr algn="just" rtl="1">
              <a:buFont typeface="Wingdings" panose="05000000000000000000" pitchFamily="2" charset="2"/>
              <a:buChar char="v"/>
            </a:pPr>
            <a:r>
              <a:rPr lang="ar-SA" sz="2800" dirty="0">
                <a:latin typeface="Al-Jazeera-Arabic-Regular" panose="01000500000000020006" pitchFamily="2" charset="-78"/>
                <a:cs typeface="Al-Jazeera-Arabic-Regular" panose="01000500000000020006" pitchFamily="2" charset="-78"/>
              </a:rPr>
              <a:t>إنشاء قاعدة بيانات للكلية الجامعية، يتم من خلالها تخزين وارشفة بيانات و مكونات الكلية الجامعية وإدارة وتنظيم الشؤون الإدارية والدراسية وعمليات التسجيل وما يتعلق بها من إجراءات وبيانات .</a:t>
            </a:r>
          </a:p>
        </p:txBody>
      </p:sp>
      <p:pic>
        <p:nvPicPr>
          <p:cNvPr id="1028" name="Picture 4" descr="نتيجة بحث الصور عن ‪database‬‏">
            <a:extLst>
              <a:ext uri="{FF2B5EF4-FFF2-40B4-BE49-F238E27FC236}">
                <a16:creationId xmlns:a16="http://schemas.microsoft.com/office/drawing/2014/main" id="{43C14355-6632-447F-9039-A4BD7BB90A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45" y="3660153"/>
            <a:ext cx="4601328" cy="258824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72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019F-B49B-4C68-AEF6-F2BE88C13C72}"/>
              </a:ext>
            </a:extLst>
          </p:cNvPr>
          <p:cNvSpPr>
            <a:spLocks noGrp="1"/>
          </p:cNvSpPr>
          <p:nvPr>
            <p:ph type="title"/>
          </p:nvPr>
        </p:nvSpPr>
        <p:spPr/>
        <p:txBody>
          <a:bodyPr>
            <a:normAutofit/>
          </a:bodyPr>
          <a:lstStyle/>
          <a:p>
            <a:pPr rtl="1"/>
            <a:r>
              <a:rPr lang="en-US" sz="4800" b="1" dirty="0">
                <a:latin typeface="Agency FB" panose="020B0503020202020204" pitchFamily="34" charset="0"/>
              </a:rPr>
              <a:t>DBMS</a:t>
            </a:r>
          </a:p>
        </p:txBody>
      </p:sp>
      <p:sp>
        <p:nvSpPr>
          <p:cNvPr id="3" name="Content Placeholder 2">
            <a:extLst>
              <a:ext uri="{FF2B5EF4-FFF2-40B4-BE49-F238E27FC236}">
                <a16:creationId xmlns:a16="http://schemas.microsoft.com/office/drawing/2014/main" id="{A6332F95-8AD7-4330-AA2A-AB8278FC84D0}"/>
              </a:ext>
            </a:extLst>
          </p:cNvPr>
          <p:cNvSpPr>
            <a:spLocks noGrp="1"/>
          </p:cNvSpPr>
          <p:nvPr>
            <p:ph idx="1"/>
          </p:nvPr>
        </p:nvSpPr>
        <p:spPr>
          <a:xfrm>
            <a:off x="492369" y="1696355"/>
            <a:ext cx="9551963" cy="3880773"/>
          </a:xfrm>
        </p:spPr>
        <p:txBody>
          <a:bodyPr>
            <a:normAutofit/>
          </a:bodyPr>
          <a:lstStyle/>
          <a:p>
            <a:pPr marL="0" indent="0" algn="l">
              <a:buNone/>
            </a:pPr>
            <a:r>
              <a:rPr lang="en-US" sz="2000" b="1" dirty="0">
                <a:solidFill>
                  <a:srgbClr val="00B050"/>
                </a:solidFill>
                <a:cs typeface="Akhbar MT" pitchFamily="2" charset="-78"/>
              </a:rPr>
              <a:t>Oracle Database 11g Express Edition Release 11.2.0.2.0 - 64bit Production</a:t>
            </a:r>
          </a:p>
          <a:p>
            <a:pPr marL="0" indent="0" algn="l">
              <a:buNone/>
            </a:pPr>
            <a:r>
              <a:rPr lang="en-US" sz="2000" b="1" dirty="0">
                <a:solidFill>
                  <a:srgbClr val="00B050"/>
                </a:solidFill>
                <a:cs typeface="Akhbar MT" pitchFamily="2" charset="-78"/>
              </a:rPr>
              <a:t>PL/SQL Release 11.2.0.2.0 - Production</a:t>
            </a:r>
          </a:p>
          <a:p>
            <a:pPr marL="0" indent="0" algn="l">
              <a:buNone/>
            </a:pPr>
            <a:r>
              <a:rPr lang="en-US" sz="2000" b="1" dirty="0">
                <a:solidFill>
                  <a:srgbClr val="00B050"/>
                </a:solidFill>
                <a:cs typeface="Akhbar MT" pitchFamily="2" charset="-78"/>
              </a:rPr>
              <a:t>CORE    11.2.0.2.0      Production</a:t>
            </a:r>
          </a:p>
          <a:p>
            <a:pPr marL="0" indent="0" algn="l">
              <a:buNone/>
            </a:pPr>
            <a:r>
              <a:rPr lang="en-US" sz="2000" b="1" dirty="0">
                <a:solidFill>
                  <a:srgbClr val="00B050"/>
                </a:solidFill>
                <a:cs typeface="Akhbar MT" pitchFamily="2" charset="-78"/>
              </a:rPr>
              <a:t>TNS for 64-bit Windows: Version 11.2.0.2.0 - Production</a:t>
            </a:r>
          </a:p>
          <a:p>
            <a:pPr marL="0" indent="0" algn="l">
              <a:buNone/>
            </a:pPr>
            <a:r>
              <a:rPr lang="en-US" sz="2000" b="1" dirty="0">
                <a:solidFill>
                  <a:srgbClr val="00B050"/>
                </a:solidFill>
                <a:cs typeface="Akhbar MT" pitchFamily="2" charset="-78"/>
              </a:rPr>
              <a:t>NLSRTL Version 11.2.0.2.0 - Production</a:t>
            </a:r>
          </a:p>
        </p:txBody>
      </p:sp>
      <p:pic>
        <p:nvPicPr>
          <p:cNvPr id="3074" name="Picture 2" descr="نتيجة بحث الصور عن ‪Oracle Database‬‏">
            <a:extLst>
              <a:ext uri="{FF2B5EF4-FFF2-40B4-BE49-F238E27FC236}">
                <a16:creationId xmlns:a16="http://schemas.microsoft.com/office/drawing/2014/main" id="{C4CF9D56-B236-4822-810A-DA0B64CD7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4588851"/>
            <a:ext cx="4114800" cy="14573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1E83626-F1F3-4BEE-B251-3304BFF2F439}"/>
              </a:ext>
            </a:extLst>
          </p:cNvPr>
          <p:cNvPicPr>
            <a:picLocks noChangeAspect="1"/>
          </p:cNvPicPr>
          <p:nvPr/>
        </p:nvPicPr>
        <p:blipFill>
          <a:blip r:embed="rId3"/>
          <a:stretch>
            <a:fillRect/>
          </a:stretch>
        </p:blipFill>
        <p:spPr>
          <a:xfrm>
            <a:off x="4975668" y="4349700"/>
            <a:ext cx="2143125" cy="2143125"/>
          </a:xfrm>
          <a:prstGeom prst="rect">
            <a:avLst/>
          </a:prstGeom>
        </p:spPr>
      </p:pic>
      <p:pic>
        <p:nvPicPr>
          <p:cNvPr id="3086" name="Picture 14" descr="نتيجة بحث الصور عن ‪sql icon‬‏">
            <a:extLst>
              <a:ext uri="{FF2B5EF4-FFF2-40B4-BE49-F238E27FC236}">
                <a16:creationId xmlns:a16="http://schemas.microsoft.com/office/drawing/2014/main" id="{90019866-0BA1-4EDF-925D-48AD587488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8793" y="4274745"/>
            <a:ext cx="2293034" cy="2293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364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9E7A1-A2F9-42E3-9584-7989BA5DDAE4}"/>
              </a:ext>
            </a:extLst>
          </p:cNvPr>
          <p:cNvSpPr>
            <a:spLocks noGrp="1"/>
          </p:cNvSpPr>
          <p:nvPr>
            <p:ph type="title"/>
          </p:nvPr>
        </p:nvSpPr>
        <p:spPr>
          <a:xfrm>
            <a:off x="484682" y="366542"/>
            <a:ext cx="8596668" cy="1320800"/>
          </a:xfrm>
        </p:spPr>
        <p:txBody>
          <a:bodyPr/>
          <a:lstStyle/>
          <a:p>
            <a:pPr algn="ctr" rtl="1"/>
            <a:r>
              <a:rPr lang="ar-SA" dirty="0">
                <a:latin typeface="Al-Jazeera-Arabic-Bold" panose="01000500000000020006" pitchFamily="2" charset="-78"/>
                <a:cs typeface="Al-Jazeera-Arabic-Bold" panose="01000500000000020006" pitchFamily="2" charset="-78"/>
              </a:rPr>
              <a:t>الوظائف</a:t>
            </a:r>
            <a:endParaRPr lang="en-US" dirty="0">
              <a:latin typeface="Al-Jazeera-Arabic-Bold" panose="01000500000000020006" pitchFamily="2" charset="-78"/>
              <a:cs typeface="Al-Jazeera-Arabic-Bold" panose="01000500000000020006" pitchFamily="2" charset="-78"/>
            </a:endParaRPr>
          </a:p>
        </p:txBody>
      </p:sp>
      <p:sp>
        <p:nvSpPr>
          <p:cNvPr id="3" name="Content Placeholder 2">
            <a:extLst>
              <a:ext uri="{FF2B5EF4-FFF2-40B4-BE49-F238E27FC236}">
                <a16:creationId xmlns:a16="http://schemas.microsoft.com/office/drawing/2014/main" id="{51D65AEC-8F84-4928-81A7-80BAE884C3BA}"/>
              </a:ext>
            </a:extLst>
          </p:cNvPr>
          <p:cNvSpPr>
            <a:spLocks noGrp="1"/>
          </p:cNvSpPr>
          <p:nvPr>
            <p:ph idx="1"/>
          </p:nvPr>
        </p:nvSpPr>
        <p:spPr>
          <a:xfrm>
            <a:off x="484681" y="1026942"/>
            <a:ext cx="8968807" cy="2977341"/>
          </a:xfrm>
        </p:spPr>
        <p:txBody>
          <a:bodyPr>
            <a:normAutofit lnSpcReduction="10000"/>
          </a:bodyPr>
          <a:lstStyle/>
          <a:p>
            <a:pPr algn="just" rtl="1">
              <a:buFont typeface="Wingdings" panose="05000000000000000000" pitchFamily="2" charset="2"/>
              <a:buChar char="v"/>
            </a:pPr>
            <a:r>
              <a:rPr lang="ar-SA" sz="2400" dirty="0">
                <a:latin typeface="Al-Jazeera-Arabic-Regular" panose="01000500000000020006" pitchFamily="2" charset="-78"/>
                <a:cs typeface="Al-Jazeera-Arabic-Regular" panose="01000500000000020006" pitchFamily="2" charset="-78"/>
              </a:rPr>
              <a:t>تسجيل وإضافة طلاب وموظفين وفرزهم حسب الأقسام والتخصصات  وبياناتهم اللازمة.</a:t>
            </a:r>
          </a:p>
          <a:p>
            <a:pPr algn="just" rtl="1">
              <a:buFont typeface="Wingdings" panose="05000000000000000000" pitchFamily="2" charset="2"/>
              <a:buChar char="v"/>
            </a:pPr>
            <a:r>
              <a:rPr lang="ar-SA" sz="2400" dirty="0">
                <a:latin typeface="Al-Jazeera-Arabic-Regular" panose="01000500000000020006" pitchFamily="2" charset="-78"/>
                <a:cs typeface="Al-Jazeera-Arabic-Regular" panose="01000500000000020006" pitchFamily="2" charset="-78"/>
              </a:rPr>
              <a:t>إنشاء الأقسام الإدارية والدراسية والتخصصات.</a:t>
            </a:r>
          </a:p>
          <a:p>
            <a:pPr algn="just" rtl="1">
              <a:buFont typeface="Wingdings" panose="05000000000000000000" pitchFamily="2" charset="2"/>
              <a:buChar char="v"/>
            </a:pPr>
            <a:r>
              <a:rPr lang="ar-SA" sz="2400" dirty="0">
                <a:latin typeface="Al-Jazeera-Arabic-Regular" panose="01000500000000020006" pitchFamily="2" charset="-78"/>
                <a:cs typeface="Al-Jazeera-Arabic-Regular" panose="01000500000000020006" pitchFamily="2" charset="-78"/>
              </a:rPr>
              <a:t>إضافة القاعات الدراسية المتوفرة لدى الكلية بمختلف أنواعها ومكوناتها .</a:t>
            </a:r>
          </a:p>
          <a:p>
            <a:pPr algn="just" rtl="1">
              <a:buFont typeface="Wingdings" panose="05000000000000000000" pitchFamily="2" charset="2"/>
              <a:buChar char="v"/>
            </a:pPr>
            <a:r>
              <a:rPr lang="ar-SA" sz="2400" dirty="0">
                <a:latin typeface="Al-Jazeera-Arabic-Regular" panose="01000500000000020006" pitchFamily="2" charset="-78"/>
                <a:cs typeface="Al-Jazeera-Arabic-Regular" panose="01000500000000020006" pitchFamily="2" charset="-78"/>
              </a:rPr>
              <a:t>طرح الأقسام الدراسية لشعب مساقات دراسية.</a:t>
            </a:r>
          </a:p>
          <a:p>
            <a:pPr algn="just" rtl="1">
              <a:buFont typeface="Wingdings" panose="05000000000000000000" pitchFamily="2" charset="2"/>
              <a:buChar char="v"/>
            </a:pPr>
            <a:r>
              <a:rPr lang="ar-SA" sz="2400" dirty="0">
                <a:latin typeface="Al-Jazeera-Arabic-Regular" panose="01000500000000020006" pitchFamily="2" charset="-78"/>
                <a:cs typeface="Al-Jazeera-Arabic-Regular" panose="01000500000000020006" pitchFamily="2" charset="-78"/>
              </a:rPr>
              <a:t>لوحة تحكم خاصة بموظف قسم القبول التسجيل لتسجيل طالب جديد واضافة بياناته الاساسية وتسجيل مساقات للطالب او سحبها.</a:t>
            </a:r>
          </a:p>
        </p:txBody>
      </p:sp>
      <p:pic>
        <p:nvPicPr>
          <p:cNvPr id="5122" name="Picture 2" descr="نتيجة بحث الصور عن ‪database‬‏">
            <a:extLst>
              <a:ext uri="{FF2B5EF4-FFF2-40B4-BE49-F238E27FC236}">
                <a16:creationId xmlns:a16="http://schemas.microsoft.com/office/drawing/2014/main" id="{B2DA9048-C05C-4E77-98C8-238E0F2C0C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5558" y="3990694"/>
            <a:ext cx="4842884" cy="272412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145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9E7A1-A2F9-42E3-9584-7989BA5DDAE4}"/>
              </a:ext>
            </a:extLst>
          </p:cNvPr>
          <p:cNvSpPr>
            <a:spLocks noGrp="1"/>
          </p:cNvSpPr>
          <p:nvPr>
            <p:ph type="title"/>
          </p:nvPr>
        </p:nvSpPr>
        <p:spPr>
          <a:xfrm>
            <a:off x="677334" y="609600"/>
            <a:ext cx="8596668" cy="1320800"/>
          </a:xfrm>
        </p:spPr>
        <p:txBody>
          <a:bodyPr/>
          <a:lstStyle/>
          <a:p>
            <a:pPr algn="ctr" rtl="1"/>
            <a:r>
              <a:rPr lang="ar-SA" dirty="0">
                <a:latin typeface="Al-Jazeera-Arabic-Bold" panose="01000500000000020006" pitchFamily="2" charset="-78"/>
                <a:cs typeface="Al-Jazeera-Arabic-Bold" panose="01000500000000020006" pitchFamily="2" charset="-78"/>
              </a:rPr>
              <a:t>الوظائف</a:t>
            </a:r>
            <a:endParaRPr lang="en-US" dirty="0">
              <a:latin typeface="Al-Jazeera-Arabic-Bold" panose="01000500000000020006" pitchFamily="2" charset="-78"/>
              <a:cs typeface="Al-Jazeera-Arabic-Bold" panose="01000500000000020006" pitchFamily="2" charset="-78"/>
            </a:endParaRPr>
          </a:p>
        </p:txBody>
      </p:sp>
      <p:sp>
        <p:nvSpPr>
          <p:cNvPr id="3" name="Content Placeholder 2">
            <a:extLst>
              <a:ext uri="{FF2B5EF4-FFF2-40B4-BE49-F238E27FC236}">
                <a16:creationId xmlns:a16="http://schemas.microsoft.com/office/drawing/2014/main" id="{51D65AEC-8F84-4928-81A7-80BAE884C3BA}"/>
              </a:ext>
            </a:extLst>
          </p:cNvPr>
          <p:cNvSpPr>
            <a:spLocks noGrp="1"/>
          </p:cNvSpPr>
          <p:nvPr>
            <p:ph idx="1"/>
          </p:nvPr>
        </p:nvSpPr>
        <p:spPr>
          <a:xfrm>
            <a:off x="677334" y="1505243"/>
            <a:ext cx="8596668" cy="2447779"/>
          </a:xfrm>
        </p:spPr>
        <p:txBody>
          <a:bodyPr>
            <a:normAutofit/>
          </a:bodyPr>
          <a:lstStyle/>
          <a:p>
            <a:pPr algn="just" rtl="1">
              <a:buFont typeface="Wingdings" panose="05000000000000000000" pitchFamily="2" charset="2"/>
              <a:buChar char="v"/>
            </a:pPr>
            <a:r>
              <a:rPr lang="ar-SA" sz="2400" dirty="0">
                <a:latin typeface="Al-Jazeera-Arabic-Regular" panose="01000500000000020006" pitchFamily="2" charset="-78"/>
                <a:cs typeface="Al-Jazeera-Arabic-Regular" panose="01000500000000020006" pitchFamily="2" charset="-78"/>
              </a:rPr>
              <a:t>لوحة تحكم خاصة بالطالب يمكنه من خلالها تصفح المواد وتسجيلها او سحبها، واضافة وتحديث بياناته الثانوية وعرض البيانات الشخصية و الدراسية.</a:t>
            </a:r>
          </a:p>
          <a:p>
            <a:pPr algn="just" rtl="1">
              <a:buFont typeface="Wingdings" panose="05000000000000000000" pitchFamily="2" charset="2"/>
              <a:buChar char="v"/>
            </a:pPr>
            <a:r>
              <a:rPr lang="ar-SA" sz="2400" dirty="0">
                <a:latin typeface="Al-Jazeera-Arabic-Regular" panose="01000500000000020006" pitchFamily="2" charset="-78"/>
                <a:cs typeface="Al-Jazeera-Arabic-Regular" panose="01000500000000020006" pitchFamily="2" charset="-78"/>
              </a:rPr>
              <a:t>لوحة تحكم خاصة بالمدرس يمكنه من خلالها معرفة جدوله التدريسي والطلاب المسجلين في مساقاته وإدخال علامات الطلاب وعرض بياناته وتحديثها .</a:t>
            </a:r>
          </a:p>
          <a:p>
            <a:pPr algn="just" rtl="1">
              <a:buFont typeface="Wingdings" panose="05000000000000000000" pitchFamily="2" charset="2"/>
              <a:buChar char="v"/>
            </a:pPr>
            <a:endParaRPr lang="ar-SA" sz="2400" dirty="0">
              <a:latin typeface="Al-Jazeera-Arabic-Regular" panose="01000500000000020006" pitchFamily="2" charset="-78"/>
              <a:cs typeface="Al-Jazeera-Arabic-Regular" panose="01000500000000020006" pitchFamily="2" charset="-78"/>
            </a:endParaRPr>
          </a:p>
        </p:txBody>
      </p:sp>
      <p:pic>
        <p:nvPicPr>
          <p:cNvPr id="7170" name="Picture 2" descr="صورة ذات صلة">
            <a:extLst>
              <a:ext uri="{FF2B5EF4-FFF2-40B4-BE49-F238E27FC236}">
                <a16:creationId xmlns:a16="http://schemas.microsoft.com/office/drawing/2014/main" id="{4BAE3025-5734-40E9-A7DB-53D6AB7AD9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0831" y="3953022"/>
            <a:ext cx="4881489" cy="27458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285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9E7A1-A2F9-42E3-9584-7989BA5DDAE4}"/>
              </a:ext>
            </a:extLst>
          </p:cNvPr>
          <p:cNvSpPr>
            <a:spLocks noGrp="1"/>
          </p:cNvSpPr>
          <p:nvPr>
            <p:ph type="title"/>
          </p:nvPr>
        </p:nvSpPr>
        <p:spPr/>
        <p:txBody>
          <a:bodyPr/>
          <a:lstStyle/>
          <a:p>
            <a:pPr algn="ctr" rtl="1"/>
            <a:r>
              <a:rPr lang="ar-SA" dirty="0">
                <a:latin typeface="Al-Jazeera-Arabic-Bold" panose="01000500000000020006" pitchFamily="2" charset="-78"/>
                <a:cs typeface="Al-Jazeera-Arabic-Bold" panose="01000500000000020006" pitchFamily="2" charset="-78"/>
              </a:rPr>
              <a:t>الوظائف</a:t>
            </a:r>
            <a:endParaRPr lang="en-US" dirty="0">
              <a:latin typeface="Al-Jazeera-Arabic-Bold" panose="01000500000000020006" pitchFamily="2" charset="-78"/>
              <a:cs typeface="Al-Jazeera-Arabic-Bold" panose="01000500000000020006" pitchFamily="2" charset="-78"/>
            </a:endParaRPr>
          </a:p>
        </p:txBody>
      </p:sp>
      <p:sp>
        <p:nvSpPr>
          <p:cNvPr id="3" name="Content Placeholder 2">
            <a:extLst>
              <a:ext uri="{FF2B5EF4-FFF2-40B4-BE49-F238E27FC236}">
                <a16:creationId xmlns:a16="http://schemas.microsoft.com/office/drawing/2014/main" id="{51D65AEC-8F84-4928-81A7-80BAE884C3BA}"/>
              </a:ext>
            </a:extLst>
          </p:cNvPr>
          <p:cNvSpPr>
            <a:spLocks noGrp="1"/>
          </p:cNvSpPr>
          <p:nvPr>
            <p:ph idx="1"/>
          </p:nvPr>
        </p:nvSpPr>
        <p:spPr>
          <a:xfrm>
            <a:off x="677334" y="1505243"/>
            <a:ext cx="8596668" cy="2349305"/>
          </a:xfrm>
        </p:spPr>
        <p:txBody>
          <a:bodyPr>
            <a:normAutofit/>
          </a:bodyPr>
          <a:lstStyle/>
          <a:p>
            <a:pPr algn="just" rtl="1">
              <a:buFont typeface="Wingdings" panose="05000000000000000000" pitchFamily="2" charset="2"/>
              <a:buChar char="v"/>
            </a:pPr>
            <a:r>
              <a:rPr lang="ar-SA" sz="2400" dirty="0">
                <a:latin typeface="Al-Jazeera-Arabic-Regular" panose="01000500000000020006" pitchFamily="2" charset="-78"/>
                <a:cs typeface="Al-Jazeera-Arabic-Regular" panose="01000500000000020006" pitchFamily="2" charset="-78"/>
              </a:rPr>
              <a:t>لوحة تحكم خاصة بمدير القسم يمكنه من خلالها إدارة قسمه والبيانات المتعلقة بالقسم.</a:t>
            </a:r>
          </a:p>
          <a:p>
            <a:pPr algn="just" rtl="1">
              <a:buFont typeface="Wingdings" panose="05000000000000000000" pitchFamily="2" charset="2"/>
              <a:buChar char="v"/>
            </a:pPr>
            <a:r>
              <a:rPr lang="ar-SA" sz="2400" dirty="0">
                <a:latin typeface="Al-Jazeera-Arabic-Regular" panose="01000500000000020006" pitchFamily="2" charset="-78"/>
                <a:cs typeface="Al-Jazeera-Arabic-Regular" panose="01000500000000020006" pitchFamily="2" charset="-78"/>
              </a:rPr>
              <a:t>لوحة تحكم خاصة بمدير قاعدة البيانات يمكنه من خلالها إدارة قاعدة البيانات ومتابعة العمليات التي تتم على قاعدة البيانات و منح الصلاحيات وعمل التعديلات والاضافات اللازمة.</a:t>
            </a:r>
          </a:p>
          <a:p>
            <a:pPr algn="just" rtl="1">
              <a:buFont typeface="Wingdings" panose="05000000000000000000" pitchFamily="2" charset="2"/>
              <a:buChar char="v"/>
            </a:pPr>
            <a:endParaRPr lang="ar-SA" sz="2400" dirty="0">
              <a:latin typeface="Al-Jazeera-Arabic-Regular" panose="01000500000000020006" pitchFamily="2" charset="-78"/>
              <a:cs typeface="Al-Jazeera-Arabic-Regular" panose="01000500000000020006" pitchFamily="2" charset="-78"/>
            </a:endParaRPr>
          </a:p>
        </p:txBody>
      </p:sp>
      <p:pic>
        <p:nvPicPr>
          <p:cNvPr id="6146" name="Picture 2" descr="نتيجة بحث الصور عن ‪database‬‏">
            <a:extLst>
              <a:ext uri="{FF2B5EF4-FFF2-40B4-BE49-F238E27FC236}">
                <a16:creationId xmlns:a16="http://schemas.microsoft.com/office/drawing/2014/main" id="{78DEAE7C-E9A4-4A3E-BC3F-EFB0C65967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221" y="3689250"/>
            <a:ext cx="5245687" cy="295069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639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79A47-8CC9-4B7E-8D9C-13284D66B2BD}"/>
              </a:ext>
            </a:extLst>
          </p:cNvPr>
          <p:cNvSpPr>
            <a:spLocks noGrp="1"/>
          </p:cNvSpPr>
          <p:nvPr>
            <p:ph type="title"/>
          </p:nvPr>
        </p:nvSpPr>
        <p:spPr/>
        <p:txBody>
          <a:bodyPr>
            <a:normAutofit fontScale="90000"/>
          </a:bodyPr>
          <a:lstStyle/>
          <a:p>
            <a:pPr rtl="1"/>
            <a:r>
              <a:rPr lang="en-US" sz="4400" b="1" dirty="0">
                <a:latin typeface="Agency FB" panose="020B0503020202020204" pitchFamily="34" charset="0"/>
              </a:rPr>
              <a:t>Relations</a:t>
            </a:r>
            <a:br>
              <a:rPr lang="en-US" sz="4400" b="1" dirty="0">
                <a:latin typeface="Agency FB" panose="020B0503020202020204" pitchFamily="34" charset="0"/>
              </a:rPr>
            </a:br>
            <a:endParaRPr lang="en-US" sz="4400" b="1" dirty="0">
              <a:latin typeface="Agency FB" panose="020B0503020202020204" pitchFamily="34" charset="0"/>
            </a:endParaRPr>
          </a:p>
        </p:txBody>
      </p:sp>
      <p:sp>
        <p:nvSpPr>
          <p:cNvPr id="3" name="Content Placeholder 2">
            <a:extLst>
              <a:ext uri="{FF2B5EF4-FFF2-40B4-BE49-F238E27FC236}">
                <a16:creationId xmlns:a16="http://schemas.microsoft.com/office/drawing/2014/main" id="{9F3858B8-6E36-44C2-8BDA-E2AF1C038B20}"/>
              </a:ext>
            </a:extLst>
          </p:cNvPr>
          <p:cNvSpPr>
            <a:spLocks noGrp="1"/>
          </p:cNvSpPr>
          <p:nvPr>
            <p:ph idx="1"/>
          </p:nvPr>
        </p:nvSpPr>
        <p:spPr>
          <a:xfrm>
            <a:off x="196949" y="1463041"/>
            <a:ext cx="10016196" cy="4220307"/>
          </a:xfrm>
        </p:spPr>
        <p:txBody>
          <a:bodyPr numCol="3">
            <a:normAutofit fontScale="85000" lnSpcReduction="20000"/>
          </a:bodyPr>
          <a:lstStyle/>
          <a:p>
            <a:pPr>
              <a:buFont typeface="+mj-lt"/>
              <a:buAutoNum type="arabicParenR"/>
            </a:pPr>
            <a:r>
              <a:rPr lang="en-US" sz="3200" b="1" dirty="0">
                <a:latin typeface="Agency FB" panose="020B0503020202020204" pitchFamily="34" charset="0"/>
              </a:rPr>
              <a:t>Address</a:t>
            </a:r>
          </a:p>
          <a:p>
            <a:pPr>
              <a:buFont typeface="+mj-lt"/>
              <a:buAutoNum type="arabicParenR"/>
            </a:pPr>
            <a:r>
              <a:rPr lang="en-US" sz="3200" b="1" dirty="0">
                <a:latin typeface="Agency FB" panose="020B0503020202020204" pitchFamily="34" charset="0"/>
              </a:rPr>
              <a:t>Nationality</a:t>
            </a:r>
          </a:p>
          <a:p>
            <a:pPr>
              <a:buFont typeface="+mj-lt"/>
              <a:buAutoNum type="arabicParenR"/>
            </a:pPr>
            <a:r>
              <a:rPr lang="en-US" sz="3200" b="1" dirty="0">
                <a:latin typeface="Agency FB" panose="020B0503020202020204" pitchFamily="34" charset="0"/>
              </a:rPr>
              <a:t>Employee</a:t>
            </a:r>
          </a:p>
          <a:p>
            <a:pPr>
              <a:buFont typeface="+mj-lt"/>
              <a:buAutoNum type="arabicParenR"/>
            </a:pPr>
            <a:r>
              <a:rPr lang="en-US" sz="3200" b="1" dirty="0">
                <a:latin typeface="Agency FB" panose="020B0503020202020204" pitchFamily="34" charset="0"/>
              </a:rPr>
              <a:t>Building</a:t>
            </a:r>
          </a:p>
          <a:p>
            <a:pPr>
              <a:buFont typeface="+mj-lt"/>
              <a:buAutoNum type="arabicParenR"/>
            </a:pPr>
            <a:r>
              <a:rPr lang="en-US" sz="3200" b="1" dirty="0">
                <a:latin typeface="Agency FB" panose="020B0503020202020204" pitchFamily="34" charset="0"/>
              </a:rPr>
              <a:t>Floor</a:t>
            </a:r>
          </a:p>
          <a:p>
            <a:pPr>
              <a:buFont typeface="+mj-lt"/>
              <a:buAutoNum type="arabicParenR"/>
            </a:pPr>
            <a:r>
              <a:rPr lang="en-US" sz="3200" b="1" dirty="0">
                <a:latin typeface="Agency FB" panose="020B0503020202020204" pitchFamily="34" charset="0"/>
              </a:rPr>
              <a:t>Room</a:t>
            </a:r>
          </a:p>
          <a:p>
            <a:pPr>
              <a:buFont typeface="+mj-lt"/>
              <a:buAutoNum type="arabicParenR"/>
            </a:pPr>
            <a:r>
              <a:rPr lang="en-US" sz="3200" b="1" dirty="0">
                <a:latin typeface="Agency FB" panose="020B0503020202020204" pitchFamily="34" charset="0"/>
              </a:rPr>
              <a:t>Department</a:t>
            </a:r>
          </a:p>
          <a:p>
            <a:pPr>
              <a:buFont typeface="+mj-lt"/>
              <a:buAutoNum type="arabicParenR"/>
            </a:pPr>
            <a:r>
              <a:rPr lang="en-US" sz="3200" b="1" dirty="0" err="1">
                <a:latin typeface="Agency FB" panose="020B0503020202020204" pitchFamily="34" charset="0"/>
              </a:rPr>
              <a:t>Majors_Department</a:t>
            </a:r>
            <a:endParaRPr lang="en-US" sz="3200" b="1" dirty="0">
              <a:latin typeface="Agency FB" panose="020B0503020202020204" pitchFamily="34" charset="0"/>
            </a:endParaRPr>
          </a:p>
          <a:p>
            <a:pPr>
              <a:buFont typeface="+mj-lt"/>
              <a:buAutoNum type="arabicParenR"/>
            </a:pPr>
            <a:r>
              <a:rPr lang="en-US" sz="3200" b="1" dirty="0">
                <a:latin typeface="Agency FB" panose="020B0503020202020204" pitchFamily="34" charset="0"/>
              </a:rPr>
              <a:t>Major</a:t>
            </a:r>
          </a:p>
          <a:p>
            <a:pPr>
              <a:buFont typeface="+mj-lt"/>
              <a:buAutoNum type="arabicParenR"/>
            </a:pPr>
            <a:r>
              <a:rPr lang="en-US" sz="3200" b="1" dirty="0">
                <a:latin typeface="Agency FB" panose="020B0503020202020204" pitchFamily="34" charset="0"/>
              </a:rPr>
              <a:t>Course</a:t>
            </a:r>
          </a:p>
          <a:p>
            <a:pPr>
              <a:buFont typeface="+mj-lt"/>
              <a:buAutoNum type="arabicParenR"/>
            </a:pPr>
            <a:r>
              <a:rPr lang="en-US" sz="3200" b="1" dirty="0" err="1">
                <a:latin typeface="Agency FB" panose="020B0503020202020204" pitchFamily="34" charset="0"/>
              </a:rPr>
              <a:t>Pre_Required_Courses</a:t>
            </a:r>
            <a:endParaRPr lang="en-US" sz="3200" b="1" dirty="0">
              <a:latin typeface="Agency FB" panose="020B0503020202020204" pitchFamily="34" charset="0"/>
            </a:endParaRPr>
          </a:p>
          <a:p>
            <a:pPr>
              <a:buFont typeface="+mj-lt"/>
              <a:buAutoNum type="arabicParenR"/>
            </a:pPr>
            <a:r>
              <a:rPr lang="en-US" sz="3200" b="1" dirty="0">
                <a:latin typeface="Agency FB" panose="020B0503020202020204" pitchFamily="34" charset="0"/>
              </a:rPr>
              <a:t>Teacher</a:t>
            </a:r>
          </a:p>
          <a:p>
            <a:pPr>
              <a:buFont typeface="+mj-lt"/>
              <a:buAutoNum type="arabicParenR"/>
            </a:pPr>
            <a:r>
              <a:rPr lang="en-US" sz="3200" b="1" dirty="0">
                <a:latin typeface="Agency FB" panose="020B0503020202020204" pitchFamily="34" charset="0"/>
              </a:rPr>
              <a:t>Manager</a:t>
            </a:r>
          </a:p>
          <a:p>
            <a:pPr>
              <a:buFont typeface="+mj-lt"/>
              <a:buAutoNum type="arabicParenR"/>
            </a:pPr>
            <a:r>
              <a:rPr lang="en-US" sz="3200" b="1" dirty="0">
                <a:latin typeface="Agency FB" panose="020B0503020202020204" pitchFamily="34" charset="0"/>
              </a:rPr>
              <a:t>Security</a:t>
            </a:r>
          </a:p>
          <a:p>
            <a:pPr>
              <a:buFont typeface="+mj-lt"/>
              <a:buAutoNum type="arabicParenR"/>
            </a:pPr>
            <a:r>
              <a:rPr lang="en-US" sz="3200" b="1" dirty="0">
                <a:latin typeface="Agency FB" panose="020B0503020202020204" pitchFamily="34" charset="0"/>
              </a:rPr>
              <a:t>Secretary</a:t>
            </a:r>
          </a:p>
          <a:p>
            <a:pPr>
              <a:buFont typeface="+mj-lt"/>
              <a:buAutoNum type="arabicParenR"/>
            </a:pPr>
            <a:r>
              <a:rPr lang="en-US" sz="3200" b="1" dirty="0">
                <a:latin typeface="Agency FB" panose="020B0503020202020204" pitchFamily="34" charset="0"/>
              </a:rPr>
              <a:t>Item</a:t>
            </a:r>
          </a:p>
          <a:p>
            <a:pPr>
              <a:buFont typeface="+mj-lt"/>
              <a:buAutoNum type="arabicParenR"/>
            </a:pPr>
            <a:r>
              <a:rPr lang="en-US" sz="3200" b="1" dirty="0" err="1">
                <a:latin typeface="Agency FB" panose="020B0503020202020204" pitchFamily="34" charset="0"/>
              </a:rPr>
              <a:t>Room_Items</a:t>
            </a:r>
            <a:endParaRPr lang="en-US" sz="3200" b="1" dirty="0">
              <a:latin typeface="Agency FB" panose="020B0503020202020204" pitchFamily="34" charset="0"/>
            </a:endParaRPr>
          </a:p>
          <a:p>
            <a:pPr>
              <a:buFont typeface="+mj-lt"/>
              <a:buAutoNum type="arabicParenR"/>
            </a:pPr>
            <a:r>
              <a:rPr lang="en-US" sz="3200" b="1" dirty="0" err="1">
                <a:latin typeface="Agency FB" panose="020B0503020202020204" pitchFamily="34" charset="0"/>
              </a:rPr>
              <a:t>Study_Plan</a:t>
            </a:r>
            <a:endParaRPr lang="en-US" sz="3200" b="1" dirty="0">
              <a:latin typeface="Agency FB" panose="020B0503020202020204" pitchFamily="34" charset="0"/>
            </a:endParaRPr>
          </a:p>
          <a:p>
            <a:pPr>
              <a:buFont typeface="+mj-lt"/>
              <a:buAutoNum type="arabicParenR"/>
            </a:pPr>
            <a:r>
              <a:rPr lang="en-US" sz="3200" b="1" dirty="0" err="1">
                <a:latin typeface="Agency FB" panose="020B0503020202020204" pitchFamily="34" charset="0"/>
              </a:rPr>
              <a:t>Study_Plan_Courses</a:t>
            </a:r>
            <a:endParaRPr lang="en-US" sz="3200" b="1" dirty="0">
              <a:latin typeface="Agency FB" panose="020B0503020202020204" pitchFamily="34" charset="0"/>
            </a:endParaRPr>
          </a:p>
          <a:p>
            <a:pPr>
              <a:buFont typeface="+mj-lt"/>
              <a:buAutoNum type="arabicParenR"/>
            </a:pPr>
            <a:r>
              <a:rPr lang="en-US" sz="3200" b="1" dirty="0">
                <a:latin typeface="Agency FB" panose="020B0503020202020204" pitchFamily="34" charset="0"/>
              </a:rPr>
              <a:t>Student</a:t>
            </a:r>
          </a:p>
          <a:p>
            <a:pPr>
              <a:buFont typeface="+mj-lt"/>
              <a:buAutoNum type="arabicParenR"/>
            </a:pPr>
            <a:r>
              <a:rPr lang="en-US" sz="3200" b="1" dirty="0" err="1">
                <a:latin typeface="Agency FB" panose="020B0503020202020204" pitchFamily="34" charset="0"/>
              </a:rPr>
              <a:t>Academic_Advice</a:t>
            </a:r>
            <a:endParaRPr lang="en-US" sz="3200" b="1" dirty="0">
              <a:latin typeface="Agency FB" panose="020B0503020202020204" pitchFamily="34" charset="0"/>
            </a:endParaRPr>
          </a:p>
          <a:p>
            <a:pPr>
              <a:buFont typeface="+mj-lt"/>
              <a:buAutoNum type="arabicParenR"/>
            </a:pPr>
            <a:r>
              <a:rPr lang="en-US" sz="3200" b="1" dirty="0">
                <a:latin typeface="Agency FB" panose="020B0503020202020204" pitchFamily="34" charset="0"/>
              </a:rPr>
              <a:t>Section</a:t>
            </a:r>
          </a:p>
          <a:p>
            <a:pPr>
              <a:buFont typeface="+mj-lt"/>
              <a:buAutoNum type="arabicParenR"/>
            </a:pPr>
            <a:r>
              <a:rPr lang="en-US" sz="3200" b="1" dirty="0">
                <a:latin typeface="Agency FB" panose="020B0503020202020204" pitchFamily="34" charset="0"/>
              </a:rPr>
              <a:t>Enroll</a:t>
            </a:r>
          </a:p>
          <a:p>
            <a:pPr>
              <a:buFont typeface="+mj-lt"/>
              <a:buAutoNum type="arabicParenR"/>
            </a:pPr>
            <a:r>
              <a:rPr lang="en-US" sz="3200" b="1" dirty="0" err="1">
                <a:latin typeface="Agency FB" panose="020B0503020202020204" pitchFamily="34" charset="0"/>
              </a:rPr>
              <a:t>Section_Rooms</a:t>
            </a:r>
            <a:endParaRPr lang="en-US" sz="3200" b="1" dirty="0">
              <a:latin typeface="Agency FB" panose="020B0503020202020204" pitchFamily="34" charset="0"/>
            </a:endParaRPr>
          </a:p>
          <a:p>
            <a:pPr>
              <a:buFont typeface="+mj-lt"/>
              <a:buAutoNum type="arabicParenR"/>
            </a:pPr>
            <a:endParaRPr lang="en-US" sz="3200" b="1" dirty="0">
              <a:latin typeface="Agency FB" panose="020B0503020202020204" pitchFamily="34" charset="0"/>
            </a:endParaRPr>
          </a:p>
          <a:p>
            <a:pPr>
              <a:buFont typeface="+mj-lt"/>
              <a:buAutoNum type="arabicParenR"/>
            </a:pPr>
            <a:endParaRPr lang="en-US" sz="3200" b="1" dirty="0">
              <a:latin typeface="Agency FB" panose="020B0503020202020204" pitchFamily="34" charset="0"/>
            </a:endParaRPr>
          </a:p>
        </p:txBody>
      </p:sp>
      <p:pic>
        <p:nvPicPr>
          <p:cNvPr id="4098" name="Picture 2" descr="نتيجة بحث الصور عن ‪database‬‏">
            <a:extLst>
              <a:ext uri="{FF2B5EF4-FFF2-40B4-BE49-F238E27FC236}">
                <a16:creationId xmlns:a16="http://schemas.microsoft.com/office/drawing/2014/main" id="{BD302D50-42BB-4B35-A582-70CEB5796F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2617" y="4371534"/>
            <a:ext cx="3638843" cy="204684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039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4995B8C-9111-4247-9A2B-7DE11A4AE85B}"/>
              </a:ext>
            </a:extLst>
          </p:cNvPr>
          <p:cNvSpPr/>
          <p:nvPr/>
        </p:nvSpPr>
        <p:spPr>
          <a:xfrm>
            <a:off x="0" y="-112542"/>
            <a:ext cx="12192000" cy="69705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a:extLst>
              <a:ext uri="{FF2B5EF4-FFF2-40B4-BE49-F238E27FC236}">
                <a16:creationId xmlns:a16="http://schemas.microsoft.com/office/drawing/2014/main" id="{3BC0F612-CE50-4C34-A87E-B45A02156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339" y="168812"/>
            <a:ext cx="11377322" cy="6555545"/>
          </a:xfrm>
          <a:prstGeom prst="rect">
            <a:avLst/>
          </a:prstGeom>
        </p:spPr>
      </p:pic>
    </p:spTree>
    <p:extLst>
      <p:ext uri="{BB962C8B-B14F-4D97-AF65-F5344CB8AC3E}">
        <p14:creationId xmlns:p14="http://schemas.microsoft.com/office/powerpoint/2010/main" val="9036150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2034</TotalTime>
  <Words>1564</Words>
  <Application>Microsoft Office PowerPoint</Application>
  <PresentationFormat>Widescreen</PresentationFormat>
  <Paragraphs>150</Paragraphs>
  <Slides>28</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Agency FB</vt:lpstr>
      <vt:lpstr>Akhbar MT</vt:lpstr>
      <vt:lpstr>Al-Jazeera-Arabic-Bold</vt:lpstr>
      <vt:lpstr>Al-Jazeera-Arabic-Regular</vt:lpstr>
      <vt:lpstr>Arial</vt:lpstr>
      <vt:lpstr>Calibri</vt:lpstr>
      <vt:lpstr>Tahoma</vt:lpstr>
      <vt:lpstr>Trebuchet MS</vt:lpstr>
      <vt:lpstr>Wingdings</vt:lpstr>
      <vt:lpstr>Wingdings 3</vt:lpstr>
      <vt:lpstr>Facet</vt:lpstr>
      <vt:lpstr>مشروع قاعدة بيانات الكلية الجامعية UCAS Database Project</vt:lpstr>
      <vt:lpstr>المحتويات </vt:lpstr>
      <vt:lpstr>فكرة المشروع</vt:lpstr>
      <vt:lpstr>DBMS</vt:lpstr>
      <vt:lpstr>الوظائف</vt:lpstr>
      <vt:lpstr>الوظائف</vt:lpstr>
      <vt:lpstr>الوظائف</vt:lpstr>
      <vt:lpstr>Relations </vt:lpstr>
      <vt:lpstr>PowerPoint Presentation</vt:lpstr>
      <vt:lpstr>Attachments</vt:lpstr>
      <vt:lpstr>Schema (logical design) </vt:lpstr>
      <vt:lpstr>Schema (logical design) </vt:lpstr>
      <vt:lpstr>Schema (logical design) </vt:lpstr>
      <vt:lpstr>Schema (logical design) </vt:lpstr>
      <vt:lpstr>Schema (logical design) </vt:lpstr>
      <vt:lpstr>Views</vt:lpstr>
      <vt:lpstr>Views</vt:lpstr>
      <vt:lpstr>Sequences</vt:lpstr>
      <vt:lpstr>DDL Contents  </vt:lpstr>
      <vt:lpstr>DDL Contents  </vt:lpstr>
      <vt:lpstr>DDL Contents  </vt:lpstr>
      <vt:lpstr>DDL Contents  </vt:lpstr>
      <vt:lpstr>DDL Contents  </vt:lpstr>
      <vt:lpstr>DDL Contents  </vt:lpstr>
      <vt:lpstr>DML  </vt:lpstr>
      <vt:lpstr>PL\SQL    </vt:lpstr>
      <vt:lpstr>Users  </vt:lpstr>
      <vt:lpstr>Jobs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قاعدة بيانات لنظام التسجيل في الكلية الجامعية</dc:title>
  <dc:creator>ZoiX</dc:creator>
  <cp:lastModifiedBy>ZoiX</cp:lastModifiedBy>
  <cp:revision>114</cp:revision>
  <dcterms:created xsi:type="dcterms:W3CDTF">2017-12-20T04:43:02Z</dcterms:created>
  <dcterms:modified xsi:type="dcterms:W3CDTF">2018-01-14T17:56:26Z</dcterms:modified>
</cp:coreProperties>
</file>