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Thin"/>
      <p:regular r:id="rId21"/>
      <p:bold r:id="rId22"/>
      <p:italic r:id="rId23"/>
      <p:boldItalic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6F0F6AA-9895-4ACB-B8BE-5A36EA44C48B}">
  <a:tblStyle styleId="{66F0F6AA-9895-4ACB-B8BE-5A36EA44C48B}"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Thin-bold.fntdata"/><Relationship Id="rId21" Type="http://schemas.openxmlformats.org/officeDocument/2006/relationships/font" Target="fonts/RobotoThin-regular.fntdata"/><Relationship Id="rId24" Type="http://schemas.openxmlformats.org/officeDocument/2006/relationships/font" Target="fonts/RobotoThin-boldItalic.fntdata"/><Relationship Id="rId23" Type="http://schemas.openxmlformats.org/officeDocument/2006/relationships/font" Target="fonts/RobotoThin-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Hi, happy last day of class! Adam and I make up a small but mighty team of two, and we are going to present on our analysis that describes why we’re moving to Jupyter, which is an exploratory analysis of the relationship between housing prices and evictions in the U.S. using Python. We’re going to move quickly, but look forward to you questions at the end!</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9de1d629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9de1d629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inconclusive, but interesting, graph to start us off. This shows gross rent, in blue, is increasing across the country in cities with more than 100,000 people between 2009 and 2011. Eviction rates, in green, also increase between 2009 and 2010, but decrease between 2010 and 2011. For some added context, the average change in eviction rate between 2000 and 2016 was roughly -2% and this decrease between 2010 and 2011 (-6.5%) represents nearly 3.5 times that average decrease… so a good year for eviction! But not what our hypothesis expects. So this raises an eyebrow, but we’ll look further.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9de1d629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9de1d629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graphs here plot a point for each metro area and each year change in our time window (so 2). They convey a similar story as our line graph a slide ago: YoY median gross rent (on x-axis) is increasing during this time period, but YoY eviction rate (y-axis) seems evenly distributed across the x-axis -- that is to say, it’s not consistently increasing or decreasing. This is bad news for hypothesis but good news for learning.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9de1d629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9de1d629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represent this numerically, but without getting into the more rigorous stats I’m hoping to learn next semester, the average YoY change in median rent over this time was 6.5% while the average YoY change in eviction rate was just above -2%. And the percent of metro areas that saw an increase in YoY median gross rent was 93%; the analogous figure for YoY </a:t>
            </a:r>
            <a:r>
              <a:rPr lang="en"/>
              <a:t>eviction</a:t>
            </a:r>
            <a:r>
              <a:rPr lang="en"/>
              <a:t> rate was 53%.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feel safe to call hypothesis 2 busted. And we’ll admit, maybe that it was naive. We didn’t take into account change in income, for example, during those years. We’d likely do better with a hypothesis that says that if rent increases YoY but YoY income change is negative or low, then eviction rate will increase, or vice versa.</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9de1d629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9de1d629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give that rejuvenated hypothesis a whirl, we made this Christmas-themed scatter plot. And without going into the details, the hypothesis suggests that we would see more red in the top two quadrants and more green in the bottom two quadrants. And alas… we actually see the opposite, if anything. Groups in the bottom quartile of YoY median household rent change saw their </a:t>
            </a:r>
            <a:r>
              <a:rPr lang="en"/>
              <a:t>eviction</a:t>
            </a:r>
            <a:r>
              <a:rPr lang="en"/>
              <a:t> rate actually </a:t>
            </a:r>
            <a:r>
              <a:rPr i="1" lang="en"/>
              <a:t>decrease</a:t>
            </a:r>
            <a:r>
              <a:rPr lang="en"/>
              <a:t> more frequently and groups in the top two quartiles of YoY changes in household income saw their eviction rate </a:t>
            </a:r>
            <a:r>
              <a:rPr i="1" lang="en"/>
              <a:t>increase</a:t>
            </a:r>
            <a:r>
              <a:rPr lang="en"/>
              <a:t> more frequently. That was a lot -- back to Adam to rearticulate our conclusions.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9de1d629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9de1d629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1 is only partially upheld. There is not an apparent relationship between affordability of home ownership and rent by region. Rental rates are higher where home ownership is less affordable, however evictions do not map to less affordable areas.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Hypothesis 2 is rejected. The positive correlation between changes in median gross rent and changes in eviction rate did not emerge. </a:t>
            </a:r>
            <a:r>
              <a:rPr lang="en"/>
              <a:t>Additionally</a:t>
            </a:r>
            <a:r>
              <a:rPr lang="en"/>
              <a:t>, strong positive change in income were also not positively correlated with reduction in eviction rate, but poor changes in income were actually more often associated with reduction in eviction rate.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found it quite interesting from a content perspective to actually look at data to challenge held beliefs. Thank you Gunnar for helping us build these skills.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9de1d629e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9de1d629e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2 simply states: when cost of rent changes, eviction rate changes proportionately in the same direction. So a positive correlation, not unlike the the icon pictured at the top right.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intuition here is that is that big changes in YoY rental rate should be associated with big changes in YoY eviction rate because being able to afford rent is a key factor in being able to stay in your rental unit.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9de1d629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9de1d629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why this topic?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Adam and I live in Portland and San Francisco. We’re regularly exposed to headlines, conversation, and concern about home and rental prices increasing as hipsters re-urbanize into trendy towns and successful tech companies do the same.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you don’t need to search the web far to find that the chatter around most of the country is actually similar. You may have seen headlines recently like the ones on this slide that claim that housing prices are rising faster than inflation and wages or that we’re in the middle of ‘housing crisis’ nationwide with eviction on the rise as well. The graph on this slide from the Federal Reserve Bank of St. Louis shows that the number of households in the U.S. that are owner occupied recently hit its lowest rate in the last half century.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wanted to take a look at some of these figures ourselves and test a few hypotheses. And we got our hands on a rich database from realtor.com and a new eviction database (the one mentioned in the NPR article above) to do just that.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9de1d629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9de1d629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general question about home and rental affordability and their impact on eviction guided our investigation. The first question, which I’ll pass off to Adam to discuss in more detail in a minute, asks, “How does regional home affordability relate to regional rental affordability?” And the second question is, “How does eviction rate change with changes in cost of rent?”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analytical approach sought to answer these questions with 5 general steps. Like proper scientists, we started off with hypotheses to test, and these hypotheses were real estate axioms or economic relationships that Adam and I (both PhD.s in real estate economics… not really) both thought seemed sensical. From our hypotheses, we turned to our data, filtered it, added series to it, and squeezed it into dataframes we could extract meaningful findings from. We then used matplotlib to analyze and visualize our data, and like the Mythbusters, confirm or bust our hypotheses. And now we’re here with you and our drinks sharing the results.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9de1d629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9de1d629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get into analysis, we’ll mention of few limitations in our data and assumptions we made.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question 1, the closest the data  would come to matching on a location index was between cities and counties. As most cities wholly own their counties, we joined on this relationship. This limits the number of cities that can be analyzed in the absence of expanding the project scope. Otherwise, cost-of-living variables other than rent and home prices would be valuable for this analysis. For instance, property taxes can vary by ~$5k per year for a $350k property in different states.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question 2, we’re asking a question about velocities, or two variables relationships as they change across time. Unfortunately, in our dataset, median rent and median income came from the census, which runs every five years, while eviction rate data was available annually... except, lucky for us, between 2009-2011 when all this data was available annually. We focused on this period because of that and also reduced our dataset to locations where population greater than 100,000 to limit volatility in these YoY changes.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9de1d629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9de1d629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1 follows a </a:t>
            </a:r>
            <a:r>
              <a:rPr lang="en"/>
              <a:t>perceived</a:t>
            </a:r>
            <a:r>
              <a:rPr lang="en"/>
              <a:t> path of difficulty building wealth. Expensive houses and low wages drive up rent demand which drives rent prices higher. This would ultimately result in people not being able to afford their rent and being evicted from their apartment.  </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lang="en"/>
              <a:t>Quick note, cost of rent is what it sounds like -- how much you pay for rent. Eviction rate is the percentage of rental households that have received an eviction judgement.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9de1d629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9de1d629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create this graph showing housing affordability across 20 major US cities, it was necessary to create metrics for home ownership affordability as Median Listing Price / Median Income. Rent Affordability is a similar metric for rent, however using Median Rental Cost. In either case, a low value indicates more affordable housing.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Red bars for home ownership affordability correspond to red axis on the left</a:t>
            </a:r>
            <a:endParaRPr/>
          </a:p>
          <a:p>
            <a:pPr indent="0" lvl="0" marL="0" rtl="0" algn="l">
              <a:spcBef>
                <a:spcPts val="0"/>
              </a:spcBef>
              <a:spcAft>
                <a:spcPts val="0"/>
              </a:spcAft>
              <a:buNone/>
            </a:pPr>
            <a:r>
              <a:rPr lang="en"/>
              <a:t>Blue scatter for rent affordability correspond to second blue axis on the right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part of our hypothesis was that Home Ownership and Renting would be similarly affordable. However, the scatter of the rent affordability shows this hypothesis was incorrect.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9de1d629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9de1d629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The plot highlights percentage of rentals as the darkening shades of red. The dots represent the 20 cities shown in previous graph.  There is a clear trend here of less affordable housing leading to higher rates of rental, which is in line with our hypothesis that rental demand and affordability issues would increase as home ownership becomes less affordable.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9de1d629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9de1d629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plot behaves similar to the previous plot, except the heat value is now Eviction Rate. Evictions are consistently</a:t>
            </a:r>
            <a:r>
              <a:rPr lang="en"/>
              <a:t> higher in areas with more affordable housing. This is not in line with expectations in our hypothesis.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9de1d629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9de1d629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2 simply states: when cost of rent changes, eviction rate changes proportionately in the same direction. So a positive correlation, not unlike the the icon pictured at the top right.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intuition here is that is that big changes in YoY rental rate should be associated with big changes in YoY eviction rate because being able to afford rent is a key factor in being able to stay in your rental unit.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hyperlink" Target="https://www.npr.org/2018/04/12/601783346/first-ever-evictions-database-shows-were-in-the-middle-of-a-housing-crisis" TargetMode="External"/><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hyperlink" Target="https://www.reuters.com/article/us-usa-property-poll/u-s-house-prices-to-rise-at-twice-the-speed-of-inflation-and-pay-reuters-poll-idUSKCN1J20G3" TargetMode="External"/><Relationship Id="rId8" Type="http://schemas.openxmlformats.org/officeDocument/2006/relationships/hyperlink" Target="https://fred.stlouisfed.org/series/RHORUSQ156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Why W</a:t>
            </a:r>
            <a:r>
              <a:rPr b="1" lang="en"/>
              <a:t>e’re Moving to Jupyter</a:t>
            </a:r>
            <a:endParaRPr b="1"/>
          </a:p>
        </p:txBody>
      </p:sp>
      <p:sp>
        <p:nvSpPr>
          <p:cNvPr id="68" name="Google Shape;68;p13"/>
          <p:cNvSpPr txBox="1"/>
          <p:nvPr>
            <p:ph idx="1" type="subTitle"/>
          </p:nvPr>
        </p:nvSpPr>
        <p:spPr>
          <a:xfrm>
            <a:off x="390525" y="2789121"/>
            <a:ext cx="8222100" cy="7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An Exploratory Analysis of the Relationship between Housing Prices and Evictions in the U.S. with Python</a:t>
            </a:r>
            <a:br>
              <a:rPr i="1" lang="en"/>
            </a:br>
            <a:endParaRPr i="1"/>
          </a:p>
        </p:txBody>
      </p:sp>
      <p:sp>
        <p:nvSpPr>
          <p:cNvPr id="69" name="Google Shape;69;p13"/>
          <p:cNvSpPr txBox="1"/>
          <p:nvPr/>
        </p:nvSpPr>
        <p:spPr>
          <a:xfrm>
            <a:off x="76375" y="4054800"/>
            <a:ext cx="8222100" cy="9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Paul Petit &amp; Adam Sohn</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Project 2 Presentation</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W200 Fall 2018 | Thu 4:00</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13</a:t>
            </a:r>
            <a:r>
              <a:rPr lang="en">
                <a:solidFill>
                  <a:srgbClr val="FFFFFF"/>
                </a:solidFill>
                <a:latin typeface="Roboto"/>
                <a:ea typeface="Roboto"/>
                <a:cs typeface="Roboto"/>
                <a:sym typeface="Roboto"/>
              </a:rPr>
              <a:t> December 2018</a:t>
            </a:r>
            <a:endParaRPr>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Median gross rent increased steadily over this period; eviction rate increases first year and then sharply dipped in 2011</a:t>
            </a:r>
            <a:endParaRPr/>
          </a:p>
        </p:txBody>
      </p:sp>
      <p:pic>
        <p:nvPicPr>
          <p:cNvPr id="151" name="Google Shape;151;p22"/>
          <p:cNvPicPr preferRelativeResize="0"/>
          <p:nvPr/>
        </p:nvPicPr>
        <p:blipFill>
          <a:blip r:embed="rId3">
            <a:alphaModFix/>
          </a:blip>
          <a:stretch>
            <a:fillRect/>
          </a:stretch>
        </p:blipFill>
        <p:spPr>
          <a:xfrm>
            <a:off x="736763" y="135275"/>
            <a:ext cx="7022775" cy="4400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3"/>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While YoY median gross rent generally increases, YoY eviction rates didn’t tend to increase or decrease </a:t>
            </a:r>
            <a:endParaRPr/>
          </a:p>
        </p:txBody>
      </p:sp>
      <p:pic>
        <p:nvPicPr>
          <p:cNvPr id="157" name="Google Shape;157;p23"/>
          <p:cNvPicPr preferRelativeResize="0"/>
          <p:nvPr/>
        </p:nvPicPr>
        <p:blipFill>
          <a:blip r:embed="rId3">
            <a:alphaModFix/>
          </a:blip>
          <a:stretch>
            <a:fillRect/>
          </a:stretch>
        </p:blipFill>
        <p:spPr>
          <a:xfrm>
            <a:off x="116000" y="317175"/>
            <a:ext cx="4368449" cy="4080525"/>
          </a:xfrm>
          <a:prstGeom prst="rect">
            <a:avLst/>
          </a:prstGeom>
          <a:noFill/>
          <a:ln>
            <a:noFill/>
          </a:ln>
        </p:spPr>
      </p:pic>
      <p:pic>
        <p:nvPicPr>
          <p:cNvPr id="158" name="Google Shape;158;p23"/>
          <p:cNvPicPr preferRelativeResize="0"/>
          <p:nvPr/>
        </p:nvPicPr>
        <p:blipFill>
          <a:blip r:embed="rId4">
            <a:alphaModFix/>
          </a:blip>
          <a:stretch>
            <a:fillRect/>
          </a:stretch>
        </p:blipFill>
        <p:spPr>
          <a:xfrm>
            <a:off x="4571652" y="281975"/>
            <a:ext cx="4314475" cy="4080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4"/>
          <p:cNvSpPr txBox="1"/>
          <p:nvPr>
            <p:ph idx="1" type="body"/>
          </p:nvPr>
        </p:nvSpPr>
        <p:spPr>
          <a:xfrm>
            <a:off x="241200" y="160250"/>
            <a:ext cx="3726900" cy="48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Average YoY ∆ Median Gross Rent</a:t>
            </a:r>
            <a:endParaRPr/>
          </a:p>
        </p:txBody>
      </p:sp>
      <p:sp>
        <p:nvSpPr>
          <p:cNvPr id="164" name="Google Shape;164;p24"/>
          <p:cNvSpPr txBox="1"/>
          <p:nvPr>
            <p:ph type="title"/>
          </p:nvPr>
        </p:nvSpPr>
        <p:spPr>
          <a:xfrm>
            <a:off x="241200" y="642950"/>
            <a:ext cx="3726900" cy="140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000"/>
              <a:t>6.5%</a:t>
            </a:r>
            <a:endParaRPr sz="8000"/>
          </a:p>
        </p:txBody>
      </p:sp>
      <p:sp>
        <p:nvSpPr>
          <p:cNvPr id="165" name="Google Shape;165;p24"/>
          <p:cNvSpPr txBox="1"/>
          <p:nvPr>
            <p:ph idx="1" type="body"/>
          </p:nvPr>
        </p:nvSpPr>
        <p:spPr>
          <a:xfrm>
            <a:off x="241200" y="2151050"/>
            <a:ext cx="3726900" cy="48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Average</a:t>
            </a:r>
            <a:r>
              <a:rPr lang="en"/>
              <a:t> YoY ∆ Eviction Rate</a:t>
            </a:r>
            <a:endParaRPr/>
          </a:p>
        </p:txBody>
      </p:sp>
      <p:sp>
        <p:nvSpPr>
          <p:cNvPr id="166" name="Google Shape;166;p24"/>
          <p:cNvSpPr txBox="1"/>
          <p:nvPr>
            <p:ph type="title"/>
          </p:nvPr>
        </p:nvSpPr>
        <p:spPr>
          <a:xfrm>
            <a:off x="241200" y="2633750"/>
            <a:ext cx="39078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E06666"/>
                </a:solidFill>
              </a:rPr>
              <a:t>-1.9</a:t>
            </a:r>
            <a:r>
              <a:rPr lang="en">
                <a:solidFill>
                  <a:srgbClr val="E06666"/>
                </a:solidFill>
              </a:rPr>
              <a:t>%</a:t>
            </a:r>
            <a:endParaRPr>
              <a:solidFill>
                <a:srgbClr val="E06666"/>
              </a:solidFill>
            </a:endParaRPr>
          </a:p>
        </p:txBody>
      </p:sp>
      <p:sp>
        <p:nvSpPr>
          <p:cNvPr id="167" name="Google Shape;167;p24"/>
          <p:cNvSpPr txBox="1"/>
          <p:nvPr>
            <p:ph idx="1" type="body"/>
          </p:nvPr>
        </p:nvSpPr>
        <p:spPr>
          <a:xfrm>
            <a:off x="4803750" y="160250"/>
            <a:ext cx="3726900" cy="48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Positive %</a:t>
            </a:r>
            <a:r>
              <a:rPr lang="en"/>
              <a:t> ∆ Median Gross Rent</a:t>
            </a:r>
            <a:endParaRPr/>
          </a:p>
        </p:txBody>
      </p:sp>
      <p:sp>
        <p:nvSpPr>
          <p:cNvPr id="168" name="Google Shape;168;p24"/>
          <p:cNvSpPr txBox="1"/>
          <p:nvPr>
            <p:ph type="title"/>
          </p:nvPr>
        </p:nvSpPr>
        <p:spPr>
          <a:xfrm>
            <a:off x="4803750" y="642950"/>
            <a:ext cx="3726900" cy="140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000"/>
              <a:t>93</a:t>
            </a:r>
            <a:r>
              <a:rPr lang="en" sz="8000"/>
              <a:t>%</a:t>
            </a:r>
            <a:endParaRPr sz="8000"/>
          </a:p>
        </p:txBody>
      </p:sp>
      <p:sp>
        <p:nvSpPr>
          <p:cNvPr id="169" name="Google Shape;169;p24"/>
          <p:cNvSpPr txBox="1"/>
          <p:nvPr>
            <p:ph idx="1" type="body"/>
          </p:nvPr>
        </p:nvSpPr>
        <p:spPr>
          <a:xfrm>
            <a:off x="4803750" y="2151050"/>
            <a:ext cx="3726900" cy="48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Positive % ∆ Eviction Rate</a:t>
            </a:r>
            <a:endParaRPr/>
          </a:p>
        </p:txBody>
      </p:sp>
      <p:sp>
        <p:nvSpPr>
          <p:cNvPr id="170" name="Google Shape;170;p24"/>
          <p:cNvSpPr txBox="1"/>
          <p:nvPr>
            <p:ph type="title"/>
          </p:nvPr>
        </p:nvSpPr>
        <p:spPr>
          <a:xfrm>
            <a:off x="4803750" y="2633750"/>
            <a:ext cx="37269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E06666"/>
                </a:solidFill>
              </a:rPr>
              <a:t>53</a:t>
            </a:r>
            <a:r>
              <a:rPr lang="en">
                <a:solidFill>
                  <a:srgbClr val="E06666"/>
                </a:solidFill>
              </a:rPr>
              <a:t>%</a:t>
            </a:r>
            <a:endParaRPr>
              <a:solidFill>
                <a:srgbClr val="E0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5"/>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Metro areas with poor ∆s  in YoY income less likely to see eviction rate increase than areas with good YoY ∆ in income </a:t>
            </a:r>
            <a:endParaRPr/>
          </a:p>
        </p:txBody>
      </p:sp>
      <p:pic>
        <p:nvPicPr>
          <p:cNvPr id="176" name="Google Shape;176;p25"/>
          <p:cNvPicPr preferRelativeResize="0"/>
          <p:nvPr/>
        </p:nvPicPr>
        <p:blipFill>
          <a:blip r:embed="rId3">
            <a:alphaModFix/>
          </a:blip>
          <a:stretch>
            <a:fillRect/>
          </a:stretch>
        </p:blipFill>
        <p:spPr>
          <a:xfrm>
            <a:off x="250713" y="212400"/>
            <a:ext cx="4613471" cy="4392025"/>
          </a:xfrm>
          <a:prstGeom prst="rect">
            <a:avLst/>
          </a:prstGeom>
          <a:noFill/>
          <a:ln>
            <a:noFill/>
          </a:ln>
        </p:spPr>
      </p:pic>
      <p:graphicFrame>
        <p:nvGraphicFramePr>
          <p:cNvPr id="177" name="Google Shape;177;p25"/>
          <p:cNvGraphicFramePr/>
          <p:nvPr/>
        </p:nvGraphicFramePr>
        <p:xfrm>
          <a:off x="4989650" y="1457500"/>
          <a:ext cx="3000000" cy="3000000"/>
        </p:xfrm>
        <a:graphic>
          <a:graphicData uri="http://schemas.openxmlformats.org/drawingml/2006/table">
            <a:tbl>
              <a:tblPr>
                <a:noFill/>
                <a:tableStyleId>{66F0F6AA-9895-4ACB-B8BE-5A36EA44C48B}</a:tableStyleId>
              </a:tblPr>
              <a:tblGrid>
                <a:gridCol w="2390075"/>
                <a:gridCol w="1550900"/>
              </a:tblGrid>
              <a:tr h="12700">
                <a:tc>
                  <a:txBody>
                    <a:bodyPr>
                      <a:noAutofit/>
                    </a:bodyPr>
                    <a:lstStyle/>
                    <a:p>
                      <a:pPr indent="0" lvl="0" marL="0" rtl="0" algn="l">
                        <a:spcBef>
                          <a:spcPts val="0"/>
                        </a:spcBef>
                        <a:spcAft>
                          <a:spcPts val="0"/>
                        </a:spcAft>
                        <a:buNone/>
                      </a:pPr>
                      <a:r>
                        <a:rPr b="1" lang="en" sz="1200">
                          <a:solidFill>
                            <a:srgbClr val="FFFFFF"/>
                          </a:solidFill>
                          <a:latin typeface="Roboto"/>
                          <a:ea typeface="Roboto"/>
                          <a:cs typeface="Roboto"/>
                          <a:sym typeface="Roboto"/>
                        </a:rPr>
                        <a:t>median-household-income-YoY-categories</a:t>
                      </a:r>
                      <a:endParaRPr b="1" sz="1200">
                        <a:solidFill>
                          <a:srgbClr val="FFFFFF"/>
                        </a:solidFill>
                        <a:latin typeface="Roboto"/>
                        <a:ea typeface="Roboto"/>
                        <a:cs typeface="Roboto"/>
                        <a:sym typeface="Roboto"/>
                      </a:endParaRPr>
                    </a:p>
                  </a:txBody>
                  <a:tcPr marT="63500" marB="63500" marR="63500" marL="63500" anchor="ctr">
                    <a:solidFill>
                      <a:srgbClr val="666666"/>
                    </a:solidFill>
                  </a:tcPr>
                </a:tc>
                <a:tc>
                  <a:txBody>
                    <a:bodyPr>
                      <a:noAutofit/>
                    </a:bodyPr>
                    <a:lstStyle/>
                    <a:p>
                      <a:pPr indent="0" lvl="0" marL="0" rtl="0" algn="ctr">
                        <a:spcBef>
                          <a:spcPts val="0"/>
                        </a:spcBef>
                        <a:spcAft>
                          <a:spcPts val="0"/>
                        </a:spcAft>
                        <a:buNone/>
                      </a:pPr>
                      <a:r>
                        <a:rPr b="1" lang="en" sz="1200">
                          <a:solidFill>
                            <a:srgbClr val="FFFFFF"/>
                          </a:solidFill>
                          <a:latin typeface="Roboto"/>
                          <a:ea typeface="Roboto"/>
                          <a:cs typeface="Roboto"/>
                          <a:sym typeface="Roboto"/>
                        </a:rPr>
                        <a:t>% Cases in which Eviction Rate Increased</a:t>
                      </a:r>
                      <a:endParaRPr b="1" sz="1200">
                        <a:solidFill>
                          <a:srgbClr val="FFFFFF"/>
                        </a:solidFill>
                        <a:latin typeface="Roboto"/>
                        <a:ea typeface="Roboto"/>
                        <a:cs typeface="Roboto"/>
                        <a:sym typeface="Roboto"/>
                      </a:endParaRPr>
                    </a:p>
                  </a:txBody>
                  <a:tcPr marT="63500" marB="63500" marR="63500" marL="63500">
                    <a:solidFill>
                      <a:srgbClr val="666666"/>
                    </a:solidFill>
                  </a:tcPr>
                </a:tc>
              </a:tr>
              <a:tr h="12700">
                <a:tc>
                  <a:txBody>
                    <a:bodyPr>
                      <a:noAutofit/>
                    </a:bodyPr>
                    <a:lstStyle/>
                    <a:p>
                      <a:pPr indent="0" lvl="0" marL="0" rtl="0" algn="l">
                        <a:spcBef>
                          <a:spcPts val="0"/>
                        </a:spcBef>
                        <a:spcAft>
                          <a:spcPts val="0"/>
                        </a:spcAft>
                        <a:buNone/>
                      </a:pPr>
                      <a:r>
                        <a:rPr lang="en" sz="1200">
                          <a:solidFill>
                            <a:srgbClr val="434343"/>
                          </a:solidFill>
                          <a:latin typeface="Roboto"/>
                          <a:ea typeface="Roboto"/>
                          <a:cs typeface="Roboto"/>
                          <a:sym typeface="Roboto"/>
                        </a:rPr>
                        <a:t>&lt; 25th percentile -- very poor</a:t>
                      </a:r>
                      <a:endParaRPr sz="1200">
                        <a:solidFill>
                          <a:srgbClr val="434343"/>
                        </a:solidFill>
                        <a:latin typeface="Roboto"/>
                        <a:ea typeface="Roboto"/>
                        <a:cs typeface="Roboto"/>
                        <a:sym typeface="Roboto"/>
                      </a:endParaRPr>
                    </a:p>
                  </a:txBody>
                  <a:tcPr marT="63500" marB="63500" marR="63500" marL="63500"/>
                </a:tc>
                <a:tc>
                  <a:txBody>
                    <a:bodyPr>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46%</a:t>
                      </a:r>
                      <a:endParaRPr sz="1200">
                        <a:solidFill>
                          <a:srgbClr val="434343"/>
                        </a:solidFill>
                        <a:latin typeface="Roboto"/>
                        <a:ea typeface="Roboto"/>
                        <a:cs typeface="Roboto"/>
                        <a:sym typeface="Roboto"/>
                      </a:endParaRPr>
                    </a:p>
                  </a:txBody>
                  <a:tcPr marT="63500" marB="63500" marR="63500" marL="63500"/>
                </a:tc>
              </a:tr>
              <a:tr h="12700">
                <a:tc>
                  <a:txBody>
                    <a:bodyPr>
                      <a:noAutofit/>
                    </a:bodyPr>
                    <a:lstStyle/>
                    <a:p>
                      <a:pPr indent="0" lvl="0" marL="0" rtl="0" algn="l">
                        <a:spcBef>
                          <a:spcPts val="0"/>
                        </a:spcBef>
                        <a:spcAft>
                          <a:spcPts val="0"/>
                        </a:spcAft>
                        <a:buNone/>
                      </a:pPr>
                      <a:r>
                        <a:rPr lang="en" sz="1200">
                          <a:solidFill>
                            <a:srgbClr val="434343"/>
                          </a:solidFill>
                          <a:latin typeface="Roboto"/>
                          <a:ea typeface="Roboto"/>
                          <a:cs typeface="Roboto"/>
                          <a:sym typeface="Roboto"/>
                        </a:rPr>
                        <a:t>25th &gt;&lt; 50th percentile -- poor</a:t>
                      </a:r>
                      <a:endParaRPr sz="1200">
                        <a:solidFill>
                          <a:srgbClr val="434343"/>
                        </a:solidFill>
                        <a:latin typeface="Roboto"/>
                        <a:ea typeface="Roboto"/>
                        <a:cs typeface="Roboto"/>
                        <a:sym typeface="Roboto"/>
                      </a:endParaRPr>
                    </a:p>
                  </a:txBody>
                  <a:tcPr marT="63500" marB="63500" marR="63500" marL="63500"/>
                </a:tc>
                <a:tc>
                  <a:txBody>
                    <a:bodyPr>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53%</a:t>
                      </a:r>
                      <a:endParaRPr sz="1200">
                        <a:solidFill>
                          <a:srgbClr val="434343"/>
                        </a:solidFill>
                        <a:latin typeface="Roboto"/>
                        <a:ea typeface="Roboto"/>
                        <a:cs typeface="Roboto"/>
                        <a:sym typeface="Roboto"/>
                      </a:endParaRPr>
                    </a:p>
                  </a:txBody>
                  <a:tcPr marT="63500" marB="63500" marR="63500" marL="63500"/>
                </a:tc>
              </a:tr>
              <a:tr h="12700">
                <a:tc>
                  <a:txBody>
                    <a:bodyPr>
                      <a:noAutofit/>
                    </a:bodyPr>
                    <a:lstStyle/>
                    <a:p>
                      <a:pPr indent="0" lvl="0" marL="0" rtl="0" algn="l">
                        <a:spcBef>
                          <a:spcPts val="0"/>
                        </a:spcBef>
                        <a:spcAft>
                          <a:spcPts val="0"/>
                        </a:spcAft>
                        <a:buNone/>
                      </a:pPr>
                      <a:r>
                        <a:rPr lang="en" sz="1200">
                          <a:solidFill>
                            <a:srgbClr val="434343"/>
                          </a:solidFill>
                          <a:latin typeface="Roboto"/>
                          <a:ea typeface="Roboto"/>
                          <a:cs typeface="Roboto"/>
                          <a:sym typeface="Roboto"/>
                        </a:rPr>
                        <a:t>50th &gt;&lt; 75th percentile -- good</a:t>
                      </a:r>
                      <a:endParaRPr sz="1200">
                        <a:solidFill>
                          <a:srgbClr val="434343"/>
                        </a:solidFill>
                        <a:latin typeface="Roboto"/>
                        <a:ea typeface="Roboto"/>
                        <a:cs typeface="Roboto"/>
                        <a:sym typeface="Roboto"/>
                      </a:endParaRPr>
                    </a:p>
                  </a:txBody>
                  <a:tcPr marT="63500" marB="63500" marR="63500" marL="63500"/>
                </a:tc>
                <a:tc>
                  <a:txBody>
                    <a:bodyPr>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57%</a:t>
                      </a:r>
                      <a:endParaRPr sz="1200">
                        <a:solidFill>
                          <a:srgbClr val="434343"/>
                        </a:solidFill>
                        <a:latin typeface="Roboto"/>
                        <a:ea typeface="Roboto"/>
                        <a:cs typeface="Roboto"/>
                        <a:sym typeface="Roboto"/>
                      </a:endParaRPr>
                    </a:p>
                  </a:txBody>
                  <a:tcPr marT="63500" marB="63500" marR="63500" marL="63500"/>
                </a:tc>
              </a:tr>
              <a:tr h="12700">
                <a:tc>
                  <a:txBody>
                    <a:bodyPr>
                      <a:noAutofit/>
                    </a:bodyPr>
                    <a:lstStyle/>
                    <a:p>
                      <a:pPr indent="0" lvl="0" marL="0" rtl="0" algn="l">
                        <a:spcBef>
                          <a:spcPts val="0"/>
                        </a:spcBef>
                        <a:spcAft>
                          <a:spcPts val="0"/>
                        </a:spcAft>
                        <a:buNone/>
                      </a:pPr>
                      <a:r>
                        <a:rPr lang="en" sz="1200">
                          <a:solidFill>
                            <a:srgbClr val="434343"/>
                          </a:solidFill>
                          <a:latin typeface="Roboto"/>
                          <a:ea typeface="Roboto"/>
                          <a:cs typeface="Roboto"/>
                          <a:sym typeface="Roboto"/>
                        </a:rPr>
                        <a:t>&gt; 75th percentile -- very good</a:t>
                      </a:r>
                      <a:endParaRPr sz="1200">
                        <a:solidFill>
                          <a:srgbClr val="434343"/>
                        </a:solidFill>
                        <a:latin typeface="Roboto"/>
                        <a:ea typeface="Roboto"/>
                        <a:cs typeface="Roboto"/>
                        <a:sym typeface="Roboto"/>
                      </a:endParaRPr>
                    </a:p>
                  </a:txBody>
                  <a:tcPr marT="63500" marB="63500" marR="63500" marL="63500"/>
                </a:tc>
                <a:tc>
                  <a:txBody>
                    <a:bodyPr>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56%</a:t>
                      </a:r>
                      <a:endParaRPr sz="1200">
                        <a:solidFill>
                          <a:srgbClr val="434343"/>
                        </a:solidFill>
                        <a:latin typeface="Roboto"/>
                        <a:ea typeface="Roboto"/>
                        <a:cs typeface="Roboto"/>
                        <a:sym typeface="Roboto"/>
                      </a:endParaRPr>
                    </a:p>
                  </a:txBody>
                  <a:tcPr marT="63500" marB="63500" marR="63500" marL="635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275550" y="1830600"/>
            <a:ext cx="4045200" cy="148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83" name="Google Shape;183;p26"/>
          <p:cNvSpPr txBox="1"/>
          <p:nvPr>
            <p:ph idx="2" type="body"/>
          </p:nvPr>
        </p:nvSpPr>
        <p:spPr>
          <a:xfrm>
            <a:off x="4969625" y="552900"/>
            <a:ext cx="3837000" cy="40377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b="1" lang="en" sz="2400"/>
              <a:t>Hypothesis 1: Partial</a:t>
            </a:r>
            <a:endParaRPr b="1" sz="2400"/>
          </a:p>
          <a:p>
            <a:pPr indent="0" lvl="0" marL="0" rtl="0" algn="l">
              <a:lnSpc>
                <a:spcPct val="100000"/>
              </a:lnSpc>
              <a:spcBef>
                <a:spcPts val="0"/>
              </a:spcBef>
              <a:spcAft>
                <a:spcPts val="0"/>
              </a:spcAft>
              <a:buClr>
                <a:srgbClr val="000000"/>
              </a:buClr>
              <a:buSzPts val="1100"/>
              <a:buFont typeface="Arial"/>
              <a:buNone/>
            </a:pPr>
            <a:r>
              <a:rPr lang="en">
                <a:solidFill>
                  <a:srgbClr val="FFFFFF"/>
                </a:solidFill>
                <a:latin typeface="Roboto Thin"/>
                <a:ea typeface="Roboto Thin"/>
                <a:cs typeface="Roboto Thin"/>
                <a:sym typeface="Roboto Thin"/>
              </a:rPr>
              <a:t>Regions where home ownership is relatively expensive will be relatively less </a:t>
            </a:r>
            <a:r>
              <a:rPr lang="en">
                <a:solidFill>
                  <a:srgbClr val="FFFFFF"/>
                </a:solidFill>
                <a:latin typeface="Roboto Thin"/>
                <a:ea typeface="Roboto Thin"/>
                <a:cs typeface="Roboto Thin"/>
                <a:sym typeface="Roboto Thin"/>
              </a:rPr>
              <a:t>affordable</a:t>
            </a:r>
            <a:r>
              <a:rPr lang="en">
                <a:solidFill>
                  <a:srgbClr val="FFFFFF"/>
                </a:solidFill>
                <a:latin typeface="Roboto Thin"/>
                <a:ea typeface="Roboto Thin"/>
                <a:cs typeface="Roboto Thin"/>
                <a:sym typeface="Roboto Thin"/>
              </a:rPr>
              <a:t> for renters (disproven). This will manifest in a higher rates of rental (supported)  and rental eviction rates (disproven).</a:t>
            </a:r>
            <a:endParaRPr>
              <a:solidFill>
                <a:srgbClr val="FFFFFF"/>
              </a:solidFill>
              <a:latin typeface="Roboto Thin"/>
              <a:ea typeface="Roboto Thin"/>
              <a:cs typeface="Roboto Thin"/>
              <a:sym typeface="Roboto Thin"/>
            </a:endParaRPr>
          </a:p>
          <a:p>
            <a:pPr indent="0" lvl="0" marL="0" rtl="0" algn="l">
              <a:lnSpc>
                <a:spcPct val="100000"/>
              </a:lnSpc>
              <a:spcBef>
                <a:spcPts val="0"/>
              </a:spcBef>
              <a:spcAft>
                <a:spcPts val="0"/>
              </a:spcAft>
              <a:buClr>
                <a:srgbClr val="000000"/>
              </a:buClr>
              <a:buSzPts val="1100"/>
              <a:buFont typeface="Arial"/>
              <a:buNone/>
            </a:pPr>
            <a:r>
              <a:t/>
            </a:r>
            <a:endParaRPr b="1" sz="1600">
              <a:solidFill>
                <a:srgbClr val="000000"/>
              </a:solidFill>
            </a:endParaRPr>
          </a:p>
          <a:p>
            <a:pPr indent="0" lvl="0" marL="0" rtl="0" algn="l">
              <a:lnSpc>
                <a:spcPct val="100000"/>
              </a:lnSpc>
              <a:spcBef>
                <a:spcPts val="0"/>
              </a:spcBef>
              <a:spcAft>
                <a:spcPts val="0"/>
              </a:spcAft>
              <a:buClr>
                <a:srgbClr val="000000"/>
              </a:buClr>
              <a:buSzPts val="1100"/>
              <a:buFont typeface="Arial"/>
              <a:buNone/>
            </a:pPr>
            <a:r>
              <a:rPr b="1" lang="en" sz="2400">
                <a:solidFill>
                  <a:srgbClr val="FFFFFF"/>
                </a:solidFill>
              </a:rPr>
              <a:t>Hypothesis 2: Rejected</a:t>
            </a:r>
            <a:endParaRPr b="1" sz="2400">
              <a:solidFill>
                <a:srgbClr val="FFFFFF"/>
              </a:solidFill>
            </a:endParaRPr>
          </a:p>
          <a:p>
            <a:pPr indent="0" lvl="0" marL="0" rtl="0" algn="l">
              <a:lnSpc>
                <a:spcPct val="100000"/>
              </a:lnSpc>
              <a:spcBef>
                <a:spcPts val="0"/>
              </a:spcBef>
              <a:spcAft>
                <a:spcPts val="0"/>
              </a:spcAft>
              <a:buClr>
                <a:srgbClr val="000000"/>
              </a:buClr>
              <a:buSzPts val="1100"/>
              <a:buFont typeface="Arial"/>
              <a:buNone/>
            </a:pPr>
            <a:r>
              <a:rPr lang="en">
                <a:solidFill>
                  <a:srgbClr val="FFFFFF"/>
                </a:solidFill>
                <a:latin typeface="Roboto Thin"/>
                <a:ea typeface="Roboto Thin"/>
                <a:cs typeface="Roboto Thin"/>
                <a:sym typeface="Roboto Thin"/>
              </a:rPr>
              <a:t>Changes in rent are not positively correlated with changes in eviction rate between 2009-11. Changes in income also don’t correlate in the expected direction with changes in eviction rate.</a:t>
            </a:r>
            <a:endParaRPr>
              <a:solidFill>
                <a:srgbClr val="FFFFFF"/>
              </a:solidFill>
              <a:latin typeface="Roboto Thin"/>
              <a:ea typeface="Roboto Thin"/>
              <a:cs typeface="Roboto Thin"/>
              <a:sym typeface="Roboto Thi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Thank you!</a:t>
            </a:r>
            <a:r>
              <a:rPr lang="en"/>
              <a:t>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Introduction</a:t>
            </a:r>
            <a:endParaRPr sz="3600"/>
          </a:p>
        </p:txBody>
      </p:sp>
      <p:pic>
        <p:nvPicPr>
          <p:cNvPr id="75" name="Google Shape;75;p14"/>
          <p:cNvPicPr preferRelativeResize="0"/>
          <p:nvPr/>
        </p:nvPicPr>
        <p:blipFill>
          <a:blip r:embed="rId3">
            <a:alphaModFix/>
          </a:blip>
          <a:stretch>
            <a:fillRect/>
          </a:stretch>
        </p:blipFill>
        <p:spPr>
          <a:xfrm>
            <a:off x="3706925" y="2223400"/>
            <a:ext cx="5154076" cy="1781375"/>
          </a:xfrm>
          <a:prstGeom prst="rect">
            <a:avLst/>
          </a:prstGeom>
          <a:noFill/>
          <a:ln>
            <a:noFill/>
          </a:ln>
        </p:spPr>
      </p:pic>
      <p:pic>
        <p:nvPicPr>
          <p:cNvPr id="76" name="Google Shape;76;p14"/>
          <p:cNvPicPr preferRelativeResize="0"/>
          <p:nvPr/>
        </p:nvPicPr>
        <p:blipFill>
          <a:blip r:embed="rId4">
            <a:alphaModFix/>
          </a:blip>
          <a:stretch>
            <a:fillRect/>
          </a:stretch>
        </p:blipFill>
        <p:spPr>
          <a:xfrm>
            <a:off x="200900" y="859075"/>
            <a:ext cx="6067149" cy="1301875"/>
          </a:xfrm>
          <a:prstGeom prst="rect">
            <a:avLst/>
          </a:prstGeom>
          <a:noFill/>
          <a:ln>
            <a:noFill/>
          </a:ln>
        </p:spPr>
      </p:pic>
      <p:pic>
        <p:nvPicPr>
          <p:cNvPr id="77" name="Google Shape;77;p14"/>
          <p:cNvPicPr preferRelativeResize="0"/>
          <p:nvPr/>
        </p:nvPicPr>
        <p:blipFill>
          <a:blip r:embed="rId5">
            <a:alphaModFix/>
          </a:blip>
          <a:stretch>
            <a:fillRect/>
          </a:stretch>
        </p:blipFill>
        <p:spPr>
          <a:xfrm>
            <a:off x="155100" y="4127512"/>
            <a:ext cx="5595251" cy="933800"/>
          </a:xfrm>
          <a:prstGeom prst="rect">
            <a:avLst/>
          </a:prstGeom>
          <a:noFill/>
          <a:ln>
            <a:noFill/>
          </a:ln>
        </p:spPr>
      </p:pic>
      <p:pic>
        <p:nvPicPr>
          <p:cNvPr id="78" name="Google Shape;78;p14"/>
          <p:cNvPicPr preferRelativeResize="0"/>
          <p:nvPr/>
        </p:nvPicPr>
        <p:blipFill>
          <a:blip r:embed="rId6">
            <a:alphaModFix/>
          </a:blip>
          <a:stretch>
            <a:fillRect/>
          </a:stretch>
        </p:blipFill>
        <p:spPr>
          <a:xfrm>
            <a:off x="200900" y="3757150"/>
            <a:ext cx="1020100" cy="370350"/>
          </a:xfrm>
          <a:prstGeom prst="rect">
            <a:avLst/>
          </a:prstGeom>
          <a:noFill/>
          <a:ln>
            <a:noFill/>
          </a:ln>
        </p:spPr>
      </p:pic>
      <p:sp>
        <p:nvSpPr>
          <p:cNvPr id="79" name="Google Shape;79;p14"/>
          <p:cNvSpPr txBox="1"/>
          <p:nvPr/>
        </p:nvSpPr>
        <p:spPr>
          <a:xfrm>
            <a:off x="6006425" y="2021075"/>
            <a:ext cx="261600" cy="15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800">
                <a:solidFill>
                  <a:srgbClr val="666666"/>
                </a:solidFill>
                <a:latin typeface="Roboto"/>
                <a:ea typeface="Roboto"/>
                <a:cs typeface="Roboto"/>
                <a:sym typeface="Roboto"/>
              </a:rPr>
              <a:t>1</a:t>
            </a:r>
            <a:endParaRPr sz="800">
              <a:solidFill>
                <a:srgbClr val="666666"/>
              </a:solidFill>
              <a:latin typeface="Roboto"/>
              <a:ea typeface="Roboto"/>
              <a:cs typeface="Roboto"/>
              <a:sym typeface="Roboto"/>
            </a:endParaRPr>
          </a:p>
        </p:txBody>
      </p:sp>
      <p:sp>
        <p:nvSpPr>
          <p:cNvPr id="80" name="Google Shape;80;p14"/>
          <p:cNvSpPr txBox="1"/>
          <p:nvPr/>
        </p:nvSpPr>
        <p:spPr>
          <a:xfrm>
            <a:off x="3706925" y="3845775"/>
            <a:ext cx="261600" cy="15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666666"/>
                </a:solidFill>
                <a:latin typeface="Roboto"/>
                <a:ea typeface="Roboto"/>
                <a:cs typeface="Roboto"/>
                <a:sym typeface="Roboto"/>
              </a:rPr>
              <a:t>2</a:t>
            </a:r>
            <a:endParaRPr sz="800">
              <a:solidFill>
                <a:srgbClr val="666666"/>
              </a:solidFill>
              <a:latin typeface="Roboto"/>
              <a:ea typeface="Roboto"/>
              <a:cs typeface="Roboto"/>
              <a:sym typeface="Roboto"/>
            </a:endParaRPr>
          </a:p>
        </p:txBody>
      </p:sp>
      <p:sp>
        <p:nvSpPr>
          <p:cNvPr id="81" name="Google Shape;81;p14"/>
          <p:cNvSpPr txBox="1"/>
          <p:nvPr/>
        </p:nvSpPr>
        <p:spPr>
          <a:xfrm>
            <a:off x="5488750" y="4127500"/>
            <a:ext cx="261600" cy="15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666666"/>
                </a:solidFill>
                <a:latin typeface="Roboto"/>
                <a:ea typeface="Roboto"/>
                <a:cs typeface="Roboto"/>
                <a:sym typeface="Roboto"/>
              </a:rPr>
              <a:t>3</a:t>
            </a:r>
            <a:endParaRPr sz="800">
              <a:solidFill>
                <a:srgbClr val="666666"/>
              </a:solidFill>
              <a:latin typeface="Roboto"/>
              <a:ea typeface="Roboto"/>
              <a:cs typeface="Roboto"/>
              <a:sym typeface="Roboto"/>
            </a:endParaRPr>
          </a:p>
        </p:txBody>
      </p:sp>
      <p:sp>
        <p:nvSpPr>
          <p:cNvPr id="82" name="Google Shape;82;p14"/>
          <p:cNvSpPr txBox="1"/>
          <p:nvPr/>
        </p:nvSpPr>
        <p:spPr>
          <a:xfrm>
            <a:off x="8061550" y="4530375"/>
            <a:ext cx="863400" cy="530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800" u="sng">
                <a:solidFill>
                  <a:schemeClr val="hlink"/>
                </a:solidFill>
                <a:hlinkClick r:id="rId7"/>
              </a:rPr>
              <a:t>1</a:t>
            </a:r>
            <a:r>
              <a:rPr lang="en" sz="800"/>
              <a:t>,</a:t>
            </a:r>
            <a:r>
              <a:rPr lang="en" sz="800"/>
              <a:t> </a:t>
            </a:r>
            <a:r>
              <a:rPr lang="en" sz="800" u="sng">
                <a:solidFill>
                  <a:schemeClr val="hlink"/>
                </a:solidFill>
                <a:hlinkClick r:id="rId8"/>
              </a:rPr>
              <a:t>2</a:t>
            </a:r>
            <a:r>
              <a:rPr lang="en" sz="800"/>
              <a:t>, </a:t>
            </a:r>
            <a:r>
              <a:rPr lang="en" sz="800" u="sng">
                <a:solidFill>
                  <a:schemeClr val="hlink"/>
                </a:solidFill>
                <a:hlinkClick r:id="rId9"/>
              </a:rPr>
              <a:t>3</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5"/>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Questions</a:t>
            </a:r>
            <a:endParaRPr sz="3600"/>
          </a:p>
        </p:txBody>
      </p:sp>
      <p:sp>
        <p:nvSpPr>
          <p:cNvPr id="88" name="Google Shape;88;p15"/>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latin typeface="Roboto Thin"/>
                <a:ea typeface="Roboto Thin"/>
                <a:cs typeface="Roboto Thin"/>
                <a:sym typeface="Roboto Thin"/>
              </a:rPr>
              <a:t>How does</a:t>
            </a:r>
            <a:r>
              <a:rPr lang="en" sz="1800"/>
              <a:t> </a:t>
            </a:r>
            <a:r>
              <a:rPr b="1" lang="en" sz="1800"/>
              <a:t>regional home affordability</a:t>
            </a:r>
            <a:r>
              <a:rPr lang="en" sz="1800"/>
              <a:t> </a:t>
            </a:r>
            <a:r>
              <a:rPr lang="en" sz="1800">
                <a:latin typeface="Roboto Thin"/>
                <a:ea typeface="Roboto Thin"/>
                <a:cs typeface="Roboto Thin"/>
                <a:sym typeface="Roboto Thin"/>
              </a:rPr>
              <a:t>relate to </a:t>
            </a:r>
            <a:r>
              <a:rPr b="1" lang="en" sz="1800"/>
              <a:t>regional rental affordability</a:t>
            </a:r>
            <a:r>
              <a:rPr lang="en" sz="1800"/>
              <a:t>?</a:t>
            </a:r>
            <a:br>
              <a:rPr lang="en" sz="1800"/>
            </a:br>
            <a:endParaRPr sz="1800"/>
          </a:p>
          <a:p>
            <a:pPr indent="-342900" lvl="0" marL="457200" rtl="0" algn="l">
              <a:spcBef>
                <a:spcPts val="0"/>
              </a:spcBef>
              <a:spcAft>
                <a:spcPts val="0"/>
              </a:spcAft>
              <a:buSzPts val="1800"/>
              <a:buAutoNum type="arabicPeriod"/>
            </a:pPr>
            <a:r>
              <a:rPr lang="en" sz="1800">
                <a:latin typeface="Roboto Thin"/>
                <a:ea typeface="Roboto Thin"/>
                <a:cs typeface="Roboto Thin"/>
                <a:sym typeface="Roboto Thin"/>
              </a:rPr>
              <a:t>How does</a:t>
            </a:r>
            <a:r>
              <a:rPr lang="en" sz="1800"/>
              <a:t> </a:t>
            </a:r>
            <a:r>
              <a:rPr b="1" lang="en" sz="1800"/>
              <a:t>eviction rate change</a:t>
            </a:r>
            <a:r>
              <a:rPr lang="en" sz="1800"/>
              <a:t> </a:t>
            </a:r>
            <a:r>
              <a:rPr lang="en" sz="1800">
                <a:latin typeface="Roboto Thin"/>
                <a:ea typeface="Roboto Thin"/>
                <a:cs typeface="Roboto Thin"/>
                <a:sym typeface="Roboto Thin"/>
              </a:rPr>
              <a:t>with</a:t>
            </a:r>
            <a:r>
              <a:rPr lang="en" sz="1800"/>
              <a:t> </a:t>
            </a:r>
            <a:r>
              <a:rPr b="1" lang="en" sz="1800"/>
              <a:t>changes in cost of rent</a:t>
            </a:r>
            <a:r>
              <a:rPr lang="en" sz="1800"/>
              <a:t>?</a:t>
            </a:r>
            <a:br>
              <a:rPr lang="en" sz="1800"/>
            </a:br>
            <a:endParaRPr sz="1800"/>
          </a:p>
        </p:txBody>
      </p:sp>
      <p:sp>
        <p:nvSpPr>
          <p:cNvPr id="89" name="Google Shape;89;p15"/>
          <p:cNvSpPr txBox="1"/>
          <p:nvPr/>
        </p:nvSpPr>
        <p:spPr>
          <a:xfrm>
            <a:off x="3574725" y="531500"/>
            <a:ext cx="52377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chemeClr val="dk2"/>
                </a:solidFill>
                <a:latin typeface="Roboto"/>
                <a:ea typeface="Roboto"/>
                <a:cs typeface="Roboto"/>
                <a:sym typeface="Roboto"/>
              </a:rPr>
              <a:t>Our A</a:t>
            </a:r>
            <a:r>
              <a:rPr b="1" lang="en" sz="3600">
                <a:solidFill>
                  <a:schemeClr val="dk2"/>
                </a:solidFill>
                <a:latin typeface="Roboto"/>
                <a:ea typeface="Roboto"/>
                <a:cs typeface="Roboto"/>
                <a:sym typeface="Roboto"/>
              </a:rPr>
              <a:t>nalytic</a:t>
            </a:r>
            <a:r>
              <a:rPr b="1" lang="en" sz="3600">
                <a:solidFill>
                  <a:schemeClr val="dk2"/>
                </a:solidFill>
                <a:latin typeface="Roboto"/>
                <a:ea typeface="Roboto"/>
                <a:cs typeface="Roboto"/>
                <a:sym typeface="Roboto"/>
              </a:rPr>
              <a:t> Approach</a:t>
            </a:r>
            <a:endParaRPr b="1" sz="3600">
              <a:solidFill>
                <a:schemeClr val="dk2"/>
              </a:solidFill>
              <a:latin typeface="Roboto"/>
              <a:ea typeface="Roboto"/>
              <a:cs typeface="Roboto"/>
              <a:sym typeface="Roboto"/>
            </a:endParaRPr>
          </a:p>
        </p:txBody>
      </p:sp>
      <p:sp>
        <p:nvSpPr>
          <p:cNvPr id="90" name="Google Shape;90;p15"/>
          <p:cNvSpPr txBox="1"/>
          <p:nvPr>
            <p:ph idx="1" type="body"/>
          </p:nvPr>
        </p:nvSpPr>
        <p:spPr>
          <a:xfrm>
            <a:off x="3574725" y="1558175"/>
            <a:ext cx="5237700" cy="316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2"/>
              </a:buClr>
              <a:buSzPts val="1800"/>
              <a:buAutoNum type="arabicPeriod"/>
            </a:pPr>
            <a:r>
              <a:rPr lang="en" sz="1800">
                <a:solidFill>
                  <a:schemeClr val="lt2"/>
                </a:solidFill>
                <a:latin typeface="Roboto Thin"/>
                <a:ea typeface="Roboto Thin"/>
                <a:cs typeface="Roboto Thin"/>
                <a:sym typeface="Roboto Thin"/>
              </a:rPr>
              <a:t>Start with </a:t>
            </a:r>
            <a:r>
              <a:rPr b="1" lang="en" sz="1800">
                <a:solidFill>
                  <a:schemeClr val="lt2"/>
                </a:solidFill>
              </a:rPr>
              <a:t>hypotheses</a:t>
            </a:r>
            <a:r>
              <a:rPr lang="en" sz="1800">
                <a:solidFill>
                  <a:schemeClr val="lt2"/>
                </a:solidFill>
                <a:latin typeface="Roboto Thin"/>
                <a:ea typeface="Roboto Thin"/>
                <a:cs typeface="Roboto Thin"/>
                <a:sym typeface="Roboto Thin"/>
              </a:rPr>
              <a:t> — real estate axioms or economics “common sense”</a:t>
            </a:r>
            <a:endParaRPr sz="1800">
              <a:solidFill>
                <a:schemeClr val="lt2"/>
              </a:solidFill>
              <a:latin typeface="Roboto Thin"/>
              <a:ea typeface="Roboto Thin"/>
              <a:cs typeface="Roboto Thin"/>
              <a:sym typeface="Roboto Thin"/>
            </a:endParaRPr>
          </a:p>
          <a:p>
            <a:pPr indent="-342900" lvl="0" marL="457200" rtl="0" algn="l">
              <a:spcBef>
                <a:spcPts val="0"/>
              </a:spcBef>
              <a:spcAft>
                <a:spcPts val="0"/>
              </a:spcAft>
              <a:buClr>
                <a:schemeClr val="lt2"/>
              </a:buClr>
              <a:buSzPts val="1800"/>
              <a:buAutoNum type="arabicPeriod"/>
            </a:pPr>
            <a:r>
              <a:rPr b="1" lang="en" sz="1800">
                <a:solidFill>
                  <a:schemeClr val="lt2"/>
                </a:solidFill>
              </a:rPr>
              <a:t>Filter</a:t>
            </a:r>
            <a:r>
              <a:rPr lang="en" sz="1800">
                <a:solidFill>
                  <a:schemeClr val="lt2"/>
                </a:solidFill>
                <a:latin typeface="Roboto Thin"/>
                <a:ea typeface="Roboto Thin"/>
                <a:cs typeface="Roboto Thin"/>
                <a:sym typeface="Roboto Thin"/>
              </a:rPr>
              <a:t> and </a:t>
            </a:r>
            <a:r>
              <a:rPr b="1" lang="en" sz="1800">
                <a:solidFill>
                  <a:schemeClr val="lt2"/>
                </a:solidFill>
              </a:rPr>
              <a:t>build dataframe</a:t>
            </a:r>
            <a:r>
              <a:rPr lang="en" sz="1800">
                <a:solidFill>
                  <a:schemeClr val="lt2"/>
                </a:solidFill>
                <a:latin typeface="Roboto Thin"/>
                <a:ea typeface="Roboto Thin"/>
                <a:cs typeface="Roboto Thin"/>
                <a:sym typeface="Roboto Thin"/>
              </a:rPr>
              <a:t> that allows the most meaning to be extracted</a:t>
            </a:r>
            <a:r>
              <a:rPr lang="en" sz="1800">
                <a:solidFill>
                  <a:schemeClr val="lt2"/>
                </a:solidFill>
              </a:rPr>
              <a:t> </a:t>
            </a:r>
            <a:endParaRPr sz="1800">
              <a:solidFill>
                <a:schemeClr val="lt2"/>
              </a:solidFill>
            </a:endParaRPr>
          </a:p>
          <a:p>
            <a:pPr indent="-342900" lvl="0" marL="457200" rtl="0" algn="l">
              <a:spcBef>
                <a:spcPts val="0"/>
              </a:spcBef>
              <a:spcAft>
                <a:spcPts val="0"/>
              </a:spcAft>
              <a:buClr>
                <a:schemeClr val="lt2"/>
              </a:buClr>
              <a:buSzPts val="1800"/>
              <a:buAutoNum type="arabicPeriod"/>
            </a:pPr>
            <a:r>
              <a:rPr b="1" lang="en" sz="1800">
                <a:solidFill>
                  <a:schemeClr val="lt2"/>
                </a:solidFill>
              </a:rPr>
              <a:t>Analyze</a:t>
            </a:r>
            <a:r>
              <a:rPr lang="en" sz="1800">
                <a:solidFill>
                  <a:schemeClr val="lt2"/>
                </a:solidFill>
                <a:latin typeface="Roboto Thin"/>
                <a:ea typeface="Roboto Thin"/>
                <a:cs typeface="Roboto Thin"/>
                <a:sym typeface="Roboto Thin"/>
              </a:rPr>
              <a:t> relationships between variables of interest </a:t>
            </a:r>
            <a:r>
              <a:rPr b="1" lang="en" sz="1800">
                <a:solidFill>
                  <a:schemeClr val="lt2"/>
                </a:solidFill>
              </a:rPr>
              <a:t>graphically</a:t>
            </a:r>
            <a:r>
              <a:rPr lang="en" sz="1800">
                <a:solidFill>
                  <a:schemeClr val="lt2"/>
                </a:solidFill>
                <a:latin typeface="Roboto Thin"/>
                <a:ea typeface="Roboto Thin"/>
                <a:cs typeface="Roboto Thin"/>
                <a:sym typeface="Roboto Thin"/>
              </a:rPr>
              <a:t> and </a:t>
            </a:r>
            <a:r>
              <a:rPr b="1" lang="en" sz="1800">
                <a:solidFill>
                  <a:schemeClr val="lt2"/>
                </a:solidFill>
              </a:rPr>
              <a:t>numerically</a:t>
            </a:r>
            <a:endParaRPr b="1" sz="1800">
              <a:solidFill>
                <a:schemeClr val="lt2"/>
              </a:solidFill>
            </a:endParaRPr>
          </a:p>
          <a:p>
            <a:pPr indent="-342900" lvl="0" marL="457200" rtl="0" algn="l">
              <a:spcBef>
                <a:spcPts val="0"/>
              </a:spcBef>
              <a:spcAft>
                <a:spcPts val="0"/>
              </a:spcAft>
              <a:buClr>
                <a:schemeClr val="lt2"/>
              </a:buClr>
              <a:buSzPts val="1800"/>
              <a:buAutoNum type="arabicPeriod"/>
            </a:pPr>
            <a:r>
              <a:rPr b="1" lang="en" sz="1800">
                <a:solidFill>
                  <a:schemeClr val="lt2"/>
                </a:solidFill>
              </a:rPr>
              <a:t>Confirm</a:t>
            </a:r>
            <a:r>
              <a:rPr lang="en" sz="1800">
                <a:solidFill>
                  <a:schemeClr val="lt2"/>
                </a:solidFill>
                <a:latin typeface="Roboto Thin"/>
                <a:ea typeface="Roboto Thin"/>
                <a:cs typeface="Roboto Thin"/>
                <a:sym typeface="Roboto Thin"/>
              </a:rPr>
              <a:t> or </a:t>
            </a:r>
            <a:r>
              <a:rPr b="1" lang="en" sz="1800">
                <a:solidFill>
                  <a:schemeClr val="lt2"/>
                </a:solidFill>
              </a:rPr>
              <a:t>bust</a:t>
            </a:r>
            <a:r>
              <a:rPr lang="en" sz="1800">
                <a:solidFill>
                  <a:schemeClr val="lt2"/>
                </a:solidFill>
                <a:latin typeface="Roboto Thin"/>
                <a:ea typeface="Roboto Thin"/>
                <a:cs typeface="Roboto Thin"/>
                <a:sym typeface="Roboto Thin"/>
              </a:rPr>
              <a:t> hypothesis</a:t>
            </a:r>
            <a:endParaRPr sz="1800">
              <a:solidFill>
                <a:schemeClr val="lt2"/>
              </a:solidFill>
              <a:latin typeface="Roboto Thin"/>
              <a:ea typeface="Roboto Thin"/>
              <a:cs typeface="Roboto Thin"/>
              <a:sym typeface="Roboto Thin"/>
            </a:endParaRPr>
          </a:p>
          <a:p>
            <a:pPr indent="-342900" lvl="0" marL="457200" rtl="0" algn="l">
              <a:spcBef>
                <a:spcPts val="0"/>
              </a:spcBef>
              <a:spcAft>
                <a:spcPts val="0"/>
              </a:spcAft>
              <a:buClr>
                <a:schemeClr val="lt2"/>
              </a:buClr>
              <a:buSzPts val="1800"/>
              <a:buAutoNum type="arabicPeriod"/>
            </a:pPr>
            <a:r>
              <a:rPr b="1" lang="en" sz="1800">
                <a:solidFill>
                  <a:schemeClr val="lt2"/>
                </a:solidFill>
              </a:rPr>
              <a:t>Share</a:t>
            </a:r>
            <a:r>
              <a:rPr lang="en" sz="1800">
                <a:solidFill>
                  <a:schemeClr val="lt2"/>
                </a:solidFill>
                <a:latin typeface="Roboto Thin"/>
                <a:ea typeface="Roboto Thin"/>
                <a:cs typeface="Roboto Thin"/>
                <a:sym typeface="Roboto Thin"/>
              </a:rPr>
              <a:t> the results</a:t>
            </a:r>
            <a:br>
              <a:rPr lang="en" sz="1800">
                <a:solidFill>
                  <a:schemeClr val="lt2"/>
                </a:solidFill>
              </a:rPr>
            </a:br>
            <a:endParaRPr sz="18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Limitations &amp; Assumptions</a:t>
            </a:r>
            <a:endParaRPr/>
          </a:p>
        </p:txBody>
      </p:sp>
      <p:sp>
        <p:nvSpPr>
          <p:cNvPr id="96" name="Google Shape;96;p16"/>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Question 1</a:t>
            </a:r>
            <a:endParaRPr b="1"/>
          </a:p>
          <a:p>
            <a:pPr indent="-317500" lvl="0" marL="457200" rtl="0" algn="l">
              <a:spcBef>
                <a:spcPts val="1600"/>
              </a:spcBef>
              <a:spcAft>
                <a:spcPts val="0"/>
              </a:spcAft>
              <a:buSzPts val="1400"/>
              <a:buChar char="●"/>
            </a:pPr>
            <a:r>
              <a:rPr lang="en"/>
              <a:t>N</a:t>
            </a:r>
            <a:r>
              <a:rPr lang="en"/>
              <a:t>o common location category between Realtor &amp; Eviction datasets. For this reason, a decoder ring was made to join on counties (Realtor) that are wholly cities (Eviction).</a:t>
            </a:r>
            <a:endParaRPr/>
          </a:p>
          <a:p>
            <a:pPr indent="-317500" lvl="0" marL="457200" rtl="0" algn="l">
              <a:spcBef>
                <a:spcPts val="0"/>
              </a:spcBef>
              <a:spcAft>
                <a:spcPts val="0"/>
              </a:spcAft>
              <a:buSzPts val="1400"/>
              <a:buChar char="●"/>
            </a:pPr>
            <a:r>
              <a:rPr lang="en"/>
              <a:t>Cost-of-living variables, such as property tax burden, are not captured in data set.</a:t>
            </a:r>
            <a:endParaRPr/>
          </a:p>
          <a:p>
            <a:pPr indent="0" lvl="0" marL="457200" rtl="0" algn="l">
              <a:spcBef>
                <a:spcPts val="1600"/>
              </a:spcBef>
              <a:spcAft>
                <a:spcPts val="1600"/>
              </a:spcAft>
              <a:buNone/>
            </a:pPr>
            <a:r>
              <a:t/>
            </a:r>
            <a:endParaRPr/>
          </a:p>
        </p:txBody>
      </p:sp>
      <p:sp>
        <p:nvSpPr>
          <p:cNvPr id="97" name="Google Shape;97;p16"/>
          <p:cNvSpPr txBox="1"/>
          <p:nvPr>
            <p:ph idx="2" type="body"/>
          </p:nvPr>
        </p:nvSpPr>
        <p:spPr>
          <a:xfrm>
            <a:off x="4694250" y="1919075"/>
            <a:ext cx="3999900" cy="286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Question 2</a:t>
            </a:r>
            <a:endParaRPr b="1"/>
          </a:p>
          <a:p>
            <a:pPr indent="-317500" lvl="0" marL="457200" rtl="0" algn="l">
              <a:spcBef>
                <a:spcPts val="1600"/>
              </a:spcBef>
              <a:spcAft>
                <a:spcPts val="0"/>
              </a:spcAft>
              <a:buSzPts val="1400"/>
              <a:buChar char="●"/>
            </a:pPr>
            <a:r>
              <a:rPr lang="en"/>
              <a:t>Median gross rent and median household income update quinquennially, except for between 2009-11, so we observe relationship in this window</a:t>
            </a:r>
            <a:endParaRPr/>
          </a:p>
          <a:p>
            <a:pPr indent="-317500" lvl="0" marL="457200" rtl="0" algn="l">
              <a:spcBef>
                <a:spcPts val="0"/>
              </a:spcBef>
              <a:spcAft>
                <a:spcPts val="0"/>
              </a:spcAft>
              <a:buSzPts val="1400"/>
              <a:buChar char="●"/>
            </a:pPr>
            <a:r>
              <a:rPr lang="en"/>
              <a:t>Filtered out metropolitan areas with population &gt; 100,000 due to concentrate analysis on areas where volatility wasn’t super high due to low number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cxnSp>
        <p:nvCxnSpPr>
          <p:cNvPr id="102" name="Google Shape;102;p17"/>
          <p:cNvCxnSpPr/>
          <p:nvPr/>
        </p:nvCxnSpPr>
        <p:spPr>
          <a:xfrm flipH="1" rot="10800000">
            <a:off x="7908123" y="274573"/>
            <a:ext cx="818700" cy="818400"/>
          </a:xfrm>
          <a:prstGeom prst="straightConnector1">
            <a:avLst/>
          </a:prstGeom>
          <a:noFill/>
          <a:ln cap="flat" cmpd="sng" w="19050">
            <a:solidFill>
              <a:srgbClr val="FFFFFF"/>
            </a:solidFill>
            <a:prstDash val="solid"/>
            <a:round/>
            <a:headEnd len="med" w="med" type="triangle"/>
            <a:tailEnd len="med" w="med" type="triangle"/>
          </a:ln>
        </p:spPr>
      </p:cxnSp>
      <p:sp>
        <p:nvSpPr>
          <p:cNvPr id="103" name="Google Shape;103;p17"/>
          <p:cNvSpPr txBox="1"/>
          <p:nvPr>
            <p:ph type="title"/>
          </p:nvPr>
        </p:nvSpPr>
        <p:spPr>
          <a:xfrm>
            <a:off x="383800" y="908675"/>
            <a:ext cx="8760300" cy="354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Hypothesis 1: </a:t>
            </a:r>
            <a:endParaRPr b="1"/>
          </a:p>
          <a:p>
            <a:pPr indent="0" lvl="0" marL="0" rtl="0" algn="l">
              <a:spcBef>
                <a:spcPts val="0"/>
              </a:spcBef>
              <a:spcAft>
                <a:spcPts val="0"/>
              </a:spcAft>
              <a:buNone/>
            </a:pPr>
            <a:r>
              <a:rPr lang="en">
                <a:solidFill>
                  <a:srgbClr val="FFFFFF"/>
                </a:solidFill>
                <a:latin typeface="Roboto Thin"/>
                <a:ea typeface="Roboto Thin"/>
                <a:cs typeface="Roboto Thin"/>
                <a:sym typeface="Roboto Thin"/>
              </a:rPr>
              <a:t>Regions where home ownership is relatively expensive will be relatively less affordable for renters. This will manifest in a higher rates of rental and rental eviction rates.</a:t>
            </a:r>
            <a:endParaRPr b="1"/>
          </a:p>
          <a:p>
            <a:pPr indent="0" lvl="0" marL="0" rtl="0" algn="l">
              <a:spcBef>
                <a:spcPts val="0"/>
              </a:spcBef>
              <a:spcAft>
                <a:spcPts val="0"/>
              </a:spcAft>
              <a:buNone/>
            </a:pPr>
            <a:r>
              <a:t/>
            </a:r>
            <a:endParaRPr/>
          </a:p>
        </p:txBody>
      </p:sp>
      <p:cxnSp>
        <p:nvCxnSpPr>
          <p:cNvPr id="104" name="Google Shape;104;p17"/>
          <p:cNvCxnSpPr/>
          <p:nvPr/>
        </p:nvCxnSpPr>
        <p:spPr>
          <a:xfrm>
            <a:off x="8306750" y="188600"/>
            <a:ext cx="0" cy="1011600"/>
          </a:xfrm>
          <a:prstGeom prst="straightConnector1">
            <a:avLst/>
          </a:prstGeom>
          <a:noFill/>
          <a:ln cap="flat" cmpd="sng" w="28575">
            <a:solidFill>
              <a:srgbClr val="FFFFFF"/>
            </a:solidFill>
            <a:prstDash val="solid"/>
            <a:round/>
            <a:headEnd len="med" w="med" type="oval"/>
            <a:tailEnd len="med" w="med" type="oval"/>
          </a:ln>
        </p:spPr>
      </p:cxnSp>
      <p:cxnSp>
        <p:nvCxnSpPr>
          <p:cNvPr id="105" name="Google Shape;105;p17"/>
          <p:cNvCxnSpPr/>
          <p:nvPr/>
        </p:nvCxnSpPr>
        <p:spPr>
          <a:xfrm rot="10800000">
            <a:off x="8306750" y="188600"/>
            <a:ext cx="0" cy="1011600"/>
          </a:xfrm>
          <a:prstGeom prst="straightConnector1">
            <a:avLst/>
          </a:prstGeom>
          <a:noFill/>
          <a:ln cap="flat" cmpd="sng" w="28575">
            <a:solidFill>
              <a:srgbClr val="FFFFFF"/>
            </a:solidFill>
            <a:prstDash val="solid"/>
            <a:round/>
            <a:headEnd len="med" w="med" type="oval"/>
            <a:tailEnd len="med" w="med" type="oval"/>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Rent affordability shows little relation to Home Ownership affordability on the aggregate</a:t>
            </a:r>
            <a:endParaRPr/>
          </a:p>
        </p:txBody>
      </p:sp>
      <p:pic>
        <p:nvPicPr>
          <p:cNvPr id="111" name="Google Shape;111;p18"/>
          <p:cNvPicPr preferRelativeResize="0"/>
          <p:nvPr/>
        </p:nvPicPr>
        <p:blipFill>
          <a:blip r:embed="rId3">
            <a:alphaModFix/>
          </a:blip>
          <a:stretch>
            <a:fillRect/>
          </a:stretch>
        </p:blipFill>
        <p:spPr>
          <a:xfrm>
            <a:off x="951725" y="117650"/>
            <a:ext cx="6762750" cy="4391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19"/>
          <p:cNvPicPr preferRelativeResize="0"/>
          <p:nvPr/>
        </p:nvPicPr>
        <p:blipFill>
          <a:blip r:embed="rId3">
            <a:alphaModFix/>
          </a:blip>
          <a:stretch>
            <a:fillRect/>
          </a:stretch>
        </p:blipFill>
        <p:spPr>
          <a:xfrm>
            <a:off x="1249209" y="9"/>
            <a:ext cx="7036997" cy="4696825"/>
          </a:xfrm>
          <a:prstGeom prst="rect">
            <a:avLst/>
          </a:prstGeom>
          <a:noFill/>
          <a:ln>
            <a:noFill/>
          </a:ln>
        </p:spPr>
      </p:pic>
      <p:sp>
        <p:nvSpPr>
          <p:cNvPr id="117" name="Google Shape;117;p19"/>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Renting is more prevalent in areas where home ownership is less affordable. </a:t>
            </a:r>
            <a:endParaRPr/>
          </a:p>
        </p:txBody>
      </p:sp>
      <p:cxnSp>
        <p:nvCxnSpPr>
          <p:cNvPr id="118" name="Google Shape;118;p19"/>
          <p:cNvCxnSpPr/>
          <p:nvPr/>
        </p:nvCxnSpPr>
        <p:spPr>
          <a:xfrm>
            <a:off x="2994775" y="853325"/>
            <a:ext cx="3948300" cy="2739600"/>
          </a:xfrm>
          <a:prstGeom prst="straightConnector1">
            <a:avLst/>
          </a:prstGeom>
          <a:noFill/>
          <a:ln cap="flat" cmpd="sng" w="9525">
            <a:solidFill>
              <a:schemeClr val="dk2"/>
            </a:solidFill>
            <a:prstDash val="solid"/>
            <a:round/>
            <a:headEnd len="med" w="med" type="none"/>
            <a:tailEnd len="med" w="med" type="none"/>
          </a:ln>
        </p:spPr>
      </p:cxnSp>
      <p:pic>
        <p:nvPicPr>
          <p:cNvPr id="119" name="Google Shape;119;p19"/>
          <p:cNvPicPr preferRelativeResize="0"/>
          <p:nvPr/>
        </p:nvPicPr>
        <p:blipFill>
          <a:blip r:embed="rId4">
            <a:alphaModFix/>
          </a:blip>
          <a:stretch>
            <a:fillRect/>
          </a:stretch>
        </p:blipFill>
        <p:spPr>
          <a:xfrm rot="-5400000">
            <a:off x="6220388" y="2078013"/>
            <a:ext cx="3203749" cy="290225"/>
          </a:xfrm>
          <a:prstGeom prst="rect">
            <a:avLst/>
          </a:prstGeom>
          <a:noFill/>
          <a:ln>
            <a:noFill/>
          </a:ln>
        </p:spPr>
      </p:pic>
      <p:sp>
        <p:nvSpPr>
          <p:cNvPr id="120" name="Google Shape;120;p19"/>
          <p:cNvSpPr txBox="1"/>
          <p:nvPr/>
        </p:nvSpPr>
        <p:spPr>
          <a:xfrm rot="-5400000">
            <a:off x="6771075" y="1915825"/>
            <a:ext cx="2965800" cy="544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  Percentage of rentals     +</a:t>
            </a:r>
            <a:endParaRPr/>
          </a:p>
        </p:txBody>
      </p:sp>
      <p:sp>
        <p:nvSpPr>
          <p:cNvPr id="121" name="Google Shape;121;p19"/>
          <p:cNvSpPr txBox="1"/>
          <p:nvPr/>
        </p:nvSpPr>
        <p:spPr>
          <a:xfrm>
            <a:off x="2446125" y="920575"/>
            <a:ext cx="66726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Detroit</a:t>
            </a:r>
            <a:endParaRPr/>
          </a:p>
        </p:txBody>
      </p:sp>
      <p:sp>
        <p:nvSpPr>
          <p:cNvPr id="122" name="Google Shape;122;p19"/>
          <p:cNvSpPr txBox="1"/>
          <p:nvPr/>
        </p:nvSpPr>
        <p:spPr>
          <a:xfrm>
            <a:off x="6176325" y="2759425"/>
            <a:ext cx="66726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San Francisco</a:t>
            </a:r>
            <a:endParaRPr/>
          </a:p>
        </p:txBody>
      </p:sp>
      <p:sp>
        <p:nvSpPr>
          <p:cNvPr id="123" name="Google Shape;123;p19"/>
          <p:cNvSpPr txBox="1"/>
          <p:nvPr/>
        </p:nvSpPr>
        <p:spPr>
          <a:xfrm>
            <a:off x="6505575" y="413750"/>
            <a:ext cx="10176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Miami</a:t>
            </a:r>
            <a:endParaRPr/>
          </a:p>
        </p:txBody>
      </p:sp>
      <p:sp>
        <p:nvSpPr>
          <p:cNvPr id="124" name="Google Shape;124;p19"/>
          <p:cNvSpPr txBox="1"/>
          <p:nvPr/>
        </p:nvSpPr>
        <p:spPr>
          <a:xfrm>
            <a:off x="4626725" y="621250"/>
            <a:ext cx="10176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Newark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1254424" y="9"/>
            <a:ext cx="6509635" cy="4696825"/>
          </a:xfrm>
          <a:prstGeom prst="rect">
            <a:avLst/>
          </a:prstGeom>
          <a:noFill/>
          <a:ln>
            <a:noFill/>
          </a:ln>
        </p:spPr>
      </p:pic>
      <p:sp>
        <p:nvSpPr>
          <p:cNvPr id="130" name="Google Shape;130;p2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Eviction rates are higher in areas with more affordable housing. </a:t>
            </a:r>
            <a:endParaRPr/>
          </a:p>
        </p:txBody>
      </p:sp>
      <p:cxnSp>
        <p:nvCxnSpPr>
          <p:cNvPr id="131" name="Google Shape;131;p20"/>
          <p:cNvCxnSpPr/>
          <p:nvPr/>
        </p:nvCxnSpPr>
        <p:spPr>
          <a:xfrm>
            <a:off x="2918575" y="853325"/>
            <a:ext cx="3948300" cy="2739600"/>
          </a:xfrm>
          <a:prstGeom prst="straightConnector1">
            <a:avLst/>
          </a:prstGeom>
          <a:noFill/>
          <a:ln cap="flat" cmpd="sng" w="9525">
            <a:solidFill>
              <a:schemeClr val="dk2"/>
            </a:solidFill>
            <a:prstDash val="solid"/>
            <a:round/>
            <a:headEnd len="med" w="med" type="none"/>
            <a:tailEnd len="med" w="med" type="none"/>
          </a:ln>
        </p:spPr>
      </p:cxnSp>
      <p:pic>
        <p:nvPicPr>
          <p:cNvPr id="132" name="Google Shape;132;p20"/>
          <p:cNvPicPr preferRelativeResize="0"/>
          <p:nvPr/>
        </p:nvPicPr>
        <p:blipFill>
          <a:blip r:embed="rId4">
            <a:alphaModFix/>
          </a:blip>
          <a:stretch>
            <a:fillRect/>
          </a:stretch>
        </p:blipFill>
        <p:spPr>
          <a:xfrm rot="-5400000">
            <a:off x="6220388" y="2078013"/>
            <a:ext cx="3203749" cy="290225"/>
          </a:xfrm>
          <a:prstGeom prst="rect">
            <a:avLst/>
          </a:prstGeom>
          <a:noFill/>
          <a:ln>
            <a:noFill/>
          </a:ln>
        </p:spPr>
      </p:pic>
      <p:sp>
        <p:nvSpPr>
          <p:cNvPr id="133" name="Google Shape;133;p20"/>
          <p:cNvSpPr txBox="1"/>
          <p:nvPr/>
        </p:nvSpPr>
        <p:spPr>
          <a:xfrm rot="-5400000">
            <a:off x="6760200" y="1700600"/>
            <a:ext cx="2965800" cy="544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  Eviction Rate     +</a:t>
            </a:r>
            <a:endParaRPr/>
          </a:p>
        </p:txBody>
      </p:sp>
      <p:sp>
        <p:nvSpPr>
          <p:cNvPr id="134" name="Google Shape;134;p20"/>
          <p:cNvSpPr txBox="1"/>
          <p:nvPr/>
        </p:nvSpPr>
        <p:spPr>
          <a:xfrm>
            <a:off x="2446125" y="920575"/>
            <a:ext cx="66726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Detroit</a:t>
            </a:r>
            <a:endParaRPr/>
          </a:p>
        </p:txBody>
      </p:sp>
      <p:sp>
        <p:nvSpPr>
          <p:cNvPr id="135" name="Google Shape;135;p20"/>
          <p:cNvSpPr txBox="1"/>
          <p:nvPr/>
        </p:nvSpPr>
        <p:spPr>
          <a:xfrm>
            <a:off x="6505575" y="413750"/>
            <a:ext cx="10176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Miami</a:t>
            </a:r>
            <a:endParaRPr/>
          </a:p>
        </p:txBody>
      </p:sp>
      <p:sp>
        <p:nvSpPr>
          <p:cNvPr id="136" name="Google Shape;136;p20"/>
          <p:cNvSpPr txBox="1"/>
          <p:nvPr/>
        </p:nvSpPr>
        <p:spPr>
          <a:xfrm>
            <a:off x="6176325" y="2759425"/>
            <a:ext cx="66726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San Francisco</a:t>
            </a:r>
            <a:endParaRPr/>
          </a:p>
        </p:txBody>
      </p:sp>
      <p:sp>
        <p:nvSpPr>
          <p:cNvPr id="137" name="Google Shape;137;p20"/>
          <p:cNvSpPr txBox="1"/>
          <p:nvPr/>
        </p:nvSpPr>
        <p:spPr>
          <a:xfrm>
            <a:off x="4626725" y="621250"/>
            <a:ext cx="10176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Newark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cxnSp>
        <p:nvCxnSpPr>
          <p:cNvPr id="142" name="Google Shape;142;p21"/>
          <p:cNvCxnSpPr/>
          <p:nvPr/>
        </p:nvCxnSpPr>
        <p:spPr>
          <a:xfrm flipH="1" rot="10800000">
            <a:off x="8015348" y="279498"/>
            <a:ext cx="818700" cy="818400"/>
          </a:xfrm>
          <a:prstGeom prst="straightConnector1">
            <a:avLst/>
          </a:prstGeom>
          <a:noFill/>
          <a:ln cap="flat" cmpd="sng" w="19050">
            <a:solidFill>
              <a:srgbClr val="FFFFFF"/>
            </a:solidFill>
            <a:prstDash val="solid"/>
            <a:round/>
            <a:headEnd len="med" w="med" type="triangle"/>
            <a:tailEnd len="med" w="med" type="triangle"/>
          </a:ln>
        </p:spPr>
      </p:cxnSp>
      <p:sp>
        <p:nvSpPr>
          <p:cNvPr id="143" name="Google Shape;143;p21"/>
          <p:cNvSpPr txBox="1"/>
          <p:nvPr>
            <p:ph type="title"/>
          </p:nvPr>
        </p:nvSpPr>
        <p:spPr>
          <a:xfrm>
            <a:off x="363700" y="801450"/>
            <a:ext cx="6414300" cy="354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Hypothesis 2: </a:t>
            </a:r>
            <a:endParaRPr b="1"/>
          </a:p>
          <a:p>
            <a:pPr indent="0" lvl="0" marL="0" rtl="0" algn="l">
              <a:spcBef>
                <a:spcPts val="0"/>
              </a:spcBef>
              <a:spcAft>
                <a:spcPts val="0"/>
              </a:spcAft>
              <a:buClr>
                <a:srgbClr val="000000"/>
              </a:buClr>
              <a:buSzPts val="1100"/>
              <a:buFont typeface="Arial"/>
              <a:buNone/>
            </a:pPr>
            <a:r>
              <a:rPr lang="en">
                <a:solidFill>
                  <a:srgbClr val="FFFFFF"/>
                </a:solidFill>
                <a:latin typeface="Roboto Thin"/>
                <a:ea typeface="Roboto Thin"/>
                <a:cs typeface="Roboto Thin"/>
                <a:sym typeface="Roboto Thin"/>
              </a:rPr>
              <a:t>When cost of rent changes, eviction rate changes proportionately in the same direction</a:t>
            </a:r>
            <a:endParaRPr/>
          </a:p>
        </p:txBody>
      </p:sp>
      <p:cxnSp>
        <p:nvCxnSpPr>
          <p:cNvPr id="144" name="Google Shape;144;p21"/>
          <p:cNvCxnSpPr/>
          <p:nvPr/>
        </p:nvCxnSpPr>
        <p:spPr>
          <a:xfrm>
            <a:off x="8413975" y="193525"/>
            <a:ext cx="0" cy="1011600"/>
          </a:xfrm>
          <a:prstGeom prst="straightConnector1">
            <a:avLst/>
          </a:prstGeom>
          <a:noFill/>
          <a:ln cap="flat" cmpd="sng" w="28575">
            <a:solidFill>
              <a:srgbClr val="FFFFFF"/>
            </a:solidFill>
            <a:prstDash val="solid"/>
            <a:round/>
            <a:headEnd len="med" w="med" type="oval"/>
            <a:tailEnd len="med" w="med" type="oval"/>
          </a:ln>
        </p:spPr>
      </p:cxnSp>
      <p:cxnSp>
        <p:nvCxnSpPr>
          <p:cNvPr id="145" name="Google Shape;145;p21"/>
          <p:cNvCxnSpPr/>
          <p:nvPr/>
        </p:nvCxnSpPr>
        <p:spPr>
          <a:xfrm rot="10800000">
            <a:off x="8413975" y="193525"/>
            <a:ext cx="0" cy="1011600"/>
          </a:xfrm>
          <a:prstGeom prst="straightConnector1">
            <a:avLst/>
          </a:prstGeom>
          <a:noFill/>
          <a:ln cap="flat" cmpd="sng" w="28575">
            <a:solidFill>
              <a:srgbClr val="FFFFFF"/>
            </a:solidFill>
            <a:prstDash val="solid"/>
            <a:round/>
            <a:headEnd len="med" w="med" type="oval"/>
            <a:tailEnd len="med" w="med" type="oval"/>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