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a3f7ff0bd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a3f7ff0b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a3f7ff0bd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a3f7ff0b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a4330f4f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a4330f4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TL’s notes: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>
                <a:solidFill>
                  <a:schemeClr val="dk1"/>
                </a:solidFill>
              </a:rPr>
              <a:t>Indication that poorer neighborhoods have a tendency for more crimes.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a4330f4f2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a4330f4f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TL’s notes: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/>
              <a:t>Indication that poorer neighborhoods have a tendency for more crimes.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a5133cc5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a5133cc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TL’s notes: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-US">
                <a:solidFill>
                  <a:schemeClr val="dk1"/>
                </a:solidFill>
              </a:rPr>
              <a:t>Filtered for high crimes and low income level neighborhood.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-US">
                <a:solidFill>
                  <a:schemeClr val="dk1"/>
                </a:solidFill>
              </a:rPr>
              <a:t>This will provide guidance on what type of police forces should be focused in which neighborhoods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a5133cc56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a5133cc5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TL’s notes: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/>
              <a:t>This will provide guidance on what type of police forces should be focused in which neighborhoods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9da4d93a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9da4d93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TL’s notes: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-US">
                <a:solidFill>
                  <a:schemeClr val="dk1"/>
                </a:solidFill>
              </a:rPr>
              <a:t>Filtered for high crimes and low income level neighborhood.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-US">
                <a:solidFill>
                  <a:schemeClr val="dk1"/>
                </a:solidFill>
              </a:rPr>
              <a:t>This will provide guidance on what type of police forces should be focused in which neighborhoods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9da4d93a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49da4d93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TL’s notes: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/>
              <a:t>This will provide guidance on what type of police forces should be focused in which neighborhoods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a3f7ff0bd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4a3f7ff0b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Eddie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4a3f7ff0bd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4a3f7ff0b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Eddie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87c5df6b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87c5df6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Thanh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a3f7ff0bd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a3f7ff0b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4a3f7ff0bd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4a3f7ff0b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87c7a1f6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87c7a1f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87c7a1f6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87c7a1f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87c7a1f6b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87c7a1f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Eddie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a3f7ff0b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a3f7ff0b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a3f7ff0b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a3f7ff0b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Eddie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a3f7ff0bd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a3f7ff0b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Eddie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a3f7ff0bd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a3f7ff0b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Eddie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6726063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3787" y="4243845"/>
            <a:ext cx="2307831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510242" y="2733709"/>
            <a:ext cx="6069268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10241" y="4394040"/>
            <a:ext cx="6108101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55655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533401" y="5936189"/>
            <a:ext cx="40216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010399" y="2750337"/>
            <a:ext cx="1370293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descr="HD-ShadowLong.png" id="112" name="Google Shape;112;p11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113" name="Google Shape;113;p11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1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1"/>
          <p:cNvSpPr txBox="1"/>
          <p:nvPr>
            <p:ph type="title"/>
          </p:nvPr>
        </p:nvSpPr>
        <p:spPr>
          <a:xfrm>
            <a:off x="533403" y="4711617"/>
            <a:ext cx="6894770" cy="5444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1"/>
          <p:cNvSpPr/>
          <p:nvPr>
            <p:ph idx="2" type="pic"/>
          </p:nvPr>
        </p:nvSpPr>
        <p:spPr>
          <a:xfrm>
            <a:off x="531639" y="609598"/>
            <a:ext cx="6896534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Google Shape;118;p11"/>
          <p:cNvSpPr txBox="1"/>
          <p:nvPr>
            <p:ph idx="1" type="body"/>
          </p:nvPr>
        </p:nvSpPr>
        <p:spPr>
          <a:xfrm>
            <a:off x="533401" y="5256098"/>
            <a:ext cx="6894772" cy="547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9" name="Google Shape;119;p11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1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7856438" y="4711310"/>
            <a:ext cx="1149836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2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descr="HD-ShadowLong.png" id="124" name="Google Shape;124;p12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125" name="Google Shape;125;p12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12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2"/>
          <p:cNvSpPr txBox="1"/>
          <p:nvPr>
            <p:ph type="title"/>
          </p:nvPr>
        </p:nvSpPr>
        <p:spPr>
          <a:xfrm>
            <a:off x="524255" y="609597"/>
            <a:ext cx="6896534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2"/>
          <p:cNvSpPr txBox="1"/>
          <p:nvPr>
            <p:ph idx="1" type="body"/>
          </p:nvPr>
        </p:nvSpPr>
        <p:spPr>
          <a:xfrm>
            <a:off x="531638" y="4710340"/>
            <a:ext cx="6889151" cy="1101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0" name="Google Shape;130;p12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2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2"/>
          <p:cNvSpPr txBox="1"/>
          <p:nvPr>
            <p:ph idx="12" type="sldNum"/>
          </p:nvPr>
        </p:nvSpPr>
        <p:spPr>
          <a:xfrm>
            <a:off x="7856438" y="4711616"/>
            <a:ext cx="1149836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3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descr="HD-ShadowLong.png" id="135" name="Google Shape;135;p13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136" name="Google Shape;136;p13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1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3"/>
          <p:cNvSpPr txBox="1"/>
          <p:nvPr>
            <p:ph type="title"/>
          </p:nvPr>
        </p:nvSpPr>
        <p:spPr>
          <a:xfrm>
            <a:off x="767921" y="616983"/>
            <a:ext cx="642514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3"/>
          <p:cNvSpPr txBox="1"/>
          <p:nvPr>
            <p:ph idx="1" type="body"/>
          </p:nvPr>
        </p:nvSpPr>
        <p:spPr>
          <a:xfrm>
            <a:off x="989438" y="3660763"/>
            <a:ext cx="5987731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1" name="Google Shape;141;p13"/>
          <p:cNvSpPr txBox="1"/>
          <p:nvPr>
            <p:ph idx="2" type="body"/>
          </p:nvPr>
        </p:nvSpPr>
        <p:spPr>
          <a:xfrm>
            <a:off x="531638" y="4710340"/>
            <a:ext cx="6903919" cy="1101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2" name="Google Shape;142;p13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3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3"/>
          <p:cNvSpPr txBox="1"/>
          <p:nvPr>
            <p:ph idx="12" type="sldNum"/>
          </p:nvPr>
        </p:nvSpPr>
        <p:spPr>
          <a:xfrm>
            <a:off x="7856438" y="4709926"/>
            <a:ext cx="1149836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3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46" name="Google Shape;146;p13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4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descr="HD-ShadowLong.png" id="149" name="Google Shape;149;p14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150" name="Google Shape;150;p14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1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4"/>
          <p:cNvSpPr txBox="1"/>
          <p:nvPr>
            <p:ph type="title"/>
          </p:nvPr>
        </p:nvSpPr>
        <p:spPr>
          <a:xfrm>
            <a:off x="531638" y="4710340"/>
            <a:ext cx="6896534" cy="589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4"/>
          <p:cNvSpPr txBox="1"/>
          <p:nvPr>
            <p:ph idx="1" type="body"/>
          </p:nvPr>
        </p:nvSpPr>
        <p:spPr>
          <a:xfrm>
            <a:off x="531639" y="5300150"/>
            <a:ext cx="6896534" cy="511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5" name="Google Shape;155;p14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4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4"/>
          <p:cNvSpPr txBox="1"/>
          <p:nvPr>
            <p:ph idx="12" type="sldNum"/>
          </p:nvPr>
        </p:nvSpPr>
        <p:spPr>
          <a:xfrm>
            <a:off x="7856438" y="4709926"/>
            <a:ext cx="1149836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descr="HD-ShadowLong.png" id="160" name="Google Shape;160;p15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161" name="Google Shape;161;p15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1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5"/>
          <p:cNvSpPr txBox="1"/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5"/>
          <p:cNvSpPr txBox="1"/>
          <p:nvPr>
            <p:ph idx="1" type="body"/>
          </p:nvPr>
        </p:nvSpPr>
        <p:spPr>
          <a:xfrm>
            <a:off x="532629" y="2329489"/>
            <a:ext cx="219456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6" name="Google Shape;166;p15"/>
          <p:cNvSpPr txBox="1"/>
          <p:nvPr>
            <p:ph idx="2" type="body"/>
          </p:nvPr>
        </p:nvSpPr>
        <p:spPr>
          <a:xfrm>
            <a:off x="539777" y="3015290"/>
            <a:ext cx="219456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7" name="Google Shape;167;p15"/>
          <p:cNvSpPr txBox="1"/>
          <p:nvPr>
            <p:ph idx="3" type="body"/>
          </p:nvPr>
        </p:nvSpPr>
        <p:spPr>
          <a:xfrm>
            <a:off x="2878413" y="2336873"/>
            <a:ext cx="219456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8" name="Google Shape;168;p15"/>
          <p:cNvSpPr txBox="1"/>
          <p:nvPr>
            <p:ph idx="4" type="body"/>
          </p:nvPr>
        </p:nvSpPr>
        <p:spPr>
          <a:xfrm>
            <a:off x="2879710" y="3007906"/>
            <a:ext cx="219456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9" name="Google Shape;169;p15"/>
          <p:cNvSpPr txBox="1"/>
          <p:nvPr>
            <p:ph idx="5" type="body"/>
          </p:nvPr>
        </p:nvSpPr>
        <p:spPr>
          <a:xfrm>
            <a:off x="5226136" y="2336873"/>
            <a:ext cx="219456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0" name="Google Shape;170;p15"/>
          <p:cNvSpPr txBox="1"/>
          <p:nvPr>
            <p:ph idx="6" type="body"/>
          </p:nvPr>
        </p:nvSpPr>
        <p:spPr>
          <a:xfrm>
            <a:off x="5233520" y="3007905"/>
            <a:ext cx="219456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15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5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5"/>
          <p:cNvSpPr txBox="1"/>
          <p:nvPr>
            <p:ph idx="12" type="sldNum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descr="HD-ShadowLong.png" id="176" name="Google Shape;176;p16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177" name="Google Shape;177;p16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1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16"/>
          <p:cNvSpPr txBox="1"/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6"/>
          <p:cNvSpPr txBox="1"/>
          <p:nvPr>
            <p:ph idx="1" type="body"/>
          </p:nvPr>
        </p:nvSpPr>
        <p:spPr>
          <a:xfrm>
            <a:off x="532391" y="4297503"/>
            <a:ext cx="21922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2" name="Google Shape;182;p16"/>
          <p:cNvSpPr/>
          <p:nvPr>
            <p:ph idx="2" type="pic"/>
          </p:nvPr>
        </p:nvSpPr>
        <p:spPr>
          <a:xfrm>
            <a:off x="532391" y="2336873"/>
            <a:ext cx="2192257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3" name="Google Shape;183;p16"/>
          <p:cNvSpPr txBox="1"/>
          <p:nvPr>
            <p:ph idx="3" type="body"/>
          </p:nvPr>
        </p:nvSpPr>
        <p:spPr>
          <a:xfrm>
            <a:off x="532391" y="4873765"/>
            <a:ext cx="219225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4" name="Google Shape;184;p16"/>
          <p:cNvSpPr txBox="1"/>
          <p:nvPr>
            <p:ph idx="4" type="body"/>
          </p:nvPr>
        </p:nvSpPr>
        <p:spPr>
          <a:xfrm>
            <a:off x="2870497" y="4297503"/>
            <a:ext cx="221507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5" name="Google Shape;185;p16"/>
          <p:cNvSpPr/>
          <p:nvPr>
            <p:ph idx="5" type="pic"/>
          </p:nvPr>
        </p:nvSpPr>
        <p:spPr>
          <a:xfrm>
            <a:off x="2870497" y="2336873"/>
            <a:ext cx="221507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6" name="Google Shape;186;p16"/>
          <p:cNvSpPr txBox="1"/>
          <p:nvPr>
            <p:ph idx="6" type="body"/>
          </p:nvPr>
        </p:nvSpPr>
        <p:spPr>
          <a:xfrm>
            <a:off x="2869483" y="4873764"/>
            <a:ext cx="2218004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7" name="Google Shape;187;p16"/>
          <p:cNvSpPr txBox="1"/>
          <p:nvPr>
            <p:ph idx="7" type="body"/>
          </p:nvPr>
        </p:nvSpPr>
        <p:spPr>
          <a:xfrm>
            <a:off x="5231028" y="4297503"/>
            <a:ext cx="219433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8" name="Google Shape;188;p16"/>
          <p:cNvSpPr/>
          <p:nvPr>
            <p:ph idx="8" type="pic"/>
          </p:nvPr>
        </p:nvSpPr>
        <p:spPr>
          <a:xfrm>
            <a:off x="5231027" y="2336873"/>
            <a:ext cx="2194333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9" name="Google Shape;189;p16"/>
          <p:cNvSpPr txBox="1"/>
          <p:nvPr>
            <p:ph idx="9" type="body"/>
          </p:nvPr>
        </p:nvSpPr>
        <p:spPr>
          <a:xfrm>
            <a:off x="5230934" y="4873762"/>
            <a:ext cx="2197239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90" name="Google Shape;190;p16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6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6"/>
          <p:cNvSpPr txBox="1"/>
          <p:nvPr>
            <p:ph idx="12" type="sldNum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descr="HD-ShadowLong.png" id="195" name="Google Shape;195;p17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196" name="Google Shape;196;p17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7"/>
          <p:cNvSpPr txBox="1"/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7"/>
          <p:cNvSpPr txBox="1"/>
          <p:nvPr>
            <p:ph idx="1" type="body"/>
          </p:nvPr>
        </p:nvSpPr>
        <p:spPr>
          <a:xfrm rot="5400000">
            <a:off x="2177436" y="692836"/>
            <a:ext cx="3599316" cy="6887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17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7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7"/>
          <p:cNvSpPr txBox="1"/>
          <p:nvPr>
            <p:ph idx="12" type="sldNum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8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206" name="Google Shape;206;p18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18"/>
          <p:cNvSpPr txBox="1"/>
          <p:nvPr>
            <p:ph type="title"/>
          </p:nvPr>
        </p:nvSpPr>
        <p:spPr>
          <a:xfrm rot="5400000">
            <a:off x="5768631" y="2305764"/>
            <a:ext cx="4461936" cy="1069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8"/>
          <p:cNvSpPr txBox="1"/>
          <p:nvPr>
            <p:ph idx="1" type="body"/>
          </p:nvPr>
        </p:nvSpPr>
        <p:spPr>
          <a:xfrm rot="5400000">
            <a:off x="1135126" y="-15287"/>
            <a:ext cx="5326589" cy="6576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18"/>
          <p:cNvSpPr txBox="1"/>
          <p:nvPr>
            <p:ph idx="10" type="dt"/>
          </p:nvPr>
        </p:nvSpPr>
        <p:spPr>
          <a:xfrm>
            <a:off x="5029144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8"/>
          <p:cNvSpPr txBox="1"/>
          <p:nvPr>
            <p:ph idx="11" type="ftr"/>
          </p:nvPr>
        </p:nvSpPr>
        <p:spPr>
          <a:xfrm>
            <a:off x="510241" y="5936189"/>
            <a:ext cx="45189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8"/>
          <p:cNvSpPr txBox="1"/>
          <p:nvPr>
            <p:ph idx="12" type="sldNum"/>
          </p:nvPr>
        </p:nvSpPr>
        <p:spPr>
          <a:xfrm>
            <a:off x="7431152" y="5432500"/>
            <a:ext cx="1149636" cy="12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descr="HD-ShadowLong.png" id="24" name="Google Shape;24;p3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25" name="Google Shape;25;p3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26;p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3"/>
          <p:cNvSpPr txBox="1"/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4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descr="HD-ShadowLong.png" id="35" name="Google Shape;35;p4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36" name="Google Shape;36;p4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Google Shape;37;p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4"/>
          <p:cNvSpPr txBox="1"/>
          <p:nvPr>
            <p:ph type="title"/>
          </p:nvPr>
        </p:nvSpPr>
        <p:spPr>
          <a:xfrm>
            <a:off x="531639" y="2869895"/>
            <a:ext cx="6889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531639" y="4232172"/>
            <a:ext cx="688915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5365810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7856438" y="2869896"/>
            <a:ext cx="1149836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descr="HD-ShadowLong.png" id="46" name="Google Shape;46;p5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47" name="Google Shape;47;p5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8;p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p5"/>
          <p:cNvSpPr txBox="1"/>
          <p:nvPr>
            <p:ph type="title"/>
          </p:nvPr>
        </p:nvSpPr>
        <p:spPr>
          <a:xfrm>
            <a:off x="533400" y="753228"/>
            <a:ext cx="688739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533400" y="2336873"/>
            <a:ext cx="3357899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2" type="body"/>
          </p:nvPr>
        </p:nvSpPr>
        <p:spPr>
          <a:xfrm>
            <a:off x="4061128" y="2336873"/>
            <a:ext cx="33596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descr="HD-ShadowLong.png" id="58" name="Google Shape;58;p6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59" name="Google Shape;59;p6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531639" y="753230"/>
            <a:ext cx="6896534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60988" y="2336874"/>
            <a:ext cx="3145080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531638" y="3030009"/>
            <a:ext cx="336704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3" type="body"/>
          </p:nvPr>
        </p:nvSpPr>
        <p:spPr>
          <a:xfrm>
            <a:off x="4282646" y="2336873"/>
            <a:ext cx="3145527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6"/>
          <p:cNvSpPr txBox="1"/>
          <p:nvPr>
            <p:ph idx="4" type="body"/>
          </p:nvPr>
        </p:nvSpPr>
        <p:spPr>
          <a:xfrm>
            <a:off x="4061129" y="3030009"/>
            <a:ext cx="3367044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descr="HD-ShadowLong.png" id="72" name="Google Shape;72;p7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73" name="Google Shape;73;p7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7"/>
          <p:cNvSpPr txBox="1"/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81" name="Google Shape;81;p8"/>
          <p:cNvPicPr preferRelativeResize="0"/>
          <p:nvPr/>
        </p:nvPicPr>
        <p:blipFill rotWithShape="1">
          <a:blip r:embed="rId2">
            <a:alphaModFix/>
          </a:blip>
          <a:srcRect b="0" l="0" r="9870" t="0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8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2" type="sldNum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9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descr="HD-ShadowLong.png" id="88" name="Google Shape;88;p9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89" name="Google Shape;89;p9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9"/>
          <p:cNvSpPr txBox="1"/>
          <p:nvPr>
            <p:ph type="title"/>
          </p:nvPr>
        </p:nvSpPr>
        <p:spPr>
          <a:xfrm>
            <a:off x="531639" y="753227"/>
            <a:ext cx="6896534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" type="body"/>
          </p:nvPr>
        </p:nvSpPr>
        <p:spPr>
          <a:xfrm>
            <a:off x="3514385" y="2336874"/>
            <a:ext cx="3913788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2" type="body"/>
          </p:nvPr>
        </p:nvSpPr>
        <p:spPr>
          <a:xfrm>
            <a:off x="533401" y="2336873"/>
            <a:ext cx="2796240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9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2" type="sldNum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0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descr="HD-ShadowLong.png" id="100" name="Google Shape;100;p10"/>
            <p:cNvPicPr preferRelativeResize="0"/>
            <p:nvPr/>
          </p:nvPicPr>
          <p:blipFill rotWithShape="1">
            <a:blip r:embed="rId2">
              <a:alphaModFix/>
            </a:blip>
            <a:srcRect b="0" l="26982" r="-217" t="0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-ShadowShort.png" id="101" name="Google Shape;101;p10"/>
            <p:cNvPicPr preferRelativeResize="0"/>
            <p:nvPr/>
          </p:nvPicPr>
          <p:blipFill rotWithShape="1">
            <a:blip r:embed="rId3">
              <a:alphaModFix/>
            </a:blip>
            <a:srcRect b="0" l="0" r="9870" t="0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0"/>
          <p:cNvSpPr txBox="1"/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0"/>
          <p:cNvSpPr/>
          <p:nvPr>
            <p:ph idx="2" type="pic"/>
          </p:nvPr>
        </p:nvSpPr>
        <p:spPr>
          <a:xfrm>
            <a:off x="3510956" y="2336874"/>
            <a:ext cx="3917217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Google Shape;106;p10"/>
          <p:cNvSpPr txBox="1"/>
          <p:nvPr>
            <p:ph idx="1" type="body"/>
          </p:nvPr>
        </p:nvSpPr>
        <p:spPr>
          <a:xfrm>
            <a:off x="531638" y="2336874"/>
            <a:ext cx="2798487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10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0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0"/>
          <p:cNvSpPr txBox="1"/>
          <p:nvPr>
            <p:ph idx="12" type="sldNum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James\Desktop\msft\Berlin\build Assets\hashOverlaySD-FullResolve.png" id="6" name="Google Shape;6;p1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torage.googleapis.com/w200-berkeley.appspot.com/map_crime_violation_demo.html" TargetMode="External"/><Relationship Id="rId4" Type="http://schemas.openxmlformats.org/officeDocument/2006/relationships/image" Target="../media/image14.png"/><Relationship Id="rId5" Type="http://schemas.openxmlformats.org/officeDocument/2006/relationships/hyperlink" Target="https://storage.googleapis.com/w200-berkeley.appspot.com/map_crime_violation_demo.html" TargetMode="External"/><Relationship Id="rId6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atalog.data.gov/dataset?publisher=data.cityofchicago.org" TargetMode="External"/><Relationship Id="rId4" Type="http://schemas.openxmlformats.org/officeDocument/2006/relationships/hyperlink" Target="https://drive.google.com/file/d/1BuCw_SsQmJGE0sJdIYnaWtGenaWo4zmH/view?usp=sharing" TargetMode="External"/><Relationship Id="rId5" Type="http://schemas.openxmlformats.org/officeDocument/2006/relationships/hyperlink" Target="https://www.propublica.org/datastore/dataset/chicago-parking-ticket-data" TargetMode="External"/><Relationship Id="rId6" Type="http://schemas.openxmlformats.org/officeDocument/2006/relationships/hyperlink" Target="https://drive.google.com/file/d/1iKgjaFVpmUwcSgrMke0kNB4aoLT26zzj/view?ts=5bfa1c50" TargetMode="External"/><Relationship Id="rId7" Type="http://schemas.openxmlformats.org/officeDocument/2006/relationships/hyperlink" Target="http://www.city-data.com/zipmaps/Chicago-Illinois.html" TargetMode="External"/><Relationship Id="rId8" Type="http://schemas.openxmlformats.org/officeDocument/2006/relationships/hyperlink" Target="https://drive.google.com/file/d/1ixxCrhJ1z-wbGo3DJWODnEuch9r8nqFR/view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>
            <p:ph type="ctrTitle"/>
          </p:nvPr>
        </p:nvSpPr>
        <p:spPr>
          <a:xfrm>
            <a:off x="107526" y="2742475"/>
            <a:ext cx="64857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</a:pPr>
            <a:r>
              <a:rPr lang="en-US" sz="3400"/>
              <a:t>Data Driven Approach to Crime and Traffic Safety Analysis</a:t>
            </a:r>
            <a:endParaRPr sz="3400"/>
          </a:p>
        </p:txBody>
      </p:sp>
      <p:sp>
        <p:nvSpPr>
          <p:cNvPr id="218" name="Google Shape;218;p19"/>
          <p:cNvSpPr txBox="1"/>
          <p:nvPr>
            <p:ph idx="1" type="subTitle"/>
          </p:nvPr>
        </p:nvSpPr>
        <p:spPr>
          <a:xfrm>
            <a:off x="510241" y="4394040"/>
            <a:ext cx="6186394" cy="2383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Presentation By: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Eddie Zhu,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Jonathan Hilton,Thanh Le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W200 Fall 18 | Thurs 6:30 PM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December 13, 2018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r>
              <a:rPr lang="en-US"/>
              <a:t>elationship of Tax Rates to Crime or Ticket Rates</a:t>
            </a:r>
            <a:endParaRPr/>
          </a:p>
        </p:txBody>
      </p:sp>
      <p:sp>
        <p:nvSpPr>
          <p:cNvPr id="277" name="Google Shape;277;p28"/>
          <p:cNvSpPr txBox="1"/>
          <p:nvPr>
            <p:ph idx="1" type="body"/>
          </p:nvPr>
        </p:nvSpPr>
        <p:spPr>
          <a:xfrm>
            <a:off x="533400" y="2336874"/>
            <a:ext cx="6887400" cy="178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ax rates in Chicago ranged from 1.2% to 1.8%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Data grouped for all data sets to prepare for this analysis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075" y="3034800"/>
            <a:ext cx="5534725" cy="36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Relationship of Median House Value Tax to Crime or Ticket</a:t>
            </a:r>
            <a:endParaRPr/>
          </a:p>
        </p:txBody>
      </p:sp>
      <p:pic>
        <p:nvPicPr>
          <p:cNvPr id="285" name="Google Shape;2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50" y="2622875"/>
            <a:ext cx="3719125" cy="322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0800" y="2697215"/>
            <a:ext cx="3784600" cy="29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9"/>
          <p:cNvSpPr txBox="1"/>
          <p:nvPr/>
        </p:nvSpPr>
        <p:spPr>
          <a:xfrm>
            <a:off x="286225" y="1133988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43925"/>
            <a:ext cx="9143999" cy="39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0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Relationship of Median Income to Crimes</a:t>
            </a:r>
            <a:endParaRPr/>
          </a:p>
        </p:txBody>
      </p:sp>
      <p:sp>
        <p:nvSpPr>
          <p:cNvPr id="294" name="Google Shape;294;p30"/>
          <p:cNvSpPr/>
          <p:nvPr/>
        </p:nvSpPr>
        <p:spPr>
          <a:xfrm>
            <a:off x="3602825" y="265176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0"/>
          <p:cNvSpPr/>
          <p:nvPr/>
        </p:nvSpPr>
        <p:spPr>
          <a:xfrm>
            <a:off x="3602825" y="5522775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0"/>
          <p:cNvSpPr/>
          <p:nvPr/>
        </p:nvSpPr>
        <p:spPr>
          <a:xfrm>
            <a:off x="5135575" y="31382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0"/>
          <p:cNvSpPr/>
          <p:nvPr/>
        </p:nvSpPr>
        <p:spPr>
          <a:xfrm>
            <a:off x="5135575" y="53874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0"/>
          <p:cNvSpPr/>
          <p:nvPr/>
        </p:nvSpPr>
        <p:spPr>
          <a:xfrm>
            <a:off x="6772600" y="323445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0"/>
          <p:cNvSpPr/>
          <p:nvPr/>
        </p:nvSpPr>
        <p:spPr>
          <a:xfrm>
            <a:off x="6772600" y="54520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0"/>
          <p:cNvSpPr/>
          <p:nvPr/>
        </p:nvSpPr>
        <p:spPr>
          <a:xfrm>
            <a:off x="2989875" y="292608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0"/>
          <p:cNvSpPr/>
          <p:nvPr/>
        </p:nvSpPr>
        <p:spPr>
          <a:xfrm>
            <a:off x="2989875" y="52690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0"/>
          <p:cNvSpPr/>
          <p:nvPr/>
        </p:nvSpPr>
        <p:spPr>
          <a:xfrm>
            <a:off x="2344725" y="38922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0"/>
          <p:cNvSpPr/>
          <p:nvPr/>
        </p:nvSpPr>
        <p:spPr>
          <a:xfrm>
            <a:off x="2344725" y="48671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0"/>
          <p:cNvSpPr/>
          <p:nvPr/>
        </p:nvSpPr>
        <p:spPr>
          <a:xfrm>
            <a:off x="7428050" y="38922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0"/>
          <p:cNvSpPr/>
          <p:nvPr/>
        </p:nvSpPr>
        <p:spPr>
          <a:xfrm>
            <a:off x="7428050" y="4743275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0"/>
          <p:cNvSpPr/>
          <p:nvPr/>
        </p:nvSpPr>
        <p:spPr>
          <a:xfrm>
            <a:off x="1097750" y="2613275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0"/>
          <p:cNvSpPr/>
          <p:nvPr/>
        </p:nvSpPr>
        <p:spPr>
          <a:xfrm>
            <a:off x="1097750" y="51282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0"/>
          <p:cNvSpPr/>
          <p:nvPr/>
        </p:nvSpPr>
        <p:spPr>
          <a:xfrm>
            <a:off x="6398525" y="426215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"/>
          <p:cNvSpPr/>
          <p:nvPr/>
        </p:nvSpPr>
        <p:spPr>
          <a:xfrm>
            <a:off x="6398525" y="55704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"/>
          <p:cNvSpPr/>
          <p:nvPr/>
        </p:nvSpPr>
        <p:spPr>
          <a:xfrm>
            <a:off x="8313575" y="37092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8313575" y="52690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4480500" y="4233672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0"/>
          <p:cNvSpPr/>
          <p:nvPr/>
        </p:nvSpPr>
        <p:spPr>
          <a:xfrm>
            <a:off x="4480500" y="55282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13450"/>
            <a:ext cx="9143999" cy="398584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1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Relationship of Median Rent to Crimes</a:t>
            </a:r>
            <a:endParaRPr/>
          </a:p>
        </p:txBody>
      </p:sp>
      <p:sp>
        <p:nvSpPr>
          <p:cNvPr id="320" name="Google Shape;320;p31"/>
          <p:cNvSpPr/>
          <p:nvPr/>
        </p:nvSpPr>
        <p:spPr>
          <a:xfrm>
            <a:off x="3556475" y="26133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1"/>
          <p:cNvSpPr/>
          <p:nvPr/>
        </p:nvSpPr>
        <p:spPr>
          <a:xfrm>
            <a:off x="3556475" y="532585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1"/>
          <p:cNvSpPr/>
          <p:nvPr/>
        </p:nvSpPr>
        <p:spPr>
          <a:xfrm>
            <a:off x="884100" y="26133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1"/>
          <p:cNvSpPr/>
          <p:nvPr/>
        </p:nvSpPr>
        <p:spPr>
          <a:xfrm>
            <a:off x="884100" y="53776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1"/>
          <p:cNvSpPr/>
          <p:nvPr/>
        </p:nvSpPr>
        <p:spPr>
          <a:xfrm>
            <a:off x="1271775" y="31320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1"/>
          <p:cNvSpPr/>
          <p:nvPr/>
        </p:nvSpPr>
        <p:spPr>
          <a:xfrm>
            <a:off x="1271775" y="54391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"/>
          <p:cNvSpPr/>
          <p:nvPr/>
        </p:nvSpPr>
        <p:spPr>
          <a:xfrm>
            <a:off x="2943550" y="28576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1"/>
          <p:cNvSpPr/>
          <p:nvPr/>
        </p:nvSpPr>
        <p:spPr>
          <a:xfrm>
            <a:off x="2943550" y="53629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5092050" y="31320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5092050" y="532585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1"/>
          <p:cNvSpPr/>
          <p:nvPr/>
        </p:nvSpPr>
        <p:spPr>
          <a:xfrm>
            <a:off x="6115100" y="3445825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1"/>
          <p:cNvSpPr/>
          <p:nvPr/>
        </p:nvSpPr>
        <p:spPr>
          <a:xfrm>
            <a:off x="6115100" y="5316725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1"/>
          <p:cNvSpPr/>
          <p:nvPr/>
        </p:nvSpPr>
        <p:spPr>
          <a:xfrm>
            <a:off x="6757650" y="3207975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1"/>
          <p:cNvSpPr/>
          <p:nvPr/>
        </p:nvSpPr>
        <p:spPr>
          <a:xfrm>
            <a:off x="6757650" y="53776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1"/>
          <p:cNvSpPr/>
          <p:nvPr/>
        </p:nvSpPr>
        <p:spPr>
          <a:xfrm>
            <a:off x="7377050" y="333750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1"/>
          <p:cNvSpPr/>
          <p:nvPr/>
        </p:nvSpPr>
        <p:spPr>
          <a:xfrm>
            <a:off x="7377050" y="473275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1"/>
          <p:cNvSpPr/>
          <p:nvPr/>
        </p:nvSpPr>
        <p:spPr>
          <a:xfrm>
            <a:off x="4611975" y="4479675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1"/>
          <p:cNvSpPr/>
          <p:nvPr/>
        </p:nvSpPr>
        <p:spPr>
          <a:xfrm>
            <a:off x="4615325" y="5349240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1"/>
          <p:cNvSpPr/>
          <p:nvPr/>
        </p:nvSpPr>
        <p:spPr>
          <a:xfrm>
            <a:off x="1916375" y="3552625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1"/>
          <p:cNvSpPr/>
          <p:nvPr/>
        </p:nvSpPr>
        <p:spPr>
          <a:xfrm>
            <a:off x="1916375" y="5057525"/>
            <a:ext cx="183000" cy="183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 5 Crime Types in Low Income Neighborhoods</a:t>
            </a:r>
            <a:endParaRPr/>
          </a:p>
        </p:txBody>
      </p:sp>
      <p:sp>
        <p:nvSpPr>
          <p:cNvPr id="345" name="Google Shape;345;p32"/>
          <p:cNvSpPr txBox="1"/>
          <p:nvPr/>
        </p:nvSpPr>
        <p:spPr>
          <a:xfrm>
            <a:off x="692450" y="6533425"/>
            <a:ext cx="7670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* Top crime within the Top 5 crime types highlighted in blue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2"/>
          <p:cNvSpPr txBox="1"/>
          <p:nvPr/>
        </p:nvSpPr>
        <p:spPr>
          <a:xfrm>
            <a:off x="531650" y="1938200"/>
            <a:ext cx="7670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This tables shows top 5 crime types in neighborhoods with median income level &lt;= $60,000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001" y="2331200"/>
            <a:ext cx="5007601" cy="41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 Crimes Types in Low Income Neighborhoods</a:t>
            </a:r>
            <a:endParaRPr/>
          </a:p>
        </p:txBody>
      </p:sp>
      <p:pic>
        <p:nvPicPr>
          <p:cNvPr id="353" name="Google Shape;3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15128"/>
            <a:ext cx="8839199" cy="3980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 5 Crime Types in High Income Neighborhoods</a:t>
            </a:r>
            <a:endParaRPr/>
          </a:p>
        </p:txBody>
      </p:sp>
      <p:pic>
        <p:nvPicPr>
          <p:cNvPr id="359" name="Google Shape;3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75" y="2790203"/>
            <a:ext cx="741045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4"/>
          <p:cNvSpPr txBox="1"/>
          <p:nvPr/>
        </p:nvSpPr>
        <p:spPr>
          <a:xfrm>
            <a:off x="692450" y="6381025"/>
            <a:ext cx="7670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* Top crime within the Top 5 crime types highlighted in blue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4"/>
          <p:cNvSpPr txBox="1"/>
          <p:nvPr/>
        </p:nvSpPr>
        <p:spPr>
          <a:xfrm>
            <a:off x="531650" y="2166800"/>
            <a:ext cx="7670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This tables shows top 5 crime types in neighborhoods with median income level &gt;= $100,000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 Crimes Types in High Income Neighborhoods</a:t>
            </a:r>
            <a:endParaRPr/>
          </a:p>
        </p:txBody>
      </p:sp>
      <p:pic>
        <p:nvPicPr>
          <p:cNvPr id="367" name="Google Shape;3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67528"/>
            <a:ext cx="8839197" cy="3996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6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Analysis:</a:t>
            </a:r>
            <a:endParaRPr/>
          </a:p>
        </p:txBody>
      </p:sp>
      <p:sp>
        <p:nvSpPr>
          <p:cNvPr id="373" name="Google Shape;373;p36"/>
          <p:cNvSpPr txBox="1"/>
          <p:nvPr>
            <p:ph idx="1" type="body"/>
          </p:nvPr>
        </p:nvSpPr>
        <p:spPr>
          <a:xfrm>
            <a:off x="533400" y="2184475"/>
            <a:ext cx="68874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Geo Mapping provided a visual proof of the correlation between traffic violation and non-traffic crime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areas with higher traffic violation occurrence tend to have higher crime rate, and vice versa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Regression analysis further proves the hypothesis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4" name="Google Shape;3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550" y="3992574"/>
            <a:ext cx="2873511" cy="279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3875" y="4241125"/>
            <a:ext cx="3374175" cy="22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Interesting Findings</a:t>
            </a:r>
            <a:endParaRPr/>
          </a:p>
        </p:txBody>
      </p:sp>
      <p:sp>
        <p:nvSpPr>
          <p:cNvPr id="381" name="Google Shape;381;p37"/>
          <p:cNvSpPr txBox="1"/>
          <p:nvPr>
            <p:ph idx="1" type="body"/>
          </p:nvPr>
        </p:nvSpPr>
        <p:spPr>
          <a:xfrm>
            <a:off x="533400" y="2336874"/>
            <a:ext cx="6887400" cy="20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Areas with high population density might have less people driving, therefore, less traffic violation, but higher crime occurrence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Urban areas with lower average income and higher unemployment rate might present higher crime occurrence with lower traffic violations. (</a:t>
            </a:r>
            <a:r>
              <a:rPr lang="en-US" sz="18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Click image below to open dynamic crime map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2" name="Google Shape;382;p3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5175" y="4287950"/>
            <a:ext cx="2396900" cy="23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7775" y="4287950"/>
            <a:ext cx="2396900" cy="23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Objective: </a:t>
            </a:r>
            <a:endParaRPr/>
          </a:p>
        </p:txBody>
      </p:sp>
      <p:sp>
        <p:nvSpPr>
          <p:cNvPr id="224" name="Google Shape;224;p20"/>
          <p:cNvSpPr txBox="1"/>
          <p:nvPr>
            <p:ph idx="1" type="body"/>
          </p:nvPr>
        </p:nvSpPr>
        <p:spPr>
          <a:xfrm>
            <a:off x="533400" y="2108276"/>
            <a:ext cx="6887400" cy="459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•"/>
            </a:pPr>
            <a:r>
              <a:rPr b="1"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analyze the correlations and potential relationships between these datasets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Chicago crimes data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Chicago traffic violations data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Chicago demographic data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•"/>
            </a:pP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Questions: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are the various types of crimes in Chicago and what correlation it has to the other variables (traffic violations, demographics)?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Are there any correlation between Chicago crime and the level of income in the various neighborhood?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Are there any correlation between Chicago crime and tickets and property tax?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8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Actionables</a:t>
            </a:r>
            <a:endParaRPr/>
          </a:p>
        </p:txBody>
      </p:sp>
      <p:sp>
        <p:nvSpPr>
          <p:cNvPr id="389" name="Google Shape;389;p38"/>
          <p:cNvSpPr txBox="1"/>
          <p:nvPr>
            <p:ph idx="1" type="body"/>
          </p:nvPr>
        </p:nvSpPr>
        <p:spPr>
          <a:xfrm>
            <a:off x="533400" y="2336873"/>
            <a:ext cx="68874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Findings help law enforcement to better manage the allocation of the police force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Technologies to monitor and deter traffic violations in rural areas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Police force to prevent hard crimes in urban areas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Help Government and city planning to better neighborhoods that needs a little more TLC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9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 ...</a:t>
            </a:r>
            <a:endParaRPr/>
          </a:p>
        </p:txBody>
      </p:sp>
      <p:pic>
        <p:nvPicPr>
          <p:cNvPr id="395" name="Google Shape;39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00" y="2225924"/>
            <a:ext cx="7990400" cy="41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Sources (raw): </a:t>
            </a:r>
            <a:endParaRPr/>
          </a:p>
        </p:txBody>
      </p:sp>
      <p:sp>
        <p:nvSpPr>
          <p:cNvPr id="230" name="Google Shape;230;p21"/>
          <p:cNvSpPr txBox="1"/>
          <p:nvPr>
            <p:ph idx="1" type="body"/>
          </p:nvPr>
        </p:nvSpPr>
        <p:spPr>
          <a:xfrm>
            <a:off x="533400" y="2336873"/>
            <a:ext cx="68874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Chicago crimes data: </a:t>
            </a:r>
            <a:r>
              <a:rPr lang="en-US" sz="18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Data.gov link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CSV file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6,749,651 rows and 22 columns, 1.59 GB.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Chicago traffic violation data: </a:t>
            </a:r>
            <a:r>
              <a:rPr lang="en-US" sz="18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Propublica.org link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CSV file (zip file)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28,272,580 rows and 23 columns, 7.67 GB.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Chicago demographic data: </a:t>
            </a:r>
            <a:r>
              <a:rPr lang="en-US" sz="18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City-data.com link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Excel file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55 rows and 24 columns, 13 KB.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Investigations/ Clean-up:</a:t>
            </a:r>
            <a:endParaRPr/>
          </a:p>
        </p:txBody>
      </p:sp>
      <p:sp>
        <p:nvSpPr>
          <p:cNvPr id="236" name="Google Shape;236;p22"/>
          <p:cNvSpPr txBox="1"/>
          <p:nvPr>
            <p:ph idx="1" type="body"/>
          </p:nvPr>
        </p:nvSpPr>
        <p:spPr>
          <a:xfrm>
            <a:off x="533400" y="2336875"/>
            <a:ext cx="7389900" cy="417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Sanity check on the data and its variables to ensure its quality and integrity.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Reasonableness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describe()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len()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Missing data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Chicago crime dataset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≅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1% of the total dataset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Lack of common fields between data sets to perform regression analysis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convert the latitude and longitude to zip code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choose subset of data that is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representative to analyze the data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</a:t>
            </a:r>
            <a:r>
              <a:rPr lang="en-US"/>
              <a:t>leansing</a:t>
            </a:r>
            <a:r>
              <a:rPr lang="en-US"/>
              <a:t> Results	</a:t>
            </a:r>
            <a:endParaRPr/>
          </a:p>
        </p:txBody>
      </p:sp>
      <p:pic>
        <p:nvPicPr>
          <p:cNvPr id="242" name="Google Shape;2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750" y="3837449"/>
            <a:ext cx="7926876" cy="20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3"/>
          <p:cNvSpPr txBox="1"/>
          <p:nvPr/>
        </p:nvSpPr>
        <p:spPr>
          <a:xfrm>
            <a:off x="608550" y="2403100"/>
            <a:ext cx="7926900" cy="1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Completed data sets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contains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clean data with columns we need to perform further analysis.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Preliminary Findings:</a:t>
            </a:r>
            <a:endParaRPr/>
          </a:p>
        </p:txBody>
      </p:sp>
      <p:sp>
        <p:nvSpPr>
          <p:cNvPr id="249" name="Google Shape;249;p24"/>
          <p:cNvSpPr txBox="1"/>
          <p:nvPr>
            <p:ph idx="1" type="body"/>
          </p:nvPr>
        </p:nvSpPr>
        <p:spPr>
          <a:xfrm>
            <a:off x="533400" y="2336875"/>
            <a:ext cx="6887400" cy="118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Crimes in Chicago has been decreasing over the years; and coincidentally, traffic violations is also trending in that general direction over the years.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71275"/>
            <a:ext cx="4306724" cy="2311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5324" y="3671275"/>
            <a:ext cx="4380077" cy="2332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</a:t>
            </a:r>
            <a:r>
              <a:rPr lang="en-US" sz="3000"/>
              <a:t>rime Type Composition by Zip Code</a:t>
            </a:r>
            <a:endParaRPr sz="3000"/>
          </a:p>
        </p:txBody>
      </p:sp>
      <p:sp>
        <p:nvSpPr>
          <p:cNvPr id="257" name="Google Shape;257;p25"/>
          <p:cNvSpPr txBox="1"/>
          <p:nvPr>
            <p:ph idx="1" type="body"/>
          </p:nvPr>
        </p:nvSpPr>
        <p:spPr>
          <a:xfrm>
            <a:off x="533400" y="2336876"/>
            <a:ext cx="6887400" cy="242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result is very informative, indicating some areas have more concentrated crime types like theft while others are more spread across different types.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This information can be helpful for police dept to design reinforcement allocation in different areas.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800" y="4389400"/>
            <a:ext cx="6896400" cy="2144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 Map</a:t>
            </a:r>
            <a:endParaRPr/>
          </a:p>
        </p:txBody>
      </p:sp>
      <p:pic>
        <p:nvPicPr>
          <p:cNvPr id="264" name="Google Shape;2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600" y="2138925"/>
            <a:ext cx="7770800" cy="47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type="title"/>
          </p:nvPr>
        </p:nvSpPr>
        <p:spPr>
          <a:xfrm>
            <a:off x="531639" y="753228"/>
            <a:ext cx="68964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Inconsistent</a:t>
            </a:r>
            <a:r>
              <a:rPr lang="en-US" sz="3000"/>
              <a:t> Traffic Violation Types</a:t>
            </a:r>
            <a:endParaRPr sz="3000"/>
          </a:p>
        </p:txBody>
      </p:sp>
      <p:sp>
        <p:nvSpPr>
          <p:cNvPr id="270" name="Google Shape;270;p27"/>
          <p:cNvSpPr txBox="1"/>
          <p:nvPr/>
        </p:nvSpPr>
        <p:spPr>
          <a:xfrm>
            <a:off x="610400" y="2142375"/>
            <a:ext cx="7336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114+ different types recorded for year 2017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Standardized violation types will provide significant improvement on data analysis and workforce optimization.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250" y="3287975"/>
            <a:ext cx="7061476" cy="34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