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75" r:id="rId2"/>
    <p:sldId id="256" r:id="rId3"/>
    <p:sldId id="257" r:id="rId4"/>
    <p:sldId id="258" r:id="rId5"/>
    <p:sldId id="260" r:id="rId6"/>
    <p:sldId id="261" r:id="rId7"/>
    <p:sldId id="262" r:id="rId8"/>
    <p:sldId id="263" r:id="rId9"/>
    <p:sldId id="276" r:id="rId10"/>
    <p:sldId id="268" r:id="rId11"/>
    <p:sldId id="269" r:id="rId12"/>
    <p:sldId id="278" r:id="rId13"/>
    <p:sldId id="279" r:id="rId14"/>
    <p:sldId id="280" r:id="rId15"/>
    <p:sldId id="259" r:id="rId16"/>
    <p:sldId id="281" r:id="rId17"/>
    <p:sldId id="282" r:id="rId18"/>
    <p:sldId id="283" r:id="rId19"/>
    <p:sldId id="284" r:id="rId20"/>
  </p:sldIdLst>
  <p:sldSz cx="9144000" cy="5143500" type="screen16x9"/>
  <p:notesSz cx="6858000" cy="9144000"/>
  <p:embeddedFontLst>
    <p:embeddedFont>
      <p:font typeface="IBM Plex Sans" panose="020B0503050203000203" pitchFamily="34" charset="0"/>
      <p:regular r:id="rId21"/>
      <p:bold r:id="rId22"/>
      <p:italic r:id="rId23"/>
      <p:boldItalic r:id="rId24"/>
    </p:embeddedFont>
    <p:embeddedFont>
      <p:font typeface="Montserrat" pitchFamily="2" charset="77"/>
      <p:regular r:id="rId25"/>
      <p:bold r:id="rId26"/>
      <p:italic r:id="rId27"/>
      <p:boldItalic r:id="rId28"/>
    </p:embeddedFont>
    <p:embeddedFont>
      <p:font typeface="Open Sans" panose="020B0606030504020204" pitchFamily="34" charset="0"/>
      <p:regular r:id="rId29"/>
      <p:bold r:id="rId30"/>
      <p:italic r:id="rId31"/>
      <p:boldItalic r:id="rId32"/>
    </p:embeddedFont>
    <p:embeddedFont>
      <p:font typeface="Open Sans Bold" pitchFamily="2" charset="0"/>
      <p:regular r:id="rId33"/>
      <p:bold r:id="rId34"/>
    </p:embeddedFont>
    <p:embeddedFont>
      <p:font typeface="Open Sans Italics" pitchFamily="2" charset="0"/>
      <p:regular r:id="rId35"/>
      <p:italic r:id="rId3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599" autoAdjust="0"/>
  </p:normalViewPr>
  <p:slideViewPr>
    <p:cSldViewPr>
      <p:cViewPr varScale="1">
        <p:scale>
          <a:sx n="141" d="100"/>
          <a:sy n="141" d="100"/>
        </p:scale>
        <p:origin x="80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9" Type="http://schemas.openxmlformats.org/officeDocument/2006/relationships/theme" Target="theme/theme1.xml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svg"/><Relationship Id="rId1" Type="http://schemas.openxmlformats.org/officeDocument/2006/relationships/image" Target="../media/image56.png"/><Relationship Id="rId6" Type="http://schemas.openxmlformats.org/officeDocument/2006/relationships/image" Target="../media/image61.svg"/><Relationship Id="rId5" Type="http://schemas.openxmlformats.org/officeDocument/2006/relationships/image" Target="../media/image60.png"/><Relationship Id="rId4" Type="http://schemas.openxmlformats.org/officeDocument/2006/relationships/image" Target="../media/image59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sv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image" Target="../media/image64.svg"/><Relationship Id="rId1" Type="http://schemas.openxmlformats.org/officeDocument/2006/relationships/image" Target="../media/image63.png"/><Relationship Id="rId6" Type="http://schemas.openxmlformats.org/officeDocument/2006/relationships/image" Target="../media/image68.svg"/><Relationship Id="rId5" Type="http://schemas.openxmlformats.org/officeDocument/2006/relationships/image" Target="../media/image67.png"/><Relationship Id="rId4" Type="http://schemas.openxmlformats.org/officeDocument/2006/relationships/image" Target="../media/image6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svg"/><Relationship Id="rId1" Type="http://schemas.openxmlformats.org/officeDocument/2006/relationships/image" Target="../media/image56.png"/><Relationship Id="rId6" Type="http://schemas.openxmlformats.org/officeDocument/2006/relationships/image" Target="../media/image61.svg"/><Relationship Id="rId5" Type="http://schemas.openxmlformats.org/officeDocument/2006/relationships/image" Target="../media/image60.png"/><Relationship Id="rId4" Type="http://schemas.openxmlformats.org/officeDocument/2006/relationships/image" Target="../media/image59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sv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image" Target="../media/image64.svg"/><Relationship Id="rId1" Type="http://schemas.openxmlformats.org/officeDocument/2006/relationships/image" Target="../media/image63.png"/><Relationship Id="rId6" Type="http://schemas.openxmlformats.org/officeDocument/2006/relationships/image" Target="../media/image68.svg"/><Relationship Id="rId5" Type="http://schemas.openxmlformats.org/officeDocument/2006/relationships/image" Target="../media/image67.png"/><Relationship Id="rId4" Type="http://schemas.openxmlformats.org/officeDocument/2006/relationships/image" Target="../media/image6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CFB936-7E38-43FB-B8BA-F9CCF0AB717F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CAA17BB-57F5-40D9-86EF-55F56637F89E}">
      <dgm:prSet/>
      <dgm:spPr/>
      <dgm:t>
        <a:bodyPr/>
        <a:lstStyle/>
        <a:p>
          <a:r>
            <a:rPr lang="en-US"/>
            <a:t>1. head()</a:t>
          </a:r>
          <a:br>
            <a:rPr lang="en-US"/>
          </a:br>
          <a:r>
            <a:rPr lang="en-US"/>
            <a:t>   - Displays the first 6 rows of your data.</a:t>
          </a:r>
          <a:br>
            <a:rPr lang="en-US"/>
          </a:br>
          <a:r>
            <a:rPr lang="en-US"/>
            <a:t>   - Example: head(data)</a:t>
          </a:r>
        </a:p>
      </dgm:t>
    </dgm:pt>
    <dgm:pt modelId="{89D03F79-A0CB-4EA2-B57B-EC4F4D93CCA5}" type="parTrans" cxnId="{99A46F8C-DC52-4144-947F-F35421E3DCB6}">
      <dgm:prSet/>
      <dgm:spPr/>
      <dgm:t>
        <a:bodyPr/>
        <a:lstStyle/>
        <a:p>
          <a:endParaRPr lang="en-US"/>
        </a:p>
      </dgm:t>
    </dgm:pt>
    <dgm:pt modelId="{DA5C72D2-99C0-4FB7-B1DA-BA55EA1FC53D}" type="sibTrans" cxnId="{99A46F8C-DC52-4144-947F-F35421E3DCB6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D7500278-2F73-441A-BF26-C3A23BC01C51}">
      <dgm:prSet/>
      <dgm:spPr/>
      <dgm:t>
        <a:bodyPr/>
        <a:lstStyle/>
        <a:p>
          <a:r>
            <a:rPr lang="en-US"/>
            <a:t>2. tail()</a:t>
          </a:r>
          <a:br>
            <a:rPr lang="en-US"/>
          </a:br>
          <a:r>
            <a:rPr lang="en-US"/>
            <a:t>   - Shows the last 6 rows of your data.</a:t>
          </a:r>
          <a:br>
            <a:rPr lang="en-US"/>
          </a:br>
          <a:r>
            <a:rPr lang="en-US"/>
            <a:t>   - Example: tail(data)</a:t>
          </a:r>
        </a:p>
      </dgm:t>
    </dgm:pt>
    <dgm:pt modelId="{E322DCEF-726E-4C38-AC7A-09303951E74E}" type="parTrans" cxnId="{3CA3D5EE-DFA9-44E9-9BA6-DD0FC532329A}">
      <dgm:prSet/>
      <dgm:spPr/>
      <dgm:t>
        <a:bodyPr/>
        <a:lstStyle/>
        <a:p>
          <a:endParaRPr lang="en-US"/>
        </a:p>
      </dgm:t>
    </dgm:pt>
    <dgm:pt modelId="{390FA19B-B894-4765-BF1F-AE94BB01E559}" type="sibTrans" cxnId="{3CA3D5EE-DFA9-44E9-9BA6-DD0FC532329A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85C6EEA2-21B7-4E48-A161-B1DCEFB2ADF0}">
      <dgm:prSet/>
      <dgm:spPr/>
      <dgm:t>
        <a:bodyPr/>
        <a:lstStyle/>
        <a:p>
          <a:r>
            <a:rPr lang="en-US"/>
            <a:t>3. dim()</a:t>
          </a:r>
          <a:br>
            <a:rPr lang="en-US"/>
          </a:br>
          <a:r>
            <a:rPr lang="en-US"/>
            <a:t>   - Returns the dimensions of the dataset.</a:t>
          </a:r>
          <a:br>
            <a:rPr lang="en-US"/>
          </a:br>
          <a:r>
            <a:rPr lang="en-US"/>
            <a:t>   - Example: dim(data)</a:t>
          </a:r>
        </a:p>
      </dgm:t>
    </dgm:pt>
    <dgm:pt modelId="{6E1224EA-6344-4977-9C6F-3B0281EBEE50}" type="parTrans" cxnId="{564151D8-B467-47A5-978A-87B82D82440E}">
      <dgm:prSet/>
      <dgm:spPr/>
      <dgm:t>
        <a:bodyPr/>
        <a:lstStyle/>
        <a:p>
          <a:endParaRPr lang="en-US"/>
        </a:p>
      </dgm:t>
    </dgm:pt>
    <dgm:pt modelId="{8BE563E0-339B-4D96-9B1C-EE3856509361}" type="sibTrans" cxnId="{564151D8-B467-47A5-978A-87B82D82440E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006B637A-0286-D448-A3F9-2E1B422582B7}" type="pres">
      <dgm:prSet presAssocID="{6ACFB936-7E38-43FB-B8BA-F9CCF0AB717F}" presName="Name0" presStyleCnt="0">
        <dgm:presLayoutVars>
          <dgm:animLvl val="lvl"/>
          <dgm:resizeHandles val="exact"/>
        </dgm:presLayoutVars>
      </dgm:prSet>
      <dgm:spPr/>
    </dgm:pt>
    <dgm:pt modelId="{1F565B13-242B-564E-BC81-06781D736F4E}" type="pres">
      <dgm:prSet presAssocID="{3CAA17BB-57F5-40D9-86EF-55F56637F89E}" presName="compositeNode" presStyleCnt="0">
        <dgm:presLayoutVars>
          <dgm:bulletEnabled val="1"/>
        </dgm:presLayoutVars>
      </dgm:prSet>
      <dgm:spPr/>
    </dgm:pt>
    <dgm:pt modelId="{3850E1FB-6A01-4D45-848A-6916D77A7E1F}" type="pres">
      <dgm:prSet presAssocID="{3CAA17BB-57F5-40D9-86EF-55F56637F89E}" presName="bgRect" presStyleLbl="bgAccFollowNode1" presStyleIdx="0" presStyleCnt="3"/>
      <dgm:spPr/>
    </dgm:pt>
    <dgm:pt modelId="{0B175077-73C2-EF4D-9793-244F348F2D69}" type="pres">
      <dgm:prSet presAssocID="{DA5C72D2-99C0-4FB7-B1DA-BA55EA1FC53D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7932C857-E7DC-D74C-BB44-CEF00ED2BD5B}" type="pres">
      <dgm:prSet presAssocID="{3CAA17BB-57F5-40D9-86EF-55F56637F89E}" presName="bottomLine" presStyleLbl="alignNode1" presStyleIdx="1" presStyleCnt="6">
        <dgm:presLayoutVars/>
      </dgm:prSet>
      <dgm:spPr/>
    </dgm:pt>
    <dgm:pt modelId="{B2B40CA9-F261-444D-9ACD-00675D231D8A}" type="pres">
      <dgm:prSet presAssocID="{3CAA17BB-57F5-40D9-86EF-55F56637F89E}" presName="nodeText" presStyleLbl="bgAccFollowNode1" presStyleIdx="0" presStyleCnt="3">
        <dgm:presLayoutVars>
          <dgm:bulletEnabled val="1"/>
        </dgm:presLayoutVars>
      </dgm:prSet>
      <dgm:spPr/>
    </dgm:pt>
    <dgm:pt modelId="{19E26AE9-30E4-1942-98E2-685B7A65FC99}" type="pres">
      <dgm:prSet presAssocID="{DA5C72D2-99C0-4FB7-B1DA-BA55EA1FC53D}" presName="sibTrans" presStyleCnt="0"/>
      <dgm:spPr/>
    </dgm:pt>
    <dgm:pt modelId="{B7A9054D-B7F0-BF4E-ADC2-57452355F776}" type="pres">
      <dgm:prSet presAssocID="{D7500278-2F73-441A-BF26-C3A23BC01C51}" presName="compositeNode" presStyleCnt="0">
        <dgm:presLayoutVars>
          <dgm:bulletEnabled val="1"/>
        </dgm:presLayoutVars>
      </dgm:prSet>
      <dgm:spPr/>
    </dgm:pt>
    <dgm:pt modelId="{3480714D-CF6C-EF4E-957D-84B52E422827}" type="pres">
      <dgm:prSet presAssocID="{D7500278-2F73-441A-BF26-C3A23BC01C51}" presName="bgRect" presStyleLbl="bgAccFollowNode1" presStyleIdx="1" presStyleCnt="3"/>
      <dgm:spPr/>
    </dgm:pt>
    <dgm:pt modelId="{EC3FD8DA-BF15-634E-A1EE-C5E49943D21F}" type="pres">
      <dgm:prSet presAssocID="{390FA19B-B894-4765-BF1F-AE94BB01E559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C4C089F4-DE5C-154E-A11D-EE52F42E44DF}" type="pres">
      <dgm:prSet presAssocID="{D7500278-2F73-441A-BF26-C3A23BC01C51}" presName="bottomLine" presStyleLbl="alignNode1" presStyleIdx="3" presStyleCnt="6">
        <dgm:presLayoutVars/>
      </dgm:prSet>
      <dgm:spPr/>
    </dgm:pt>
    <dgm:pt modelId="{58B914B0-A236-934B-965B-D76031D349D9}" type="pres">
      <dgm:prSet presAssocID="{D7500278-2F73-441A-BF26-C3A23BC01C51}" presName="nodeText" presStyleLbl="bgAccFollowNode1" presStyleIdx="1" presStyleCnt="3">
        <dgm:presLayoutVars>
          <dgm:bulletEnabled val="1"/>
        </dgm:presLayoutVars>
      </dgm:prSet>
      <dgm:spPr/>
    </dgm:pt>
    <dgm:pt modelId="{A84FF56D-5B68-2E4E-828F-6E79F0284182}" type="pres">
      <dgm:prSet presAssocID="{390FA19B-B894-4765-BF1F-AE94BB01E559}" presName="sibTrans" presStyleCnt="0"/>
      <dgm:spPr/>
    </dgm:pt>
    <dgm:pt modelId="{CCF6A940-8BAD-CA4B-88A1-106DDE4109D3}" type="pres">
      <dgm:prSet presAssocID="{85C6EEA2-21B7-4E48-A161-B1DCEFB2ADF0}" presName="compositeNode" presStyleCnt="0">
        <dgm:presLayoutVars>
          <dgm:bulletEnabled val="1"/>
        </dgm:presLayoutVars>
      </dgm:prSet>
      <dgm:spPr/>
    </dgm:pt>
    <dgm:pt modelId="{106626D9-5776-6949-96E2-9D8054EA14F5}" type="pres">
      <dgm:prSet presAssocID="{85C6EEA2-21B7-4E48-A161-B1DCEFB2ADF0}" presName="bgRect" presStyleLbl="bgAccFollowNode1" presStyleIdx="2" presStyleCnt="3"/>
      <dgm:spPr/>
    </dgm:pt>
    <dgm:pt modelId="{1EDF15F8-2061-2D4C-A08B-7815A0B83E13}" type="pres">
      <dgm:prSet presAssocID="{8BE563E0-339B-4D96-9B1C-EE3856509361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12859928-9193-0542-80F3-007AEE36212F}" type="pres">
      <dgm:prSet presAssocID="{85C6EEA2-21B7-4E48-A161-B1DCEFB2ADF0}" presName="bottomLine" presStyleLbl="alignNode1" presStyleIdx="5" presStyleCnt="6">
        <dgm:presLayoutVars/>
      </dgm:prSet>
      <dgm:spPr/>
    </dgm:pt>
    <dgm:pt modelId="{4564DC3F-AF80-464D-A825-A6CC46C27195}" type="pres">
      <dgm:prSet presAssocID="{85C6EEA2-21B7-4E48-A161-B1DCEFB2ADF0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D60A7110-9649-1C4B-8689-CD0A5DFEAB1C}" type="presOf" srcId="{85C6EEA2-21B7-4E48-A161-B1DCEFB2ADF0}" destId="{4564DC3F-AF80-464D-A825-A6CC46C27195}" srcOrd="1" destOrd="0" presId="urn:microsoft.com/office/officeart/2016/7/layout/BasicLinearProcessNumbered"/>
    <dgm:cxn modelId="{F5096243-5CF6-624C-A674-3A1A8978C113}" type="presOf" srcId="{390FA19B-B894-4765-BF1F-AE94BB01E559}" destId="{EC3FD8DA-BF15-634E-A1EE-C5E49943D21F}" srcOrd="0" destOrd="0" presId="urn:microsoft.com/office/officeart/2016/7/layout/BasicLinearProcessNumbered"/>
    <dgm:cxn modelId="{4F6FB053-5D41-CC44-A1D9-5B0B7EFCBEC0}" type="presOf" srcId="{DA5C72D2-99C0-4FB7-B1DA-BA55EA1FC53D}" destId="{0B175077-73C2-EF4D-9793-244F348F2D69}" srcOrd="0" destOrd="0" presId="urn:microsoft.com/office/officeart/2016/7/layout/BasicLinearProcessNumbered"/>
    <dgm:cxn modelId="{1CD0C656-EE9A-394A-894E-9D29FD81CFEA}" type="presOf" srcId="{6ACFB936-7E38-43FB-B8BA-F9CCF0AB717F}" destId="{006B637A-0286-D448-A3F9-2E1B422582B7}" srcOrd="0" destOrd="0" presId="urn:microsoft.com/office/officeart/2016/7/layout/BasicLinearProcessNumbered"/>
    <dgm:cxn modelId="{832E576D-CB3A-5B48-889B-C6E8F436CF95}" type="presOf" srcId="{D7500278-2F73-441A-BF26-C3A23BC01C51}" destId="{3480714D-CF6C-EF4E-957D-84B52E422827}" srcOrd="0" destOrd="0" presId="urn:microsoft.com/office/officeart/2016/7/layout/BasicLinearProcessNumbered"/>
    <dgm:cxn modelId="{91D1D76F-5819-1F42-8F4E-6BE704C54839}" type="presOf" srcId="{8BE563E0-339B-4D96-9B1C-EE3856509361}" destId="{1EDF15F8-2061-2D4C-A08B-7815A0B83E13}" srcOrd="0" destOrd="0" presId="urn:microsoft.com/office/officeart/2016/7/layout/BasicLinearProcessNumbered"/>
    <dgm:cxn modelId="{99A46F8C-DC52-4144-947F-F35421E3DCB6}" srcId="{6ACFB936-7E38-43FB-B8BA-F9CCF0AB717F}" destId="{3CAA17BB-57F5-40D9-86EF-55F56637F89E}" srcOrd="0" destOrd="0" parTransId="{89D03F79-A0CB-4EA2-B57B-EC4F4D93CCA5}" sibTransId="{DA5C72D2-99C0-4FB7-B1DA-BA55EA1FC53D}"/>
    <dgm:cxn modelId="{0D83F88C-21BF-1447-BF62-D5B76460EF08}" type="presOf" srcId="{3CAA17BB-57F5-40D9-86EF-55F56637F89E}" destId="{3850E1FB-6A01-4D45-848A-6916D77A7E1F}" srcOrd="0" destOrd="0" presId="urn:microsoft.com/office/officeart/2016/7/layout/BasicLinearProcessNumbered"/>
    <dgm:cxn modelId="{064529B9-5974-CD4C-8C76-2C0A94C375A1}" type="presOf" srcId="{3CAA17BB-57F5-40D9-86EF-55F56637F89E}" destId="{B2B40CA9-F261-444D-9ACD-00675D231D8A}" srcOrd="1" destOrd="0" presId="urn:microsoft.com/office/officeart/2016/7/layout/BasicLinearProcessNumbered"/>
    <dgm:cxn modelId="{62E7A5C9-BE2A-B241-857E-DEFA4994DA26}" type="presOf" srcId="{D7500278-2F73-441A-BF26-C3A23BC01C51}" destId="{58B914B0-A236-934B-965B-D76031D349D9}" srcOrd="1" destOrd="0" presId="urn:microsoft.com/office/officeart/2016/7/layout/BasicLinearProcessNumbered"/>
    <dgm:cxn modelId="{564151D8-B467-47A5-978A-87B82D82440E}" srcId="{6ACFB936-7E38-43FB-B8BA-F9CCF0AB717F}" destId="{85C6EEA2-21B7-4E48-A161-B1DCEFB2ADF0}" srcOrd="2" destOrd="0" parTransId="{6E1224EA-6344-4977-9C6F-3B0281EBEE50}" sibTransId="{8BE563E0-339B-4D96-9B1C-EE3856509361}"/>
    <dgm:cxn modelId="{F59D2CEE-392D-7442-9FC5-7B1B641CC0E3}" type="presOf" srcId="{85C6EEA2-21B7-4E48-A161-B1DCEFB2ADF0}" destId="{106626D9-5776-6949-96E2-9D8054EA14F5}" srcOrd="0" destOrd="0" presId="urn:microsoft.com/office/officeart/2016/7/layout/BasicLinearProcessNumbered"/>
    <dgm:cxn modelId="{3CA3D5EE-DFA9-44E9-9BA6-DD0FC532329A}" srcId="{6ACFB936-7E38-43FB-B8BA-F9CCF0AB717F}" destId="{D7500278-2F73-441A-BF26-C3A23BC01C51}" srcOrd="1" destOrd="0" parTransId="{E322DCEF-726E-4C38-AC7A-09303951E74E}" sibTransId="{390FA19B-B894-4765-BF1F-AE94BB01E559}"/>
    <dgm:cxn modelId="{9A79E7F6-B1B1-0F49-BD96-2B70320F252F}" type="presParOf" srcId="{006B637A-0286-D448-A3F9-2E1B422582B7}" destId="{1F565B13-242B-564E-BC81-06781D736F4E}" srcOrd="0" destOrd="0" presId="urn:microsoft.com/office/officeart/2016/7/layout/BasicLinearProcessNumbered"/>
    <dgm:cxn modelId="{CB90F5A1-492F-1F4F-BCDA-5B3F915A6425}" type="presParOf" srcId="{1F565B13-242B-564E-BC81-06781D736F4E}" destId="{3850E1FB-6A01-4D45-848A-6916D77A7E1F}" srcOrd="0" destOrd="0" presId="urn:microsoft.com/office/officeart/2016/7/layout/BasicLinearProcessNumbered"/>
    <dgm:cxn modelId="{FEB852AD-8C88-194C-8AB0-0C5A3DC47480}" type="presParOf" srcId="{1F565B13-242B-564E-BC81-06781D736F4E}" destId="{0B175077-73C2-EF4D-9793-244F348F2D69}" srcOrd="1" destOrd="0" presId="urn:microsoft.com/office/officeart/2016/7/layout/BasicLinearProcessNumbered"/>
    <dgm:cxn modelId="{4F423BE2-97A5-7B44-BF2C-63669684632F}" type="presParOf" srcId="{1F565B13-242B-564E-BC81-06781D736F4E}" destId="{7932C857-E7DC-D74C-BB44-CEF00ED2BD5B}" srcOrd="2" destOrd="0" presId="urn:microsoft.com/office/officeart/2016/7/layout/BasicLinearProcessNumbered"/>
    <dgm:cxn modelId="{74874957-4CE7-5744-8226-0A95DA5B022D}" type="presParOf" srcId="{1F565B13-242B-564E-BC81-06781D736F4E}" destId="{B2B40CA9-F261-444D-9ACD-00675D231D8A}" srcOrd="3" destOrd="0" presId="urn:microsoft.com/office/officeart/2016/7/layout/BasicLinearProcessNumbered"/>
    <dgm:cxn modelId="{9A642155-E98A-9D4D-85AE-9C4E314A072C}" type="presParOf" srcId="{006B637A-0286-D448-A3F9-2E1B422582B7}" destId="{19E26AE9-30E4-1942-98E2-685B7A65FC99}" srcOrd="1" destOrd="0" presId="urn:microsoft.com/office/officeart/2016/7/layout/BasicLinearProcessNumbered"/>
    <dgm:cxn modelId="{791C4CD5-EABD-7048-8CBA-2E7F72976EA2}" type="presParOf" srcId="{006B637A-0286-D448-A3F9-2E1B422582B7}" destId="{B7A9054D-B7F0-BF4E-ADC2-57452355F776}" srcOrd="2" destOrd="0" presId="urn:microsoft.com/office/officeart/2016/7/layout/BasicLinearProcessNumbered"/>
    <dgm:cxn modelId="{A7846B70-CFB5-6245-B8E0-00D4192897B1}" type="presParOf" srcId="{B7A9054D-B7F0-BF4E-ADC2-57452355F776}" destId="{3480714D-CF6C-EF4E-957D-84B52E422827}" srcOrd="0" destOrd="0" presId="urn:microsoft.com/office/officeart/2016/7/layout/BasicLinearProcessNumbered"/>
    <dgm:cxn modelId="{B6534C4E-D137-1342-8B3F-3B60AA3AC5FF}" type="presParOf" srcId="{B7A9054D-B7F0-BF4E-ADC2-57452355F776}" destId="{EC3FD8DA-BF15-634E-A1EE-C5E49943D21F}" srcOrd="1" destOrd="0" presId="urn:microsoft.com/office/officeart/2016/7/layout/BasicLinearProcessNumbered"/>
    <dgm:cxn modelId="{75FA8F0A-6E92-1D4C-B3D2-BBC461591A1C}" type="presParOf" srcId="{B7A9054D-B7F0-BF4E-ADC2-57452355F776}" destId="{C4C089F4-DE5C-154E-A11D-EE52F42E44DF}" srcOrd="2" destOrd="0" presId="urn:microsoft.com/office/officeart/2016/7/layout/BasicLinearProcessNumbered"/>
    <dgm:cxn modelId="{C96804E2-7F74-C749-9002-BC8708692365}" type="presParOf" srcId="{B7A9054D-B7F0-BF4E-ADC2-57452355F776}" destId="{58B914B0-A236-934B-965B-D76031D349D9}" srcOrd="3" destOrd="0" presId="urn:microsoft.com/office/officeart/2016/7/layout/BasicLinearProcessNumbered"/>
    <dgm:cxn modelId="{BE8CD6AE-9E5C-9947-A904-F4ABE8C9C6D4}" type="presParOf" srcId="{006B637A-0286-D448-A3F9-2E1B422582B7}" destId="{A84FF56D-5B68-2E4E-828F-6E79F0284182}" srcOrd="3" destOrd="0" presId="urn:microsoft.com/office/officeart/2016/7/layout/BasicLinearProcessNumbered"/>
    <dgm:cxn modelId="{2EB3630B-E782-1946-ADD6-AF9CD19C2E70}" type="presParOf" srcId="{006B637A-0286-D448-A3F9-2E1B422582B7}" destId="{CCF6A940-8BAD-CA4B-88A1-106DDE4109D3}" srcOrd="4" destOrd="0" presId="urn:microsoft.com/office/officeart/2016/7/layout/BasicLinearProcessNumbered"/>
    <dgm:cxn modelId="{BB15F770-A5BD-BF4A-BEE3-BDA8C44B6A85}" type="presParOf" srcId="{CCF6A940-8BAD-CA4B-88A1-106DDE4109D3}" destId="{106626D9-5776-6949-96E2-9D8054EA14F5}" srcOrd="0" destOrd="0" presId="urn:microsoft.com/office/officeart/2016/7/layout/BasicLinearProcessNumbered"/>
    <dgm:cxn modelId="{47262292-A78A-5B48-8BF1-6CE8F584018A}" type="presParOf" srcId="{CCF6A940-8BAD-CA4B-88A1-106DDE4109D3}" destId="{1EDF15F8-2061-2D4C-A08B-7815A0B83E13}" srcOrd="1" destOrd="0" presId="urn:microsoft.com/office/officeart/2016/7/layout/BasicLinearProcessNumbered"/>
    <dgm:cxn modelId="{564B004E-1DB8-544D-9DD9-5AD0B8519492}" type="presParOf" srcId="{CCF6A940-8BAD-CA4B-88A1-106DDE4109D3}" destId="{12859928-9193-0542-80F3-007AEE36212F}" srcOrd="2" destOrd="0" presId="urn:microsoft.com/office/officeart/2016/7/layout/BasicLinearProcessNumbered"/>
    <dgm:cxn modelId="{1C043692-AB47-F247-B299-FE8A9F73FA7B}" type="presParOf" srcId="{CCF6A940-8BAD-CA4B-88A1-106DDE4109D3}" destId="{4564DC3F-AF80-464D-A825-A6CC46C27195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1D099B7-CB3F-4349-B81C-3407859AB5FC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01A3BD04-0F5C-48F7-A463-4E3E9A3112C0}">
      <dgm:prSet/>
      <dgm:spPr/>
      <dgm:t>
        <a:bodyPr/>
        <a:lstStyle/>
        <a:p>
          <a:r>
            <a:rPr lang="en-US"/>
            <a:t>1. str()</a:t>
          </a:r>
          <a:br>
            <a:rPr lang="en-US"/>
          </a:br>
          <a:r>
            <a:rPr lang="en-US"/>
            <a:t>   - Displays the structure of your dataset.</a:t>
          </a:r>
          <a:br>
            <a:rPr lang="en-US"/>
          </a:br>
          <a:r>
            <a:rPr lang="en-US"/>
            <a:t>   - Example: str(data)</a:t>
          </a:r>
        </a:p>
      </dgm:t>
    </dgm:pt>
    <dgm:pt modelId="{85291283-F4E8-48A8-BEF8-8AD5189AB84D}" type="parTrans" cxnId="{67F557F2-0030-4A75-8A16-20BBFAEF67DC}">
      <dgm:prSet/>
      <dgm:spPr/>
      <dgm:t>
        <a:bodyPr/>
        <a:lstStyle/>
        <a:p>
          <a:endParaRPr lang="en-US"/>
        </a:p>
      </dgm:t>
    </dgm:pt>
    <dgm:pt modelId="{D3680376-DBCE-44B6-AD2A-DE556E495796}" type="sibTrans" cxnId="{67F557F2-0030-4A75-8A16-20BBFAEF67DC}">
      <dgm:prSet/>
      <dgm:spPr/>
      <dgm:t>
        <a:bodyPr/>
        <a:lstStyle/>
        <a:p>
          <a:endParaRPr lang="en-US"/>
        </a:p>
      </dgm:t>
    </dgm:pt>
    <dgm:pt modelId="{70094BAA-36F8-4EAD-AA0D-D80432152AD8}">
      <dgm:prSet/>
      <dgm:spPr/>
      <dgm:t>
        <a:bodyPr/>
        <a:lstStyle/>
        <a:p>
          <a:r>
            <a:rPr lang="en-US"/>
            <a:t>2. summary()</a:t>
          </a:r>
          <a:br>
            <a:rPr lang="en-US"/>
          </a:br>
          <a:r>
            <a:rPr lang="en-US"/>
            <a:t>   - Provides summary statistics for each column.</a:t>
          </a:r>
          <a:br>
            <a:rPr lang="en-US"/>
          </a:br>
          <a:r>
            <a:rPr lang="en-US"/>
            <a:t>   - Example: summary(data)</a:t>
          </a:r>
        </a:p>
      </dgm:t>
    </dgm:pt>
    <dgm:pt modelId="{29A6AE65-799E-444B-B080-D051A07D251A}" type="parTrans" cxnId="{7A9839F6-54F1-4732-8332-653F693CAAE0}">
      <dgm:prSet/>
      <dgm:spPr/>
      <dgm:t>
        <a:bodyPr/>
        <a:lstStyle/>
        <a:p>
          <a:endParaRPr lang="en-US"/>
        </a:p>
      </dgm:t>
    </dgm:pt>
    <dgm:pt modelId="{5E08F40B-C0B5-4D4E-8792-4A0022B84C91}" type="sibTrans" cxnId="{7A9839F6-54F1-4732-8332-653F693CAAE0}">
      <dgm:prSet/>
      <dgm:spPr/>
      <dgm:t>
        <a:bodyPr/>
        <a:lstStyle/>
        <a:p>
          <a:endParaRPr lang="en-US"/>
        </a:p>
      </dgm:t>
    </dgm:pt>
    <dgm:pt modelId="{19B110DE-BF97-451D-B38C-E8CEEE2D00DF}">
      <dgm:prSet/>
      <dgm:spPr/>
      <dgm:t>
        <a:bodyPr/>
        <a:lstStyle/>
        <a:p>
          <a:r>
            <a:rPr lang="en-US"/>
            <a:t>3. names()</a:t>
          </a:r>
          <a:br>
            <a:rPr lang="en-US"/>
          </a:br>
          <a:r>
            <a:rPr lang="en-US"/>
            <a:t>   - Lists all column names in the dataset.</a:t>
          </a:r>
          <a:br>
            <a:rPr lang="en-US"/>
          </a:br>
          <a:r>
            <a:rPr lang="en-US"/>
            <a:t>   - Example: names(data)</a:t>
          </a:r>
        </a:p>
      </dgm:t>
    </dgm:pt>
    <dgm:pt modelId="{8599DFD7-11B3-4D66-94E1-D76535C74FDA}" type="parTrans" cxnId="{EF822CE8-D254-4276-AD05-CD3D6C83F8DC}">
      <dgm:prSet/>
      <dgm:spPr/>
      <dgm:t>
        <a:bodyPr/>
        <a:lstStyle/>
        <a:p>
          <a:endParaRPr lang="en-US"/>
        </a:p>
      </dgm:t>
    </dgm:pt>
    <dgm:pt modelId="{5FCAA893-7C0E-4FB7-A419-943ACCC2CFE2}" type="sibTrans" cxnId="{EF822CE8-D254-4276-AD05-CD3D6C83F8DC}">
      <dgm:prSet/>
      <dgm:spPr/>
      <dgm:t>
        <a:bodyPr/>
        <a:lstStyle/>
        <a:p>
          <a:endParaRPr lang="en-US"/>
        </a:p>
      </dgm:t>
    </dgm:pt>
    <dgm:pt modelId="{AB280BFC-C118-D248-BB85-6FFB1EFD71A7}" type="pres">
      <dgm:prSet presAssocID="{01D099B7-CB3F-4349-B81C-3407859AB5FC}" presName="linear" presStyleCnt="0">
        <dgm:presLayoutVars>
          <dgm:animLvl val="lvl"/>
          <dgm:resizeHandles val="exact"/>
        </dgm:presLayoutVars>
      </dgm:prSet>
      <dgm:spPr/>
    </dgm:pt>
    <dgm:pt modelId="{EDA81E60-3BA5-EF4C-B83A-2BAA837FB7B0}" type="pres">
      <dgm:prSet presAssocID="{01A3BD04-0F5C-48F7-A463-4E3E9A3112C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3257327-AA06-5540-9DA1-F67831107E6A}" type="pres">
      <dgm:prSet presAssocID="{D3680376-DBCE-44B6-AD2A-DE556E495796}" presName="spacer" presStyleCnt="0"/>
      <dgm:spPr/>
    </dgm:pt>
    <dgm:pt modelId="{D0FD7E8E-3713-6C47-A6E7-CFBFCD2F9EDE}" type="pres">
      <dgm:prSet presAssocID="{70094BAA-36F8-4EAD-AA0D-D80432152AD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9919352-1328-3845-8C41-1DFA72810800}" type="pres">
      <dgm:prSet presAssocID="{5E08F40B-C0B5-4D4E-8792-4A0022B84C91}" presName="spacer" presStyleCnt="0"/>
      <dgm:spPr/>
    </dgm:pt>
    <dgm:pt modelId="{A2DB226E-41BD-5F4A-B024-E35C82D3E2B3}" type="pres">
      <dgm:prSet presAssocID="{19B110DE-BF97-451D-B38C-E8CEEE2D00DF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71D20604-C011-4746-B88B-A61CF253978F}" type="presOf" srcId="{01A3BD04-0F5C-48F7-A463-4E3E9A3112C0}" destId="{EDA81E60-3BA5-EF4C-B83A-2BAA837FB7B0}" srcOrd="0" destOrd="0" presId="urn:microsoft.com/office/officeart/2005/8/layout/vList2"/>
    <dgm:cxn modelId="{2566DB0A-1003-934D-90B0-51B8429CA1DE}" type="presOf" srcId="{70094BAA-36F8-4EAD-AA0D-D80432152AD8}" destId="{D0FD7E8E-3713-6C47-A6E7-CFBFCD2F9EDE}" srcOrd="0" destOrd="0" presId="urn:microsoft.com/office/officeart/2005/8/layout/vList2"/>
    <dgm:cxn modelId="{2D935579-8BAE-5047-8691-EA6D11D15003}" type="presOf" srcId="{01D099B7-CB3F-4349-B81C-3407859AB5FC}" destId="{AB280BFC-C118-D248-BB85-6FFB1EFD71A7}" srcOrd="0" destOrd="0" presId="urn:microsoft.com/office/officeart/2005/8/layout/vList2"/>
    <dgm:cxn modelId="{EF822CE8-D254-4276-AD05-CD3D6C83F8DC}" srcId="{01D099B7-CB3F-4349-B81C-3407859AB5FC}" destId="{19B110DE-BF97-451D-B38C-E8CEEE2D00DF}" srcOrd="2" destOrd="0" parTransId="{8599DFD7-11B3-4D66-94E1-D76535C74FDA}" sibTransId="{5FCAA893-7C0E-4FB7-A419-943ACCC2CFE2}"/>
    <dgm:cxn modelId="{67F557F2-0030-4A75-8A16-20BBFAEF67DC}" srcId="{01D099B7-CB3F-4349-B81C-3407859AB5FC}" destId="{01A3BD04-0F5C-48F7-A463-4E3E9A3112C0}" srcOrd="0" destOrd="0" parTransId="{85291283-F4E8-48A8-BEF8-8AD5189AB84D}" sibTransId="{D3680376-DBCE-44B6-AD2A-DE556E495796}"/>
    <dgm:cxn modelId="{7A9839F6-54F1-4732-8332-653F693CAAE0}" srcId="{01D099B7-CB3F-4349-B81C-3407859AB5FC}" destId="{70094BAA-36F8-4EAD-AA0D-D80432152AD8}" srcOrd="1" destOrd="0" parTransId="{29A6AE65-799E-444B-B080-D051A07D251A}" sibTransId="{5E08F40B-C0B5-4D4E-8792-4A0022B84C91}"/>
    <dgm:cxn modelId="{C5E6CEFD-7524-4047-A49B-10C8330C4347}" type="presOf" srcId="{19B110DE-BF97-451D-B38C-E8CEEE2D00DF}" destId="{A2DB226E-41BD-5F4A-B024-E35C82D3E2B3}" srcOrd="0" destOrd="0" presId="urn:microsoft.com/office/officeart/2005/8/layout/vList2"/>
    <dgm:cxn modelId="{C43A3958-B9EC-8947-91A4-F07CE066A3F6}" type="presParOf" srcId="{AB280BFC-C118-D248-BB85-6FFB1EFD71A7}" destId="{EDA81E60-3BA5-EF4C-B83A-2BAA837FB7B0}" srcOrd="0" destOrd="0" presId="urn:microsoft.com/office/officeart/2005/8/layout/vList2"/>
    <dgm:cxn modelId="{E058F8AD-E45B-6C43-8986-9B5D8DB87A27}" type="presParOf" srcId="{AB280BFC-C118-D248-BB85-6FFB1EFD71A7}" destId="{A3257327-AA06-5540-9DA1-F67831107E6A}" srcOrd="1" destOrd="0" presId="urn:microsoft.com/office/officeart/2005/8/layout/vList2"/>
    <dgm:cxn modelId="{E52D9E45-4CD7-0941-9B9E-A975520ECBF0}" type="presParOf" srcId="{AB280BFC-C118-D248-BB85-6FFB1EFD71A7}" destId="{D0FD7E8E-3713-6C47-A6E7-CFBFCD2F9EDE}" srcOrd="2" destOrd="0" presId="urn:microsoft.com/office/officeart/2005/8/layout/vList2"/>
    <dgm:cxn modelId="{B9B44CE6-382F-AF44-AC3D-60492FDD0950}" type="presParOf" srcId="{AB280BFC-C118-D248-BB85-6FFB1EFD71A7}" destId="{C9919352-1328-3845-8C41-1DFA72810800}" srcOrd="3" destOrd="0" presId="urn:microsoft.com/office/officeart/2005/8/layout/vList2"/>
    <dgm:cxn modelId="{0B3D2B27-DC15-2144-A169-F342A845914E}" type="presParOf" srcId="{AB280BFC-C118-D248-BB85-6FFB1EFD71A7}" destId="{A2DB226E-41BD-5F4A-B024-E35C82D3E2B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33106C7-D98D-4027-BDAA-6EF48D37337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3CF0485E-BE86-47AE-8E2E-DA95BCB2FEE4}">
      <dgm:prSet/>
      <dgm:spPr/>
      <dgm:t>
        <a:bodyPr/>
        <a:lstStyle/>
        <a:p>
          <a:r>
            <a:rPr lang="en-US"/>
            <a:t>1. is.na()</a:t>
          </a:r>
          <a:br>
            <a:rPr lang="en-US"/>
          </a:br>
          <a:r>
            <a:rPr lang="en-US"/>
            <a:t>   - Identifies missing values in the dataset.</a:t>
          </a:r>
          <a:br>
            <a:rPr lang="en-US"/>
          </a:br>
          <a:r>
            <a:rPr lang="en-US"/>
            <a:t>   - Example: is.na(data)</a:t>
          </a:r>
        </a:p>
      </dgm:t>
    </dgm:pt>
    <dgm:pt modelId="{F707067E-4EAB-47A8-A8D3-FD4EBFF3489C}" type="parTrans" cxnId="{2660123D-1BAF-40DB-A97C-B19FF9CE803D}">
      <dgm:prSet/>
      <dgm:spPr/>
      <dgm:t>
        <a:bodyPr/>
        <a:lstStyle/>
        <a:p>
          <a:endParaRPr lang="en-US"/>
        </a:p>
      </dgm:t>
    </dgm:pt>
    <dgm:pt modelId="{BFBD718D-D9A4-4B92-AEC8-587B869A0BF1}" type="sibTrans" cxnId="{2660123D-1BAF-40DB-A97C-B19FF9CE803D}">
      <dgm:prSet/>
      <dgm:spPr/>
      <dgm:t>
        <a:bodyPr/>
        <a:lstStyle/>
        <a:p>
          <a:endParaRPr lang="en-US"/>
        </a:p>
      </dgm:t>
    </dgm:pt>
    <dgm:pt modelId="{13F3B9CA-05C3-4DF6-BEA8-E17E99A991D6}">
      <dgm:prSet/>
      <dgm:spPr/>
      <dgm:t>
        <a:bodyPr/>
        <a:lstStyle/>
        <a:p>
          <a:r>
            <a:rPr lang="en-US"/>
            <a:t>2. sum(is.na())</a:t>
          </a:r>
          <a:br>
            <a:rPr lang="en-US"/>
          </a:br>
          <a:r>
            <a:rPr lang="en-US"/>
            <a:t>   - Summarizes the total number of missing values.</a:t>
          </a:r>
          <a:br>
            <a:rPr lang="en-US"/>
          </a:br>
          <a:r>
            <a:rPr lang="en-US"/>
            <a:t>   - Example: sum(is.na(data))</a:t>
          </a:r>
        </a:p>
      </dgm:t>
    </dgm:pt>
    <dgm:pt modelId="{E6774B89-F89A-476B-9FF2-E2262892A19B}" type="parTrans" cxnId="{1ED3A6A0-4AC3-4F9F-9CA7-895059348574}">
      <dgm:prSet/>
      <dgm:spPr/>
      <dgm:t>
        <a:bodyPr/>
        <a:lstStyle/>
        <a:p>
          <a:endParaRPr lang="en-US"/>
        </a:p>
      </dgm:t>
    </dgm:pt>
    <dgm:pt modelId="{0972FD36-1312-40E4-BD82-E514951BBCFA}" type="sibTrans" cxnId="{1ED3A6A0-4AC3-4F9F-9CA7-895059348574}">
      <dgm:prSet/>
      <dgm:spPr/>
      <dgm:t>
        <a:bodyPr/>
        <a:lstStyle/>
        <a:p>
          <a:endParaRPr lang="en-US"/>
        </a:p>
      </dgm:t>
    </dgm:pt>
    <dgm:pt modelId="{78D56D14-0235-409B-A72F-05F8C55C8F53}">
      <dgm:prSet/>
      <dgm:spPr/>
      <dgm:t>
        <a:bodyPr/>
        <a:lstStyle/>
        <a:p>
          <a:r>
            <a:rPr lang="en-US"/>
            <a:t>3. complete.cases()</a:t>
          </a:r>
          <a:br>
            <a:rPr lang="en-US"/>
          </a:br>
          <a:r>
            <a:rPr lang="en-US"/>
            <a:t>   - Finds rows without missing values.</a:t>
          </a:r>
          <a:br>
            <a:rPr lang="en-US"/>
          </a:br>
          <a:r>
            <a:rPr lang="en-US"/>
            <a:t>   - Example: complete.cases(data)</a:t>
          </a:r>
        </a:p>
      </dgm:t>
    </dgm:pt>
    <dgm:pt modelId="{608C344A-2B60-4C52-BEA8-32167D982194}" type="parTrans" cxnId="{4C0142BA-AA90-4B6D-A0DF-7832A6DC6955}">
      <dgm:prSet/>
      <dgm:spPr/>
      <dgm:t>
        <a:bodyPr/>
        <a:lstStyle/>
        <a:p>
          <a:endParaRPr lang="en-US"/>
        </a:p>
      </dgm:t>
    </dgm:pt>
    <dgm:pt modelId="{A300A882-5820-41F4-A53B-B96D3E9B9115}" type="sibTrans" cxnId="{4C0142BA-AA90-4B6D-A0DF-7832A6DC6955}">
      <dgm:prSet/>
      <dgm:spPr/>
      <dgm:t>
        <a:bodyPr/>
        <a:lstStyle/>
        <a:p>
          <a:endParaRPr lang="en-US"/>
        </a:p>
      </dgm:t>
    </dgm:pt>
    <dgm:pt modelId="{72EE8083-31B5-4501-93D6-C3A0352AA8EF}" type="pres">
      <dgm:prSet presAssocID="{E33106C7-D98D-4027-BDAA-6EF48D373375}" presName="root" presStyleCnt="0">
        <dgm:presLayoutVars>
          <dgm:dir/>
          <dgm:resizeHandles val="exact"/>
        </dgm:presLayoutVars>
      </dgm:prSet>
      <dgm:spPr/>
    </dgm:pt>
    <dgm:pt modelId="{26DBD8A7-98B9-4BB8-B451-AAAA6E25A5BC}" type="pres">
      <dgm:prSet presAssocID="{3CF0485E-BE86-47AE-8E2E-DA95BCB2FEE4}" presName="compNode" presStyleCnt="0"/>
      <dgm:spPr/>
    </dgm:pt>
    <dgm:pt modelId="{FE70F89C-CDD9-4C42-823D-177992BCCF49}" type="pres">
      <dgm:prSet presAssocID="{3CF0485E-BE86-47AE-8E2E-DA95BCB2FEE4}" presName="bgRect" presStyleLbl="bgShp" presStyleIdx="0" presStyleCnt="3"/>
      <dgm:spPr/>
    </dgm:pt>
    <dgm:pt modelId="{4ECDE11A-A8F3-4029-B1BE-1BB45FD7928F}" type="pres">
      <dgm:prSet presAssocID="{3CF0485E-BE86-47AE-8E2E-DA95BCB2FEE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F79AC8D8-22A3-45CB-9A1B-DA0B00F100AF}" type="pres">
      <dgm:prSet presAssocID="{3CF0485E-BE86-47AE-8E2E-DA95BCB2FEE4}" presName="spaceRect" presStyleCnt="0"/>
      <dgm:spPr/>
    </dgm:pt>
    <dgm:pt modelId="{23954CE2-3135-467A-96E0-10FF90DED3C0}" type="pres">
      <dgm:prSet presAssocID="{3CF0485E-BE86-47AE-8E2E-DA95BCB2FEE4}" presName="parTx" presStyleLbl="revTx" presStyleIdx="0" presStyleCnt="3">
        <dgm:presLayoutVars>
          <dgm:chMax val="0"/>
          <dgm:chPref val="0"/>
        </dgm:presLayoutVars>
      </dgm:prSet>
      <dgm:spPr/>
    </dgm:pt>
    <dgm:pt modelId="{6E50907F-64F4-4654-A836-636D04C5E511}" type="pres">
      <dgm:prSet presAssocID="{BFBD718D-D9A4-4B92-AEC8-587B869A0BF1}" presName="sibTrans" presStyleCnt="0"/>
      <dgm:spPr/>
    </dgm:pt>
    <dgm:pt modelId="{5B1C35DE-FDBD-40AC-982E-4D3F4A192A64}" type="pres">
      <dgm:prSet presAssocID="{13F3B9CA-05C3-4DF6-BEA8-E17E99A991D6}" presName="compNode" presStyleCnt="0"/>
      <dgm:spPr/>
    </dgm:pt>
    <dgm:pt modelId="{2E59BA2C-DF0E-42EB-9064-89E0241A5A29}" type="pres">
      <dgm:prSet presAssocID="{13F3B9CA-05C3-4DF6-BEA8-E17E99A991D6}" presName="bgRect" presStyleLbl="bgShp" presStyleIdx="1" presStyleCnt="3"/>
      <dgm:spPr/>
    </dgm:pt>
    <dgm:pt modelId="{24A311A8-404A-436D-BC04-754EDB645F7A}" type="pres">
      <dgm:prSet presAssocID="{13F3B9CA-05C3-4DF6-BEA8-E17E99A991D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d Quotation Mark"/>
        </a:ext>
      </dgm:extLst>
    </dgm:pt>
    <dgm:pt modelId="{468B1B16-3946-4362-A045-8957F6B5673C}" type="pres">
      <dgm:prSet presAssocID="{13F3B9CA-05C3-4DF6-BEA8-E17E99A991D6}" presName="spaceRect" presStyleCnt="0"/>
      <dgm:spPr/>
    </dgm:pt>
    <dgm:pt modelId="{98B80284-05BB-4181-9AE7-AA2FCE7AC828}" type="pres">
      <dgm:prSet presAssocID="{13F3B9CA-05C3-4DF6-BEA8-E17E99A991D6}" presName="parTx" presStyleLbl="revTx" presStyleIdx="1" presStyleCnt="3">
        <dgm:presLayoutVars>
          <dgm:chMax val="0"/>
          <dgm:chPref val="0"/>
        </dgm:presLayoutVars>
      </dgm:prSet>
      <dgm:spPr/>
    </dgm:pt>
    <dgm:pt modelId="{07C763DE-95AC-4474-9335-9357CAA23AC2}" type="pres">
      <dgm:prSet presAssocID="{0972FD36-1312-40E4-BD82-E514951BBCFA}" presName="sibTrans" presStyleCnt="0"/>
      <dgm:spPr/>
    </dgm:pt>
    <dgm:pt modelId="{011E5200-3E95-4CE3-8EA1-A3036AA9C669}" type="pres">
      <dgm:prSet presAssocID="{78D56D14-0235-409B-A72F-05F8C55C8F53}" presName="compNode" presStyleCnt="0"/>
      <dgm:spPr/>
    </dgm:pt>
    <dgm:pt modelId="{E56DB206-4CCE-4ED2-83AE-B7D3F593171C}" type="pres">
      <dgm:prSet presAssocID="{78D56D14-0235-409B-A72F-05F8C55C8F53}" presName="bgRect" presStyleLbl="bgShp" presStyleIdx="2" presStyleCnt="3"/>
      <dgm:spPr/>
    </dgm:pt>
    <dgm:pt modelId="{1B4A2F59-34D4-495E-A3EB-14FF0476AADF}" type="pres">
      <dgm:prSet presAssocID="{78D56D14-0235-409B-A72F-05F8C55C8F5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sion chart"/>
        </a:ext>
      </dgm:extLst>
    </dgm:pt>
    <dgm:pt modelId="{F4707EEC-D88F-47D1-9170-A4BF6118AACF}" type="pres">
      <dgm:prSet presAssocID="{78D56D14-0235-409B-A72F-05F8C55C8F53}" presName="spaceRect" presStyleCnt="0"/>
      <dgm:spPr/>
    </dgm:pt>
    <dgm:pt modelId="{ED0F833E-888E-423C-9F23-67A4EA3F525D}" type="pres">
      <dgm:prSet presAssocID="{78D56D14-0235-409B-A72F-05F8C55C8F5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660123D-1BAF-40DB-A97C-B19FF9CE803D}" srcId="{E33106C7-D98D-4027-BDAA-6EF48D373375}" destId="{3CF0485E-BE86-47AE-8E2E-DA95BCB2FEE4}" srcOrd="0" destOrd="0" parTransId="{F707067E-4EAB-47A8-A8D3-FD4EBFF3489C}" sibTransId="{BFBD718D-D9A4-4B92-AEC8-587B869A0BF1}"/>
    <dgm:cxn modelId="{70CB2E7A-FE51-44B5-954C-B036AAFA7DEC}" type="presOf" srcId="{13F3B9CA-05C3-4DF6-BEA8-E17E99A991D6}" destId="{98B80284-05BB-4181-9AE7-AA2FCE7AC828}" srcOrd="0" destOrd="0" presId="urn:microsoft.com/office/officeart/2018/2/layout/IconVerticalSolidList"/>
    <dgm:cxn modelId="{691554A0-EA45-49F2-A7BD-5DC46039AA9B}" type="presOf" srcId="{78D56D14-0235-409B-A72F-05F8C55C8F53}" destId="{ED0F833E-888E-423C-9F23-67A4EA3F525D}" srcOrd="0" destOrd="0" presId="urn:microsoft.com/office/officeart/2018/2/layout/IconVerticalSolidList"/>
    <dgm:cxn modelId="{1ED3A6A0-4AC3-4F9F-9CA7-895059348574}" srcId="{E33106C7-D98D-4027-BDAA-6EF48D373375}" destId="{13F3B9CA-05C3-4DF6-BEA8-E17E99A991D6}" srcOrd="1" destOrd="0" parTransId="{E6774B89-F89A-476B-9FF2-E2262892A19B}" sibTransId="{0972FD36-1312-40E4-BD82-E514951BBCFA}"/>
    <dgm:cxn modelId="{4C0142BA-AA90-4B6D-A0DF-7832A6DC6955}" srcId="{E33106C7-D98D-4027-BDAA-6EF48D373375}" destId="{78D56D14-0235-409B-A72F-05F8C55C8F53}" srcOrd="2" destOrd="0" parTransId="{608C344A-2B60-4C52-BEA8-32167D982194}" sibTransId="{A300A882-5820-41F4-A53B-B96D3E9B9115}"/>
    <dgm:cxn modelId="{2A0D22CC-5B51-49DB-BE6C-49EB3AE61E80}" type="presOf" srcId="{E33106C7-D98D-4027-BDAA-6EF48D373375}" destId="{72EE8083-31B5-4501-93D6-C3A0352AA8EF}" srcOrd="0" destOrd="0" presId="urn:microsoft.com/office/officeart/2018/2/layout/IconVerticalSolidList"/>
    <dgm:cxn modelId="{EAF342E6-188D-4004-8886-3905BD1871CD}" type="presOf" srcId="{3CF0485E-BE86-47AE-8E2E-DA95BCB2FEE4}" destId="{23954CE2-3135-467A-96E0-10FF90DED3C0}" srcOrd="0" destOrd="0" presId="urn:microsoft.com/office/officeart/2018/2/layout/IconVerticalSolidList"/>
    <dgm:cxn modelId="{3786A81C-1E86-4640-AC3B-25D413CD81DF}" type="presParOf" srcId="{72EE8083-31B5-4501-93D6-C3A0352AA8EF}" destId="{26DBD8A7-98B9-4BB8-B451-AAAA6E25A5BC}" srcOrd="0" destOrd="0" presId="urn:microsoft.com/office/officeart/2018/2/layout/IconVerticalSolidList"/>
    <dgm:cxn modelId="{0E2E2776-435E-4AF7-9B55-226EB12379ED}" type="presParOf" srcId="{26DBD8A7-98B9-4BB8-B451-AAAA6E25A5BC}" destId="{FE70F89C-CDD9-4C42-823D-177992BCCF49}" srcOrd="0" destOrd="0" presId="urn:microsoft.com/office/officeart/2018/2/layout/IconVerticalSolidList"/>
    <dgm:cxn modelId="{F172E86A-A4E3-4BD1-A998-3C2A1082D3D0}" type="presParOf" srcId="{26DBD8A7-98B9-4BB8-B451-AAAA6E25A5BC}" destId="{4ECDE11A-A8F3-4029-B1BE-1BB45FD7928F}" srcOrd="1" destOrd="0" presId="urn:microsoft.com/office/officeart/2018/2/layout/IconVerticalSolidList"/>
    <dgm:cxn modelId="{CECDD3B6-8D92-43B4-832D-847DD31FC113}" type="presParOf" srcId="{26DBD8A7-98B9-4BB8-B451-AAAA6E25A5BC}" destId="{F79AC8D8-22A3-45CB-9A1B-DA0B00F100AF}" srcOrd="2" destOrd="0" presId="urn:microsoft.com/office/officeart/2018/2/layout/IconVerticalSolidList"/>
    <dgm:cxn modelId="{0333D239-5F17-44DB-AACE-C1332E5DC5ED}" type="presParOf" srcId="{26DBD8A7-98B9-4BB8-B451-AAAA6E25A5BC}" destId="{23954CE2-3135-467A-96E0-10FF90DED3C0}" srcOrd="3" destOrd="0" presId="urn:microsoft.com/office/officeart/2018/2/layout/IconVerticalSolidList"/>
    <dgm:cxn modelId="{F4A5F981-DF80-421A-A091-B0822C72D7B1}" type="presParOf" srcId="{72EE8083-31B5-4501-93D6-C3A0352AA8EF}" destId="{6E50907F-64F4-4654-A836-636D04C5E511}" srcOrd="1" destOrd="0" presId="urn:microsoft.com/office/officeart/2018/2/layout/IconVerticalSolidList"/>
    <dgm:cxn modelId="{7E8CD588-37E2-4154-807D-CD7C2E6C8131}" type="presParOf" srcId="{72EE8083-31B5-4501-93D6-C3A0352AA8EF}" destId="{5B1C35DE-FDBD-40AC-982E-4D3F4A192A64}" srcOrd="2" destOrd="0" presId="urn:microsoft.com/office/officeart/2018/2/layout/IconVerticalSolidList"/>
    <dgm:cxn modelId="{41F579E3-580A-4F5A-AE5F-62A391FBB860}" type="presParOf" srcId="{5B1C35DE-FDBD-40AC-982E-4D3F4A192A64}" destId="{2E59BA2C-DF0E-42EB-9064-89E0241A5A29}" srcOrd="0" destOrd="0" presId="urn:microsoft.com/office/officeart/2018/2/layout/IconVerticalSolidList"/>
    <dgm:cxn modelId="{D37D98CF-9C25-4772-8017-298EB9422B97}" type="presParOf" srcId="{5B1C35DE-FDBD-40AC-982E-4D3F4A192A64}" destId="{24A311A8-404A-436D-BC04-754EDB645F7A}" srcOrd="1" destOrd="0" presId="urn:microsoft.com/office/officeart/2018/2/layout/IconVerticalSolidList"/>
    <dgm:cxn modelId="{A553CEB2-4E18-436B-A790-BD36AED735A3}" type="presParOf" srcId="{5B1C35DE-FDBD-40AC-982E-4D3F4A192A64}" destId="{468B1B16-3946-4362-A045-8957F6B5673C}" srcOrd="2" destOrd="0" presId="urn:microsoft.com/office/officeart/2018/2/layout/IconVerticalSolidList"/>
    <dgm:cxn modelId="{011BAEBE-2C1A-48AD-9CFB-926BCCA5C978}" type="presParOf" srcId="{5B1C35DE-FDBD-40AC-982E-4D3F4A192A64}" destId="{98B80284-05BB-4181-9AE7-AA2FCE7AC828}" srcOrd="3" destOrd="0" presId="urn:microsoft.com/office/officeart/2018/2/layout/IconVerticalSolidList"/>
    <dgm:cxn modelId="{BFCE0FBD-9E0A-4F56-8DC9-F4CE04B24471}" type="presParOf" srcId="{72EE8083-31B5-4501-93D6-C3A0352AA8EF}" destId="{07C763DE-95AC-4474-9335-9357CAA23AC2}" srcOrd="3" destOrd="0" presId="urn:microsoft.com/office/officeart/2018/2/layout/IconVerticalSolidList"/>
    <dgm:cxn modelId="{B498F840-6E0B-4219-8E74-4DA93FD8FA01}" type="presParOf" srcId="{72EE8083-31B5-4501-93D6-C3A0352AA8EF}" destId="{011E5200-3E95-4CE3-8EA1-A3036AA9C669}" srcOrd="4" destOrd="0" presId="urn:microsoft.com/office/officeart/2018/2/layout/IconVerticalSolidList"/>
    <dgm:cxn modelId="{2AE7978F-1B89-4411-8935-BF83C4E43488}" type="presParOf" srcId="{011E5200-3E95-4CE3-8EA1-A3036AA9C669}" destId="{E56DB206-4CCE-4ED2-83AE-B7D3F593171C}" srcOrd="0" destOrd="0" presId="urn:microsoft.com/office/officeart/2018/2/layout/IconVerticalSolidList"/>
    <dgm:cxn modelId="{4AD2DD78-31B6-49DC-963A-DBC068AA5DE6}" type="presParOf" srcId="{011E5200-3E95-4CE3-8EA1-A3036AA9C669}" destId="{1B4A2F59-34D4-495E-A3EB-14FF0476AADF}" srcOrd="1" destOrd="0" presId="urn:microsoft.com/office/officeart/2018/2/layout/IconVerticalSolidList"/>
    <dgm:cxn modelId="{EE1A5CB7-8853-4F69-BB81-6D7B134E6031}" type="presParOf" srcId="{011E5200-3E95-4CE3-8EA1-A3036AA9C669}" destId="{F4707EEC-D88F-47D1-9170-A4BF6118AACF}" srcOrd="2" destOrd="0" presId="urn:microsoft.com/office/officeart/2018/2/layout/IconVerticalSolidList"/>
    <dgm:cxn modelId="{EC4ABCE1-8CB9-4B5C-A6AD-DF1CD10FF6F3}" type="presParOf" srcId="{011E5200-3E95-4CE3-8EA1-A3036AA9C669}" destId="{ED0F833E-888E-423C-9F23-67A4EA3F525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77684EC-6EB0-46FA-BDC7-BBF7C1F08FBB}" type="doc">
      <dgm:prSet loTypeId="urn:microsoft.com/office/officeart/2005/8/layout/vList5" loCatId="list" qsTypeId="urn:microsoft.com/office/officeart/2005/8/quickstyle/simple2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5C85658D-EB8D-42C8-A718-9717A8FEEDA0}">
      <dgm:prSet/>
      <dgm:spPr/>
      <dgm:t>
        <a:bodyPr/>
        <a:lstStyle/>
        <a:p>
          <a:r>
            <a:rPr lang="en-US"/>
            <a:t>1. plot()</a:t>
          </a:r>
          <a:br>
            <a:rPr lang="en-US"/>
          </a:br>
          <a:r>
            <a:rPr lang="en-US"/>
            <a:t>   - Basic plots of data.</a:t>
          </a:r>
          <a:br>
            <a:rPr lang="en-US"/>
          </a:br>
          <a:r>
            <a:rPr lang="en-US"/>
            <a:t>   - Example: plot(data$variable1, data$variable2)</a:t>
          </a:r>
        </a:p>
      </dgm:t>
    </dgm:pt>
    <dgm:pt modelId="{ED5C68A3-D8C6-4ADF-9017-1D42309DD3B3}" type="parTrans" cxnId="{EB58ADAE-A6AA-4F46-B55C-63A85CFD4C0A}">
      <dgm:prSet/>
      <dgm:spPr/>
      <dgm:t>
        <a:bodyPr/>
        <a:lstStyle/>
        <a:p>
          <a:endParaRPr lang="en-US"/>
        </a:p>
      </dgm:t>
    </dgm:pt>
    <dgm:pt modelId="{1145728A-4D1F-4E4A-886E-D40224A9E4CE}" type="sibTrans" cxnId="{EB58ADAE-A6AA-4F46-B55C-63A85CFD4C0A}">
      <dgm:prSet/>
      <dgm:spPr/>
      <dgm:t>
        <a:bodyPr/>
        <a:lstStyle/>
        <a:p>
          <a:endParaRPr lang="en-US"/>
        </a:p>
      </dgm:t>
    </dgm:pt>
    <dgm:pt modelId="{BCA49F5A-F630-4457-BB51-C67E7B36DDD4}">
      <dgm:prSet/>
      <dgm:spPr/>
      <dgm:t>
        <a:bodyPr/>
        <a:lstStyle/>
        <a:p>
          <a:r>
            <a:rPr lang="en-US"/>
            <a:t>2. hist()</a:t>
          </a:r>
          <a:br>
            <a:rPr lang="en-US"/>
          </a:br>
          <a:r>
            <a:rPr lang="en-US"/>
            <a:t>   - Histogram of a specific variable.</a:t>
          </a:r>
          <a:br>
            <a:rPr lang="en-US"/>
          </a:br>
          <a:r>
            <a:rPr lang="en-US"/>
            <a:t>   - Example: hist(data$variable)</a:t>
          </a:r>
        </a:p>
      </dgm:t>
    </dgm:pt>
    <dgm:pt modelId="{AFD10137-CA74-41E7-A162-F57AA87A1A8E}" type="parTrans" cxnId="{4EF9DF12-7974-4296-8CB6-7812BAB083C9}">
      <dgm:prSet/>
      <dgm:spPr/>
      <dgm:t>
        <a:bodyPr/>
        <a:lstStyle/>
        <a:p>
          <a:endParaRPr lang="en-US"/>
        </a:p>
      </dgm:t>
    </dgm:pt>
    <dgm:pt modelId="{40F845E7-36A3-4C69-8E90-D4552109AD59}" type="sibTrans" cxnId="{4EF9DF12-7974-4296-8CB6-7812BAB083C9}">
      <dgm:prSet/>
      <dgm:spPr/>
      <dgm:t>
        <a:bodyPr/>
        <a:lstStyle/>
        <a:p>
          <a:endParaRPr lang="en-US"/>
        </a:p>
      </dgm:t>
    </dgm:pt>
    <dgm:pt modelId="{22C94543-564F-4E5A-A4B6-9B4B193B38B7}">
      <dgm:prSet/>
      <dgm:spPr/>
      <dgm:t>
        <a:bodyPr/>
        <a:lstStyle/>
        <a:p>
          <a:r>
            <a:rPr lang="en-US"/>
            <a:t>3. boxplot()</a:t>
          </a:r>
          <a:br>
            <a:rPr lang="en-US"/>
          </a:br>
          <a:r>
            <a:rPr lang="en-US"/>
            <a:t>   - Boxplot to visualize the distribution of data.</a:t>
          </a:r>
          <a:br>
            <a:rPr lang="en-US"/>
          </a:br>
          <a:r>
            <a:rPr lang="en-US"/>
            <a:t>   - Example: boxplot(data$variable)</a:t>
          </a:r>
        </a:p>
      </dgm:t>
    </dgm:pt>
    <dgm:pt modelId="{FD0C5C7A-5911-4FA9-A28C-6A12702F228F}" type="parTrans" cxnId="{8B4A881C-8B97-4159-A6E5-A2547EE7CD8F}">
      <dgm:prSet/>
      <dgm:spPr/>
      <dgm:t>
        <a:bodyPr/>
        <a:lstStyle/>
        <a:p>
          <a:endParaRPr lang="en-US"/>
        </a:p>
      </dgm:t>
    </dgm:pt>
    <dgm:pt modelId="{22253824-A70D-4615-9FA7-E2C842A82C4E}" type="sibTrans" cxnId="{8B4A881C-8B97-4159-A6E5-A2547EE7CD8F}">
      <dgm:prSet/>
      <dgm:spPr/>
      <dgm:t>
        <a:bodyPr/>
        <a:lstStyle/>
        <a:p>
          <a:endParaRPr lang="en-US"/>
        </a:p>
      </dgm:t>
    </dgm:pt>
    <dgm:pt modelId="{C97C40C5-710D-A14D-83EB-09D76C7AF78A}" type="pres">
      <dgm:prSet presAssocID="{977684EC-6EB0-46FA-BDC7-BBF7C1F08FBB}" presName="Name0" presStyleCnt="0">
        <dgm:presLayoutVars>
          <dgm:dir/>
          <dgm:animLvl val="lvl"/>
          <dgm:resizeHandles val="exact"/>
        </dgm:presLayoutVars>
      </dgm:prSet>
      <dgm:spPr/>
    </dgm:pt>
    <dgm:pt modelId="{312A693B-6555-3F4F-96D8-DE6DE9292912}" type="pres">
      <dgm:prSet presAssocID="{5C85658D-EB8D-42C8-A718-9717A8FEEDA0}" presName="linNode" presStyleCnt="0"/>
      <dgm:spPr/>
    </dgm:pt>
    <dgm:pt modelId="{42CC18FC-05E0-4C44-BB4A-30A98C7FFBC2}" type="pres">
      <dgm:prSet presAssocID="{5C85658D-EB8D-42C8-A718-9717A8FEEDA0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6EEBDFD3-7644-3647-AF8B-37A89C28C50B}" type="pres">
      <dgm:prSet presAssocID="{1145728A-4D1F-4E4A-886E-D40224A9E4CE}" presName="sp" presStyleCnt="0"/>
      <dgm:spPr/>
    </dgm:pt>
    <dgm:pt modelId="{ED32F365-0A7B-7443-8587-2F75783C2617}" type="pres">
      <dgm:prSet presAssocID="{BCA49F5A-F630-4457-BB51-C67E7B36DDD4}" presName="linNode" presStyleCnt="0"/>
      <dgm:spPr/>
    </dgm:pt>
    <dgm:pt modelId="{7B4D16A1-2086-D044-AADB-F08886BA2A3B}" type="pres">
      <dgm:prSet presAssocID="{BCA49F5A-F630-4457-BB51-C67E7B36DDD4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AE6722AE-9D0E-6C4E-9C57-F084D3704065}" type="pres">
      <dgm:prSet presAssocID="{40F845E7-36A3-4C69-8E90-D4552109AD59}" presName="sp" presStyleCnt="0"/>
      <dgm:spPr/>
    </dgm:pt>
    <dgm:pt modelId="{2F2B37EE-8FF5-F446-8A92-A9C848F8CFD2}" type="pres">
      <dgm:prSet presAssocID="{22C94543-564F-4E5A-A4B6-9B4B193B38B7}" presName="linNode" presStyleCnt="0"/>
      <dgm:spPr/>
    </dgm:pt>
    <dgm:pt modelId="{FFA746EF-BDB1-2B41-A0B3-3502153A45FB}" type="pres">
      <dgm:prSet presAssocID="{22C94543-564F-4E5A-A4B6-9B4B193B38B7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35E8A80D-B545-CC49-8742-16A1A4F5215A}" type="presOf" srcId="{BCA49F5A-F630-4457-BB51-C67E7B36DDD4}" destId="{7B4D16A1-2086-D044-AADB-F08886BA2A3B}" srcOrd="0" destOrd="0" presId="urn:microsoft.com/office/officeart/2005/8/layout/vList5"/>
    <dgm:cxn modelId="{4EF9DF12-7974-4296-8CB6-7812BAB083C9}" srcId="{977684EC-6EB0-46FA-BDC7-BBF7C1F08FBB}" destId="{BCA49F5A-F630-4457-BB51-C67E7B36DDD4}" srcOrd="1" destOrd="0" parTransId="{AFD10137-CA74-41E7-A162-F57AA87A1A8E}" sibTransId="{40F845E7-36A3-4C69-8E90-D4552109AD59}"/>
    <dgm:cxn modelId="{8B4A881C-8B97-4159-A6E5-A2547EE7CD8F}" srcId="{977684EC-6EB0-46FA-BDC7-BBF7C1F08FBB}" destId="{22C94543-564F-4E5A-A4B6-9B4B193B38B7}" srcOrd="2" destOrd="0" parTransId="{FD0C5C7A-5911-4FA9-A28C-6A12702F228F}" sibTransId="{22253824-A70D-4615-9FA7-E2C842A82C4E}"/>
    <dgm:cxn modelId="{B2562232-59B1-DB40-BC0B-032EB5307EBF}" type="presOf" srcId="{5C85658D-EB8D-42C8-A718-9717A8FEEDA0}" destId="{42CC18FC-05E0-4C44-BB4A-30A98C7FFBC2}" srcOrd="0" destOrd="0" presId="urn:microsoft.com/office/officeart/2005/8/layout/vList5"/>
    <dgm:cxn modelId="{FA7C428A-1625-D94E-B403-9AB7CBE89A83}" type="presOf" srcId="{22C94543-564F-4E5A-A4B6-9B4B193B38B7}" destId="{FFA746EF-BDB1-2B41-A0B3-3502153A45FB}" srcOrd="0" destOrd="0" presId="urn:microsoft.com/office/officeart/2005/8/layout/vList5"/>
    <dgm:cxn modelId="{EB58ADAE-A6AA-4F46-B55C-63A85CFD4C0A}" srcId="{977684EC-6EB0-46FA-BDC7-BBF7C1F08FBB}" destId="{5C85658D-EB8D-42C8-A718-9717A8FEEDA0}" srcOrd="0" destOrd="0" parTransId="{ED5C68A3-D8C6-4ADF-9017-1D42309DD3B3}" sibTransId="{1145728A-4D1F-4E4A-886E-D40224A9E4CE}"/>
    <dgm:cxn modelId="{767118FF-EB0B-6441-87D7-DE3EBEBB9E62}" type="presOf" srcId="{977684EC-6EB0-46FA-BDC7-BBF7C1F08FBB}" destId="{C97C40C5-710D-A14D-83EB-09D76C7AF78A}" srcOrd="0" destOrd="0" presId="urn:microsoft.com/office/officeart/2005/8/layout/vList5"/>
    <dgm:cxn modelId="{6448F593-F999-E744-9C93-DEC746D0512F}" type="presParOf" srcId="{C97C40C5-710D-A14D-83EB-09D76C7AF78A}" destId="{312A693B-6555-3F4F-96D8-DE6DE9292912}" srcOrd="0" destOrd="0" presId="urn:microsoft.com/office/officeart/2005/8/layout/vList5"/>
    <dgm:cxn modelId="{069AE614-2F55-9D41-8D59-16ADE328E328}" type="presParOf" srcId="{312A693B-6555-3F4F-96D8-DE6DE9292912}" destId="{42CC18FC-05E0-4C44-BB4A-30A98C7FFBC2}" srcOrd="0" destOrd="0" presId="urn:microsoft.com/office/officeart/2005/8/layout/vList5"/>
    <dgm:cxn modelId="{4D796408-742B-B044-9E72-77F8B4AD2DAC}" type="presParOf" srcId="{C97C40C5-710D-A14D-83EB-09D76C7AF78A}" destId="{6EEBDFD3-7644-3647-AF8B-37A89C28C50B}" srcOrd="1" destOrd="0" presId="urn:microsoft.com/office/officeart/2005/8/layout/vList5"/>
    <dgm:cxn modelId="{A8F9E5BB-42C9-8D47-9048-4FDD71A4C3D9}" type="presParOf" srcId="{C97C40C5-710D-A14D-83EB-09D76C7AF78A}" destId="{ED32F365-0A7B-7443-8587-2F75783C2617}" srcOrd="2" destOrd="0" presId="urn:microsoft.com/office/officeart/2005/8/layout/vList5"/>
    <dgm:cxn modelId="{4A30F898-0324-C94F-8DB9-FE052D0D60C3}" type="presParOf" srcId="{ED32F365-0A7B-7443-8587-2F75783C2617}" destId="{7B4D16A1-2086-D044-AADB-F08886BA2A3B}" srcOrd="0" destOrd="0" presId="urn:microsoft.com/office/officeart/2005/8/layout/vList5"/>
    <dgm:cxn modelId="{12BBBE48-1CB5-BA44-91BE-A0EF905F0424}" type="presParOf" srcId="{C97C40C5-710D-A14D-83EB-09D76C7AF78A}" destId="{AE6722AE-9D0E-6C4E-9C57-F084D3704065}" srcOrd="3" destOrd="0" presId="urn:microsoft.com/office/officeart/2005/8/layout/vList5"/>
    <dgm:cxn modelId="{11457A03-C56A-554B-AFAF-30738A099CB5}" type="presParOf" srcId="{C97C40C5-710D-A14D-83EB-09D76C7AF78A}" destId="{2F2B37EE-8FF5-F446-8A92-A9C848F8CFD2}" srcOrd="4" destOrd="0" presId="urn:microsoft.com/office/officeart/2005/8/layout/vList5"/>
    <dgm:cxn modelId="{71E5F0D6-445F-6C47-A117-5BDCDAB0C488}" type="presParOf" srcId="{2F2B37EE-8FF5-F446-8A92-A9C848F8CFD2}" destId="{FFA746EF-BDB1-2B41-A0B3-3502153A45FB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7723AB5-7D29-47F1-934F-5E59D914C45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64FC2FB-4A57-498C-89D7-CD4E24CBCC28}">
      <dgm:prSet/>
      <dgm:spPr/>
      <dgm:t>
        <a:bodyPr/>
        <a:lstStyle/>
        <a:p>
          <a:r>
            <a:rPr lang="en-US"/>
            <a:t>1. Numeric</a:t>
          </a:r>
          <a:br>
            <a:rPr lang="en-US"/>
          </a:br>
          <a:r>
            <a:rPr lang="en-US"/>
            <a:t>   - Example: x &lt;- 10.5</a:t>
          </a:r>
          <a:br>
            <a:rPr lang="en-US"/>
          </a:br>
          <a:r>
            <a:rPr lang="en-US"/>
            <a:t>   - Double precision numbers.</a:t>
          </a:r>
        </a:p>
      </dgm:t>
    </dgm:pt>
    <dgm:pt modelId="{CEA521B4-9529-470A-A6F4-E7D7E347AACA}" type="parTrans" cxnId="{55730865-8C58-4227-BAAD-6BA1DC0C5BE7}">
      <dgm:prSet/>
      <dgm:spPr/>
      <dgm:t>
        <a:bodyPr/>
        <a:lstStyle/>
        <a:p>
          <a:endParaRPr lang="en-US"/>
        </a:p>
      </dgm:t>
    </dgm:pt>
    <dgm:pt modelId="{96A9B45A-9E1C-4E30-BA5D-7AB9EF97CB69}" type="sibTrans" cxnId="{55730865-8C58-4227-BAAD-6BA1DC0C5BE7}">
      <dgm:prSet/>
      <dgm:spPr/>
      <dgm:t>
        <a:bodyPr/>
        <a:lstStyle/>
        <a:p>
          <a:endParaRPr lang="en-US"/>
        </a:p>
      </dgm:t>
    </dgm:pt>
    <dgm:pt modelId="{96074F3E-EFFC-4FF1-9E62-7CBF352E4EFC}">
      <dgm:prSet/>
      <dgm:spPr/>
      <dgm:t>
        <a:bodyPr/>
        <a:lstStyle/>
        <a:p>
          <a:r>
            <a:rPr lang="en-US"/>
            <a:t>2. Integer</a:t>
          </a:r>
          <a:br>
            <a:rPr lang="en-US"/>
          </a:br>
          <a:r>
            <a:rPr lang="en-US"/>
            <a:t>   - Example: y &lt;- as.integer(5)</a:t>
          </a:r>
          <a:br>
            <a:rPr lang="en-US"/>
          </a:br>
          <a:r>
            <a:rPr lang="en-US"/>
            <a:t>   - Whole numbers.</a:t>
          </a:r>
        </a:p>
      </dgm:t>
    </dgm:pt>
    <dgm:pt modelId="{E492052E-3B36-4F5E-92D9-DE64D716B424}" type="parTrans" cxnId="{117FB5BE-408B-47F0-AAAC-A0A8205EC109}">
      <dgm:prSet/>
      <dgm:spPr/>
      <dgm:t>
        <a:bodyPr/>
        <a:lstStyle/>
        <a:p>
          <a:endParaRPr lang="en-US"/>
        </a:p>
      </dgm:t>
    </dgm:pt>
    <dgm:pt modelId="{00029E16-D932-4A26-B686-69366E18E436}" type="sibTrans" cxnId="{117FB5BE-408B-47F0-AAAC-A0A8205EC109}">
      <dgm:prSet/>
      <dgm:spPr/>
      <dgm:t>
        <a:bodyPr/>
        <a:lstStyle/>
        <a:p>
          <a:endParaRPr lang="en-US"/>
        </a:p>
      </dgm:t>
    </dgm:pt>
    <dgm:pt modelId="{372D8DAE-49B1-432B-8B27-74E9487163C0}">
      <dgm:prSet/>
      <dgm:spPr/>
      <dgm:t>
        <a:bodyPr/>
        <a:lstStyle/>
        <a:p>
          <a:r>
            <a:rPr lang="en-US"/>
            <a:t>3. Character</a:t>
          </a:r>
          <a:br>
            <a:rPr lang="en-US"/>
          </a:br>
          <a:r>
            <a:rPr lang="en-US"/>
            <a:t>   - Example: name &lt;- "John"</a:t>
          </a:r>
          <a:br>
            <a:rPr lang="en-US"/>
          </a:br>
          <a:r>
            <a:rPr lang="en-US"/>
            <a:t>   - Strings of text.</a:t>
          </a:r>
        </a:p>
      </dgm:t>
    </dgm:pt>
    <dgm:pt modelId="{B316142D-2E3A-4099-A63E-487F60F937F5}" type="parTrans" cxnId="{274468F8-2996-494E-AF26-2494F00DCE26}">
      <dgm:prSet/>
      <dgm:spPr/>
      <dgm:t>
        <a:bodyPr/>
        <a:lstStyle/>
        <a:p>
          <a:endParaRPr lang="en-US"/>
        </a:p>
      </dgm:t>
    </dgm:pt>
    <dgm:pt modelId="{69860C55-4814-4DDA-87D6-DE22F1F96739}" type="sibTrans" cxnId="{274468F8-2996-494E-AF26-2494F00DCE26}">
      <dgm:prSet/>
      <dgm:spPr/>
      <dgm:t>
        <a:bodyPr/>
        <a:lstStyle/>
        <a:p>
          <a:endParaRPr lang="en-US"/>
        </a:p>
      </dgm:t>
    </dgm:pt>
    <dgm:pt modelId="{7D5C31E1-7837-487F-932F-F73D65263795}">
      <dgm:prSet/>
      <dgm:spPr/>
      <dgm:t>
        <a:bodyPr/>
        <a:lstStyle/>
        <a:p>
          <a:r>
            <a:rPr lang="en-US"/>
            <a:t>4. Logical</a:t>
          </a:r>
          <a:br>
            <a:rPr lang="en-US"/>
          </a:br>
          <a:r>
            <a:rPr lang="en-US"/>
            <a:t>   - Example: flag &lt;- TRUE</a:t>
          </a:r>
          <a:br>
            <a:rPr lang="en-US"/>
          </a:br>
          <a:r>
            <a:rPr lang="en-US"/>
            <a:t>   - Boolean values (TRUE/FALSE).</a:t>
          </a:r>
        </a:p>
      </dgm:t>
    </dgm:pt>
    <dgm:pt modelId="{726076C1-DEED-4B2E-A5BC-24F00CA42D93}" type="parTrans" cxnId="{4D5C7DAA-6BD9-43CF-8E1B-FF34CB545CB9}">
      <dgm:prSet/>
      <dgm:spPr/>
      <dgm:t>
        <a:bodyPr/>
        <a:lstStyle/>
        <a:p>
          <a:endParaRPr lang="en-US"/>
        </a:p>
      </dgm:t>
    </dgm:pt>
    <dgm:pt modelId="{326C666B-5634-4E79-B6EF-354E751027D0}" type="sibTrans" cxnId="{4D5C7DAA-6BD9-43CF-8E1B-FF34CB545CB9}">
      <dgm:prSet/>
      <dgm:spPr/>
      <dgm:t>
        <a:bodyPr/>
        <a:lstStyle/>
        <a:p>
          <a:endParaRPr lang="en-US"/>
        </a:p>
      </dgm:t>
    </dgm:pt>
    <dgm:pt modelId="{20AB4B13-A125-42FE-B34F-EE25DAB37C1C}">
      <dgm:prSet/>
      <dgm:spPr/>
      <dgm:t>
        <a:bodyPr/>
        <a:lstStyle/>
        <a:p>
          <a:r>
            <a:rPr lang="en-US"/>
            <a:t>5. Factor</a:t>
          </a:r>
          <a:br>
            <a:rPr lang="en-US"/>
          </a:br>
          <a:r>
            <a:rPr lang="en-US"/>
            <a:t>   - Example: factor_var &lt;- factor(c("Male", "Female"))</a:t>
          </a:r>
          <a:br>
            <a:rPr lang="en-US"/>
          </a:br>
          <a:r>
            <a:rPr lang="en-US"/>
            <a:t>   - Categorical data.</a:t>
          </a:r>
        </a:p>
      </dgm:t>
    </dgm:pt>
    <dgm:pt modelId="{AF9C2600-7379-492C-93A5-5EE0E42BC18E}" type="parTrans" cxnId="{68204B48-6CBA-4DD0-8185-7C5DF24B2CBF}">
      <dgm:prSet/>
      <dgm:spPr/>
      <dgm:t>
        <a:bodyPr/>
        <a:lstStyle/>
        <a:p>
          <a:endParaRPr lang="en-US"/>
        </a:p>
      </dgm:t>
    </dgm:pt>
    <dgm:pt modelId="{729D7438-2B76-41B2-A9BF-AEB9E0489D37}" type="sibTrans" cxnId="{68204B48-6CBA-4DD0-8185-7C5DF24B2CBF}">
      <dgm:prSet/>
      <dgm:spPr/>
      <dgm:t>
        <a:bodyPr/>
        <a:lstStyle/>
        <a:p>
          <a:endParaRPr lang="en-US"/>
        </a:p>
      </dgm:t>
    </dgm:pt>
    <dgm:pt modelId="{94518C90-5D64-6C42-AA02-5F5F0F5D0CD8}" type="pres">
      <dgm:prSet presAssocID="{E7723AB5-7D29-47F1-934F-5E59D914C454}" presName="linear" presStyleCnt="0">
        <dgm:presLayoutVars>
          <dgm:animLvl val="lvl"/>
          <dgm:resizeHandles val="exact"/>
        </dgm:presLayoutVars>
      </dgm:prSet>
      <dgm:spPr/>
    </dgm:pt>
    <dgm:pt modelId="{9179DAD6-6FF1-624B-9AD9-81622C45798A}" type="pres">
      <dgm:prSet presAssocID="{964FC2FB-4A57-498C-89D7-CD4E24CBCC28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55FBE269-0627-BC4E-B45E-0025DC525FEC}" type="pres">
      <dgm:prSet presAssocID="{96A9B45A-9E1C-4E30-BA5D-7AB9EF97CB69}" presName="spacer" presStyleCnt="0"/>
      <dgm:spPr/>
    </dgm:pt>
    <dgm:pt modelId="{F1CD5CAC-CF01-AF49-A9C7-091B4F9DDE61}" type="pres">
      <dgm:prSet presAssocID="{96074F3E-EFFC-4FF1-9E62-7CBF352E4EFC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E9DF97AA-DA80-3D44-8602-96BE55ECB991}" type="pres">
      <dgm:prSet presAssocID="{00029E16-D932-4A26-B686-69366E18E436}" presName="spacer" presStyleCnt="0"/>
      <dgm:spPr/>
    </dgm:pt>
    <dgm:pt modelId="{46874600-262E-EB45-80A6-324A3E1A6BEA}" type="pres">
      <dgm:prSet presAssocID="{372D8DAE-49B1-432B-8B27-74E9487163C0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36FEA49C-4928-314F-ABB6-D640FF38631D}" type="pres">
      <dgm:prSet presAssocID="{69860C55-4814-4DDA-87D6-DE22F1F96739}" presName="spacer" presStyleCnt="0"/>
      <dgm:spPr/>
    </dgm:pt>
    <dgm:pt modelId="{EC136A0B-C0BD-DD4D-9E9D-C9D6592A89EC}" type="pres">
      <dgm:prSet presAssocID="{7D5C31E1-7837-487F-932F-F73D65263795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0C72AAA8-2612-FE42-81EB-5C4C50C26FA8}" type="pres">
      <dgm:prSet presAssocID="{326C666B-5634-4E79-B6EF-354E751027D0}" presName="spacer" presStyleCnt="0"/>
      <dgm:spPr/>
    </dgm:pt>
    <dgm:pt modelId="{B10253D3-671C-1942-BD60-7BB9F2ADD269}" type="pres">
      <dgm:prSet presAssocID="{20AB4B13-A125-42FE-B34F-EE25DAB37C1C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5122F40B-1546-CB4A-A0A8-BA2531EC14BD}" type="presOf" srcId="{20AB4B13-A125-42FE-B34F-EE25DAB37C1C}" destId="{B10253D3-671C-1942-BD60-7BB9F2ADD269}" srcOrd="0" destOrd="0" presId="urn:microsoft.com/office/officeart/2005/8/layout/vList2"/>
    <dgm:cxn modelId="{68204B48-6CBA-4DD0-8185-7C5DF24B2CBF}" srcId="{E7723AB5-7D29-47F1-934F-5E59D914C454}" destId="{20AB4B13-A125-42FE-B34F-EE25DAB37C1C}" srcOrd="4" destOrd="0" parTransId="{AF9C2600-7379-492C-93A5-5EE0E42BC18E}" sibTransId="{729D7438-2B76-41B2-A9BF-AEB9E0489D37}"/>
    <dgm:cxn modelId="{FC75934D-1CC9-3444-8620-6AE54C36EF97}" type="presOf" srcId="{7D5C31E1-7837-487F-932F-F73D65263795}" destId="{EC136A0B-C0BD-DD4D-9E9D-C9D6592A89EC}" srcOrd="0" destOrd="0" presId="urn:microsoft.com/office/officeart/2005/8/layout/vList2"/>
    <dgm:cxn modelId="{63D90F4E-6C31-E249-BB92-08EF27F0B136}" type="presOf" srcId="{96074F3E-EFFC-4FF1-9E62-7CBF352E4EFC}" destId="{F1CD5CAC-CF01-AF49-A9C7-091B4F9DDE61}" srcOrd="0" destOrd="0" presId="urn:microsoft.com/office/officeart/2005/8/layout/vList2"/>
    <dgm:cxn modelId="{B727BD61-FBC1-1449-9C18-33B347D076C9}" type="presOf" srcId="{E7723AB5-7D29-47F1-934F-5E59D914C454}" destId="{94518C90-5D64-6C42-AA02-5F5F0F5D0CD8}" srcOrd="0" destOrd="0" presId="urn:microsoft.com/office/officeart/2005/8/layout/vList2"/>
    <dgm:cxn modelId="{55730865-8C58-4227-BAAD-6BA1DC0C5BE7}" srcId="{E7723AB5-7D29-47F1-934F-5E59D914C454}" destId="{964FC2FB-4A57-498C-89D7-CD4E24CBCC28}" srcOrd="0" destOrd="0" parTransId="{CEA521B4-9529-470A-A6F4-E7D7E347AACA}" sibTransId="{96A9B45A-9E1C-4E30-BA5D-7AB9EF97CB69}"/>
    <dgm:cxn modelId="{6FB30898-A3CB-8540-B84E-917785562624}" type="presOf" srcId="{372D8DAE-49B1-432B-8B27-74E9487163C0}" destId="{46874600-262E-EB45-80A6-324A3E1A6BEA}" srcOrd="0" destOrd="0" presId="urn:microsoft.com/office/officeart/2005/8/layout/vList2"/>
    <dgm:cxn modelId="{54B5C0A2-02B1-A642-AB6F-AA5D5E224996}" type="presOf" srcId="{964FC2FB-4A57-498C-89D7-CD4E24CBCC28}" destId="{9179DAD6-6FF1-624B-9AD9-81622C45798A}" srcOrd="0" destOrd="0" presId="urn:microsoft.com/office/officeart/2005/8/layout/vList2"/>
    <dgm:cxn modelId="{4D5C7DAA-6BD9-43CF-8E1B-FF34CB545CB9}" srcId="{E7723AB5-7D29-47F1-934F-5E59D914C454}" destId="{7D5C31E1-7837-487F-932F-F73D65263795}" srcOrd="3" destOrd="0" parTransId="{726076C1-DEED-4B2E-A5BC-24F00CA42D93}" sibTransId="{326C666B-5634-4E79-B6EF-354E751027D0}"/>
    <dgm:cxn modelId="{117FB5BE-408B-47F0-AAAC-A0A8205EC109}" srcId="{E7723AB5-7D29-47F1-934F-5E59D914C454}" destId="{96074F3E-EFFC-4FF1-9E62-7CBF352E4EFC}" srcOrd="1" destOrd="0" parTransId="{E492052E-3B36-4F5E-92D9-DE64D716B424}" sibTransId="{00029E16-D932-4A26-B686-69366E18E436}"/>
    <dgm:cxn modelId="{274468F8-2996-494E-AF26-2494F00DCE26}" srcId="{E7723AB5-7D29-47F1-934F-5E59D914C454}" destId="{372D8DAE-49B1-432B-8B27-74E9487163C0}" srcOrd="2" destOrd="0" parTransId="{B316142D-2E3A-4099-A63E-487F60F937F5}" sibTransId="{69860C55-4814-4DDA-87D6-DE22F1F96739}"/>
    <dgm:cxn modelId="{BD29C98F-E021-5343-9618-78812887AAE3}" type="presParOf" srcId="{94518C90-5D64-6C42-AA02-5F5F0F5D0CD8}" destId="{9179DAD6-6FF1-624B-9AD9-81622C45798A}" srcOrd="0" destOrd="0" presId="urn:microsoft.com/office/officeart/2005/8/layout/vList2"/>
    <dgm:cxn modelId="{EEA29271-AA69-8B44-8406-1E6B0D3BAFC9}" type="presParOf" srcId="{94518C90-5D64-6C42-AA02-5F5F0F5D0CD8}" destId="{55FBE269-0627-BC4E-B45E-0025DC525FEC}" srcOrd="1" destOrd="0" presId="urn:microsoft.com/office/officeart/2005/8/layout/vList2"/>
    <dgm:cxn modelId="{A6E2D58C-0524-2940-885E-98FCED086F89}" type="presParOf" srcId="{94518C90-5D64-6C42-AA02-5F5F0F5D0CD8}" destId="{F1CD5CAC-CF01-AF49-A9C7-091B4F9DDE61}" srcOrd="2" destOrd="0" presId="urn:microsoft.com/office/officeart/2005/8/layout/vList2"/>
    <dgm:cxn modelId="{95047F31-D008-514F-866F-3F0212D28E9F}" type="presParOf" srcId="{94518C90-5D64-6C42-AA02-5F5F0F5D0CD8}" destId="{E9DF97AA-DA80-3D44-8602-96BE55ECB991}" srcOrd="3" destOrd="0" presId="urn:microsoft.com/office/officeart/2005/8/layout/vList2"/>
    <dgm:cxn modelId="{B993335C-C2C9-EF48-AABC-75491AD02316}" type="presParOf" srcId="{94518C90-5D64-6C42-AA02-5F5F0F5D0CD8}" destId="{46874600-262E-EB45-80A6-324A3E1A6BEA}" srcOrd="4" destOrd="0" presId="urn:microsoft.com/office/officeart/2005/8/layout/vList2"/>
    <dgm:cxn modelId="{4206DC8F-FB39-B647-9397-2A1D49F0C0DD}" type="presParOf" srcId="{94518C90-5D64-6C42-AA02-5F5F0F5D0CD8}" destId="{36FEA49C-4928-314F-ABB6-D640FF38631D}" srcOrd="5" destOrd="0" presId="urn:microsoft.com/office/officeart/2005/8/layout/vList2"/>
    <dgm:cxn modelId="{7D513BAB-16DB-CB4A-9D5D-CB054EB378FE}" type="presParOf" srcId="{94518C90-5D64-6C42-AA02-5F5F0F5D0CD8}" destId="{EC136A0B-C0BD-DD4D-9E9D-C9D6592A89EC}" srcOrd="6" destOrd="0" presId="urn:microsoft.com/office/officeart/2005/8/layout/vList2"/>
    <dgm:cxn modelId="{0C54F483-AD14-764C-AFFC-6805ED0DE42B}" type="presParOf" srcId="{94518C90-5D64-6C42-AA02-5F5F0F5D0CD8}" destId="{0C72AAA8-2612-FE42-81EB-5C4C50C26FA8}" srcOrd="7" destOrd="0" presId="urn:microsoft.com/office/officeart/2005/8/layout/vList2"/>
    <dgm:cxn modelId="{B369DF81-91EF-D142-8468-5B56A7334A23}" type="presParOf" srcId="{94518C90-5D64-6C42-AA02-5F5F0F5D0CD8}" destId="{B10253D3-671C-1942-BD60-7BB9F2ADD269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8E3719A-4F44-4396-885D-61AF0CC4727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2FA9EB20-4AB4-4B58-85D6-36BA7BE96A00}">
      <dgm:prSet/>
      <dgm:spPr/>
      <dgm:t>
        <a:bodyPr/>
        <a:lstStyle/>
        <a:p>
          <a:r>
            <a:rPr lang="en-US"/>
            <a:t>1. Vectors</a:t>
          </a:r>
          <a:br>
            <a:rPr lang="en-US"/>
          </a:br>
          <a:r>
            <a:rPr lang="en-US"/>
            <a:t>   - Example: c(1, 2, 3, 4)</a:t>
          </a:r>
          <a:br>
            <a:rPr lang="en-US"/>
          </a:br>
          <a:r>
            <a:rPr lang="en-US"/>
            <a:t>   - Homogeneous data.</a:t>
          </a:r>
        </a:p>
      </dgm:t>
    </dgm:pt>
    <dgm:pt modelId="{05D3F04A-3AC5-494B-A369-8518948C9305}" type="parTrans" cxnId="{8E284509-2A97-456A-AC50-812AC159F6D1}">
      <dgm:prSet/>
      <dgm:spPr/>
      <dgm:t>
        <a:bodyPr/>
        <a:lstStyle/>
        <a:p>
          <a:endParaRPr lang="en-US"/>
        </a:p>
      </dgm:t>
    </dgm:pt>
    <dgm:pt modelId="{2F87354C-0454-4D4B-978F-FCE88CDCA1A5}" type="sibTrans" cxnId="{8E284509-2A97-456A-AC50-812AC159F6D1}">
      <dgm:prSet/>
      <dgm:spPr/>
      <dgm:t>
        <a:bodyPr/>
        <a:lstStyle/>
        <a:p>
          <a:endParaRPr lang="en-US"/>
        </a:p>
      </dgm:t>
    </dgm:pt>
    <dgm:pt modelId="{2B93DEB8-4F8D-4592-8A7C-D5F66F19E49E}">
      <dgm:prSet/>
      <dgm:spPr/>
      <dgm:t>
        <a:bodyPr/>
        <a:lstStyle/>
        <a:p>
          <a:r>
            <a:rPr lang="en-US"/>
            <a:t>2. Lists</a:t>
          </a:r>
          <a:br>
            <a:rPr lang="en-US"/>
          </a:br>
          <a:r>
            <a:rPr lang="en-US"/>
            <a:t>   - Example: list(name = "John", age = 25)</a:t>
          </a:r>
          <a:br>
            <a:rPr lang="en-US"/>
          </a:br>
          <a:r>
            <a:rPr lang="en-US"/>
            <a:t>   - Heterogeneous data.</a:t>
          </a:r>
        </a:p>
      </dgm:t>
    </dgm:pt>
    <dgm:pt modelId="{05E476AC-D130-4DB5-AD1A-C2A1493937AF}" type="parTrans" cxnId="{69CF8E24-1821-49CC-BAD2-1015EFF1244E}">
      <dgm:prSet/>
      <dgm:spPr/>
      <dgm:t>
        <a:bodyPr/>
        <a:lstStyle/>
        <a:p>
          <a:endParaRPr lang="en-US"/>
        </a:p>
      </dgm:t>
    </dgm:pt>
    <dgm:pt modelId="{EFDA7F65-2B99-40C9-AA53-C25230F30BDB}" type="sibTrans" cxnId="{69CF8E24-1821-49CC-BAD2-1015EFF1244E}">
      <dgm:prSet/>
      <dgm:spPr/>
      <dgm:t>
        <a:bodyPr/>
        <a:lstStyle/>
        <a:p>
          <a:endParaRPr lang="en-US"/>
        </a:p>
      </dgm:t>
    </dgm:pt>
    <dgm:pt modelId="{B4CB9449-366F-41EF-B685-A3FE8F313DC3}">
      <dgm:prSet/>
      <dgm:spPr/>
      <dgm:t>
        <a:bodyPr/>
        <a:lstStyle/>
        <a:p>
          <a:r>
            <a:rPr lang="en-US"/>
            <a:t>3. Data Frames</a:t>
          </a:r>
          <a:br>
            <a:rPr lang="en-US"/>
          </a:br>
          <a:r>
            <a:rPr lang="en-US"/>
            <a:t>   - Example: data.frame()</a:t>
          </a:r>
          <a:br>
            <a:rPr lang="en-US"/>
          </a:br>
          <a:r>
            <a:rPr lang="en-US"/>
            <a:t>   - Similar to tables (rows and columns).</a:t>
          </a:r>
        </a:p>
      </dgm:t>
    </dgm:pt>
    <dgm:pt modelId="{9E879616-27B3-459A-820E-CC95163C445A}" type="parTrans" cxnId="{52910D06-FC83-4257-A014-3DBB7751F920}">
      <dgm:prSet/>
      <dgm:spPr/>
      <dgm:t>
        <a:bodyPr/>
        <a:lstStyle/>
        <a:p>
          <a:endParaRPr lang="en-US"/>
        </a:p>
      </dgm:t>
    </dgm:pt>
    <dgm:pt modelId="{1D64814D-393A-4F74-8410-CC20A2D11A7B}" type="sibTrans" cxnId="{52910D06-FC83-4257-A014-3DBB7751F920}">
      <dgm:prSet/>
      <dgm:spPr/>
      <dgm:t>
        <a:bodyPr/>
        <a:lstStyle/>
        <a:p>
          <a:endParaRPr lang="en-US"/>
        </a:p>
      </dgm:t>
    </dgm:pt>
    <dgm:pt modelId="{2D8EF340-3529-477A-9743-9CDA8A484FA5}">
      <dgm:prSet/>
      <dgm:spPr/>
      <dgm:t>
        <a:bodyPr/>
        <a:lstStyle/>
        <a:p>
          <a:r>
            <a:rPr lang="en-US"/>
            <a:t>4. Matrices</a:t>
          </a:r>
          <a:br>
            <a:rPr lang="en-US"/>
          </a:br>
          <a:r>
            <a:rPr lang="en-US"/>
            <a:t>   - Example: matrix(1:9, nrow = 3)</a:t>
          </a:r>
          <a:br>
            <a:rPr lang="en-US"/>
          </a:br>
          <a:r>
            <a:rPr lang="en-US"/>
            <a:t>   - 2D homogeneous arrays.</a:t>
          </a:r>
        </a:p>
      </dgm:t>
    </dgm:pt>
    <dgm:pt modelId="{1C3A14C4-7AC2-4AB1-8A6B-B17E78AEA918}" type="parTrans" cxnId="{9D754882-21CB-4C63-AC44-FD558EC88C8B}">
      <dgm:prSet/>
      <dgm:spPr/>
      <dgm:t>
        <a:bodyPr/>
        <a:lstStyle/>
        <a:p>
          <a:endParaRPr lang="en-US"/>
        </a:p>
      </dgm:t>
    </dgm:pt>
    <dgm:pt modelId="{5CDCA4B1-7410-469B-AC08-FA373702EF16}" type="sibTrans" cxnId="{9D754882-21CB-4C63-AC44-FD558EC88C8B}">
      <dgm:prSet/>
      <dgm:spPr/>
      <dgm:t>
        <a:bodyPr/>
        <a:lstStyle/>
        <a:p>
          <a:endParaRPr lang="en-US"/>
        </a:p>
      </dgm:t>
    </dgm:pt>
    <dgm:pt modelId="{790EFDCA-B812-42EF-BBE0-B615185583E4}" type="pres">
      <dgm:prSet presAssocID="{78E3719A-4F44-4396-885D-61AF0CC4727F}" presName="root" presStyleCnt="0">
        <dgm:presLayoutVars>
          <dgm:dir/>
          <dgm:resizeHandles val="exact"/>
        </dgm:presLayoutVars>
      </dgm:prSet>
      <dgm:spPr/>
    </dgm:pt>
    <dgm:pt modelId="{4CE8265D-F52D-4779-8DE0-EBCF7C7CAC0D}" type="pres">
      <dgm:prSet presAssocID="{2FA9EB20-4AB4-4B58-85D6-36BA7BE96A00}" presName="compNode" presStyleCnt="0"/>
      <dgm:spPr/>
    </dgm:pt>
    <dgm:pt modelId="{0045E77C-EA79-4B0E-B528-95168CEE0754}" type="pres">
      <dgm:prSet presAssocID="{2FA9EB20-4AB4-4B58-85D6-36BA7BE96A00}" presName="bgRect" presStyleLbl="bgShp" presStyleIdx="0" presStyleCnt="4"/>
      <dgm:spPr/>
    </dgm:pt>
    <dgm:pt modelId="{295328EC-BD48-4887-87F6-191B0CBF5EF8}" type="pres">
      <dgm:prSet presAssocID="{2FA9EB20-4AB4-4B58-85D6-36BA7BE96A0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2B6ED0B0-11F9-4FD5-9A05-79BACC604ACA}" type="pres">
      <dgm:prSet presAssocID="{2FA9EB20-4AB4-4B58-85D6-36BA7BE96A00}" presName="spaceRect" presStyleCnt="0"/>
      <dgm:spPr/>
    </dgm:pt>
    <dgm:pt modelId="{88F00FA1-02A9-455A-AC94-2532D2728B1E}" type="pres">
      <dgm:prSet presAssocID="{2FA9EB20-4AB4-4B58-85D6-36BA7BE96A00}" presName="parTx" presStyleLbl="revTx" presStyleIdx="0" presStyleCnt="4">
        <dgm:presLayoutVars>
          <dgm:chMax val="0"/>
          <dgm:chPref val="0"/>
        </dgm:presLayoutVars>
      </dgm:prSet>
      <dgm:spPr/>
    </dgm:pt>
    <dgm:pt modelId="{90BBAA32-3CE8-48EA-862E-CA85162EA428}" type="pres">
      <dgm:prSet presAssocID="{2F87354C-0454-4D4B-978F-FCE88CDCA1A5}" presName="sibTrans" presStyleCnt="0"/>
      <dgm:spPr/>
    </dgm:pt>
    <dgm:pt modelId="{EDE2FF3E-40A6-4A1F-8B0D-57949C1B14BF}" type="pres">
      <dgm:prSet presAssocID="{2B93DEB8-4F8D-4592-8A7C-D5F66F19E49E}" presName="compNode" presStyleCnt="0"/>
      <dgm:spPr/>
    </dgm:pt>
    <dgm:pt modelId="{1701BABD-F4BA-4815-9564-1B48AC23B39E}" type="pres">
      <dgm:prSet presAssocID="{2B93DEB8-4F8D-4592-8A7C-D5F66F19E49E}" presName="bgRect" presStyleLbl="bgShp" presStyleIdx="1" presStyleCnt="4"/>
      <dgm:spPr/>
    </dgm:pt>
    <dgm:pt modelId="{8B720E4D-2CB6-4A5C-8A2E-198C82D310E3}" type="pres">
      <dgm:prSet presAssocID="{2B93DEB8-4F8D-4592-8A7C-D5F66F19E49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3374C6D9-71B3-4C10-9AC6-8AEEDEEC8AC5}" type="pres">
      <dgm:prSet presAssocID="{2B93DEB8-4F8D-4592-8A7C-D5F66F19E49E}" presName="spaceRect" presStyleCnt="0"/>
      <dgm:spPr/>
    </dgm:pt>
    <dgm:pt modelId="{2989CA7D-2B6A-468C-9170-1C805B5486B8}" type="pres">
      <dgm:prSet presAssocID="{2B93DEB8-4F8D-4592-8A7C-D5F66F19E49E}" presName="parTx" presStyleLbl="revTx" presStyleIdx="1" presStyleCnt="4">
        <dgm:presLayoutVars>
          <dgm:chMax val="0"/>
          <dgm:chPref val="0"/>
        </dgm:presLayoutVars>
      </dgm:prSet>
      <dgm:spPr/>
    </dgm:pt>
    <dgm:pt modelId="{4D01485A-641C-4253-B477-F228FDCEF7CA}" type="pres">
      <dgm:prSet presAssocID="{EFDA7F65-2B99-40C9-AA53-C25230F30BDB}" presName="sibTrans" presStyleCnt="0"/>
      <dgm:spPr/>
    </dgm:pt>
    <dgm:pt modelId="{71C30C54-9D31-41DA-B6F2-4251B9729E92}" type="pres">
      <dgm:prSet presAssocID="{B4CB9449-366F-41EF-B685-A3FE8F313DC3}" presName="compNode" presStyleCnt="0"/>
      <dgm:spPr/>
    </dgm:pt>
    <dgm:pt modelId="{3D9966CE-4E76-411D-A1D5-8882F65A7E2D}" type="pres">
      <dgm:prSet presAssocID="{B4CB9449-366F-41EF-B685-A3FE8F313DC3}" presName="bgRect" presStyleLbl="bgShp" presStyleIdx="2" presStyleCnt="4"/>
      <dgm:spPr/>
    </dgm:pt>
    <dgm:pt modelId="{CC2C12C0-D867-425B-8A8D-793C6BE83600}" type="pres">
      <dgm:prSet presAssocID="{B4CB9449-366F-41EF-B685-A3FE8F313DC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01036E13-C590-4577-A57A-B9A995302960}" type="pres">
      <dgm:prSet presAssocID="{B4CB9449-366F-41EF-B685-A3FE8F313DC3}" presName="spaceRect" presStyleCnt="0"/>
      <dgm:spPr/>
    </dgm:pt>
    <dgm:pt modelId="{1DAD5382-F71E-4085-A75F-BEF9CB01A64A}" type="pres">
      <dgm:prSet presAssocID="{B4CB9449-366F-41EF-B685-A3FE8F313DC3}" presName="parTx" presStyleLbl="revTx" presStyleIdx="2" presStyleCnt="4">
        <dgm:presLayoutVars>
          <dgm:chMax val="0"/>
          <dgm:chPref val="0"/>
        </dgm:presLayoutVars>
      </dgm:prSet>
      <dgm:spPr/>
    </dgm:pt>
    <dgm:pt modelId="{BDF12410-AD55-462F-B973-487EF85DD961}" type="pres">
      <dgm:prSet presAssocID="{1D64814D-393A-4F74-8410-CC20A2D11A7B}" presName="sibTrans" presStyleCnt="0"/>
      <dgm:spPr/>
    </dgm:pt>
    <dgm:pt modelId="{2ABA53F1-1DB5-4A43-B357-C13FC85330C1}" type="pres">
      <dgm:prSet presAssocID="{2D8EF340-3529-477A-9743-9CDA8A484FA5}" presName="compNode" presStyleCnt="0"/>
      <dgm:spPr/>
    </dgm:pt>
    <dgm:pt modelId="{56E08A36-B479-4A9F-888B-25731DEDB2BC}" type="pres">
      <dgm:prSet presAssocID="{2D8EF340-3529-477A-9743-9CDA8A484FA5}" presName="bgRect" presStyleLbl="bgShp" presStyleIdx="3" presStyleCnt="4"/>
      <dgm:spPr/>
    </dgm:pt>
    <dgm:pt modelId="{3ADFAEF6-EE10-4EAA-B4F0-6B68682FB465}" type="pres">
      <dgm:prSet presAssocID="{2D8EF340-3529-477A-9743-9CDA8A484FA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9A1AF7BB-43A4-4016-9D34-12EDB66446EE}" type="pres">
      <dgm:prSet presAssocID="{2D8EF340-3529-477A-9743-9CDA8A484FA5}" presName="spaceRect" presStyleCnt="0"/>
      <dgm:spPr/>
    </dgm:pt>
    <dgm:pt modelId="{8458E32E-5945-47BF-8C86-6B87550776A1}" type="pres">
      <dgm:prSet presAssocID="{2D8EF340-3529-477A-9743-9CDA8A484FA5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52910D06-FC83-4257-A014-3DBB7751F920}" srcId="{78E3719A-4F44-4396-885D-61AF0CC4727F}" destId="{B4CB9449-366F-41EF-B685-A3FE8F313DC3}" srcOrd="2" destOrd="0" parTransId="{9E879616-27B3-459A-820E-CC95163C445A}" sibTransId="{1D64814D-393A-4F74-8410-CC20A2D11A7B}"/>
    <dgm:cxn modelId="{8E284509-2A97-456A-AC50-812AC159F6D1}" srcId="{78E3719A-4F44-4396-885D-61AF0CC4727F}" destId="{2FA9EB20-4AB4-4B58-85D6-36BA7BE96A00}" srcOrd="0" destOrd="0" parTransId="{05D3F04A-3AC5-494B-A369-8518948C9305}" sibTransId="{2F87354C-0454-4D4B-978F-FCE88CDCA1A5}"/>
    <dgm:cxn modelId="{69CF8E24-1821-49CC-BAD2-1015EFF1244E}" srcId="{78E3719A-4F44-4396-885D-61AF0CC4727F}" destId="{2B93DEB8-4F8D-4592-8A7C-D5F66F19E49E}" srcOrd="1" destOrd="0" parTransId="{05E476AC-D130-4DB5-AD1A-C2A1493937AF}" sibTransId="{EFDA7F65-2B99-40C9-AA53-C25230F30BDB}"/>
    <dgm:cxn modelId="{9D754882-21CB-4C63-AC44-FD558EC88C8B}" srcId="{78E3719A-4F44-4396-885D-61AF0CC4727F}" destId="{2D8EF340-3529-477A-9743-9CDA8A484FA5}" srcOrd="3" destOrd="0" parTransId="{1C3A14C4-7AC2-4AB1-8A6B-B17E78AEA918}" sibTransId="{5CDCA4B1-7410-469B-AC08-FA373702EF16}"/>
    <dgm:cxn modelId="{145F0395-E404-4FAE-A93F-B460F26EA426}" type="presOf" srcId="{78E3719A-4F44-4396-885D-61AF0CC4727F}" destId="{790EFDCA-B812-42EF-BBE0-B615185583E4}" srcOrd="0" destOrd="0" presId="urn:microsoft.com/office/officeart/2018/2/layout/IconVerticalSolidList"/>
    <dgm:cxn modelId="{DBE276B1-1FAE-4999-A9B1-1D57630BE304}" type="presOf" srcId="{2D8EF340-3529-477A-9743-9CDA8A484FA5}" destId="{8458E32E-5945-47BF-8C86-6B87550776A1}" srcOrd="0" destOrd="0" presId="urn:microsoft.com/office/officeart/2018/2/layout/IconVerticalSolidList"/>
    <dgm:cxn modelId="{B65A06D8-3CD2-4487-9215-13B2F3FEE470}" type="presOf" srcId="{2B93DEB8-4F8D-4592-8A7C-D5F66F19E49E}" destId="{2989CA7D-2B6A-468C-9170-1C805B5486B8}" srcOrd="0" destOrd="0" presId="urn:microsoft.com/office/officeart/2018/2/layout/IconVerticalSolidList"/>
    <dgm:cxn modelId="{292C2FD8-2E1B-447F-A705-0EC41E7CD51A}" type="presOf" srcId="{2FA9EB20-4AB4-4B58-85D6-36BA7BE96A00}" destId="{88F00FA1-02A9-455A-AC94-2532D2728B1E}" srcOrd="0" destOrd="0" presId="urn:microsoft.com/office/officeart/2018/2/layout/IconVerticalSolidList"/>
    <dgm:cxn modelId="{FB550EDF-3ACB-4799-A8AD-682AC549F46E}" type="presOf" srcId="{B4CB9449-366F-41EF-B685-A3FE8F313DC3}" destId="{1DAD5382-F71E-4085-A75F-BEF9CB01A64A}" srcOrd="0" destOrd="0" presId="urn:microsoft.com/office/officeart/2018/2/layout/IconVerticalSolidList"/>
    <dgm:cxn modelId="{98B288B1-35F6-4EE7-BD38-33A6816BAF9D}" type="presParOf" srcId="{790EFDCA-B812-42EF-BBE0-B615185583E4}" destId="{4CE8265D-F52D-4779-8DE0-EBCF7C7CAC0D}" srcOrd="0" destOrd="0" presId="urn:microsoft.com/office/officeart/2018/2/layout/IconVerticalSolidList"/>
    <dgm:cxn modelId="{68F5F397-BB64-449F-AFF5-D683593BF9B7}" type="presParOf" srcId="{4CE8265D-F52D-4779-8DE0-EBCF7C7CAC0D}" destId="{0045E77C-EA79-4B0E-B528-95168CEE0754}" srcOrd="0" destOrd="0" presId="urn:microsoft.com/office/officeart/2018/2/layout/IconVerticalSolidList"/>
    <dgm:cxn modelId="{51E32A8F-1A83-40CF-B691-2BC8EEFFE4F4}" type="presParOf" srcId="{4CE8265D-F52D-4779-8DE0-EBCF7C7CAC0D}" destId="{295328EC-BD48-4887-87F6-191B0CBF5EF8}" srcOrd="1" destOrd="0" presId="urn:microsoft.com/office/officeart/2018/2/layout/IconVerticalSolidList"/>
    <dgm:cxn modelId="{72035D6E-C80E-41E3-A643-2651C43930DD}" type="presParOf" srcId="{4CE8265D-F52D-4779-8DE0-EBCF7C7CAC0D}" destId="{2B6ED0B0-11F9-4FD5-9A05-79BACC604ACA}" srcOrd="2" destOrd="0" presId="urn:microsoft.com/office/officeart/2018/2/layout/IconVerticalSolidList"/>
    <dgm:cxn modelId="{D590A716-0F14-46F1-B283-91B85293D749}" type="presParOf" srcId="{4CE8265D-F52D-4779-8DE0-EBCF7C7CAC0D}" destId="{88F00FA1-02A9-455A-AC94-2532D2728B1E}" srcOrd="3" destOrd="0" presId="urn:microsoft.com/office/officeart/2018/2/layout/IconVerticalSolidList"/>
    <dgm:cxn modelId="{4ABB1278-4400-4882-9837-BBF8290CB141}" type="presParOf" srcId="{790EFDCA-B812-42EF-BBE0-B615185583E4}" destId="{90BBAA32-3CE8-48EA-862E-CA85162EA428}" srcOrd="1" destOrd="0" presId="urn:microsoft.com/office/officeart/2018/2/layout/IconVerticalSolidList"/>
    <dgm:cxn modelId="{EB0BEB1A-32FD-44D3-80E8-C88FBB7E2FF6}" type="presParOf" srcId="{790EFDCA-B812-42EF-BBE0-B615185583E4}" destId="{EDE2FF3E-40A6-4A1F-8B0D-57949C1B14BF}" srcOrd="2" destOrd="0" presId="urn:microsoft.com/office/officeart/2018/2/layout/IconVerticalSolidList"/>
    <dgm:cxn modelId="{A1C5FC5B-9A20-461C-B8D4-F7C17D9B9B4F}" type="presParOf" srcId="{EDE2FF3E-40A6-4A1F-8B0D-57949C1B14BF}" destId="{1701BABD-F4BA-4815-9564-1B48AC23B39E}" srcOrd="0" destOrd="0" presId="urn:microsoft.com/office/officeart/2018/2/layout/IconVerticalSolidList"/>
    <dgm:cxn modelId="{E619A86A-5655-47AF-BA3B-77BE3457F91E}" type="presParOf" srcId="{EDE2FF3E-40A6-4A1F-8B0D-57949C1B14BF}" destId="{8B720E4D-2CB6-4A5C-8A2E-198C82D310E3}" srcOrd="1" destOrd="0" presId="urn:microsoft.com/office/officeart/2018/2/layout/IconVerticalSolidList"/>
    <dgm:cxn modelId="{080D381E-6AD0-46AC-97DA-D56DF098B0A0}" type="presParOf" srcId="{EDE2FF3E-40A6-4A1F-8B0D-57949C1B14BF}" destId="{3374C6D9-71B3-4C10-9AC6-8AEEDEEC8AC5}" srcOrd="2" destOrd="0" presId="urn:microsoft.com/office/officeart/2018/2/layout/IconVerticalSolidList"/>
    <dgm:cxn modelId="{7BBEFDC3-83D2-4473-9DB1-4A6222FDDBD0}" type="presParOf" srcId="{EDE2FF3E-40A6-4A1F-8B0D-57949C1B14BF}" destId="{2989CA7D-2B6A-468C-9170-1C805B5486B8}" srcOrd="3" destOrd="0" presId="urn:microsoft.com/office/officeart/2018/2/layout/IconVerticalSolidList"/>
    <dgm:cxn modelId="{B52DD1A0-B97F-4854-BB75-AD76A67E244D}" type="presParOf" srcId="{790EFDCA-B812-42EF-BBE0-B615185583E4}" destId="{4D01485A-641C-4253-B477-F228FDCEF7CA}" srcOrd="3" destOrd="0" presId="urn:microsoft.com/office/officeart/2018/2/layout/IconVerticalSolidList"/>
    <dgm:cxn modelId="{AC710B19-D39D-43A3-8A7A-C42DD795FF3E}" type="presParOf" srcId="{790EFDCA-B812-42EF-BBE0-B615185583E4}" destId="{71C30C54-9D31-41DA-B6F2-4251B9729E92}" srcOrd="4" destOrd="0" presId="urn:microsoft.com/office/officeart/2018/2/layout/IconVerticalSolidList"/>
    <dgm:cxn modelId="{524F7C3C-CBF8-4FEC-B9E3-349A13B38B85}" type="presParOf" srcId="{71C30C54-9D31-41DA-B6F2-4251B9729E92}" destId="{3D9966CE-4E76-411D-A1D5-8882F65A7E2D}" srcOrd="0" destOrd="0" presId="urn:microsoft.com/office/officeart/2018/2/layout/IconVerticalSolidList"/>
    <dgm:cxn modelId="{E51A301F-AC60-4FAD-881A-22860EBA0CA7}" type="presParOf" srcId="{71C30C54-9D31-41DA-B6F2-4251B9729E92}" destId="{CC2C12C0-D867-425B-8A8D-793C6BE83600}" srcOrd="1" destOrd="0" presId="urn:microsoft.com/office/officeart/2018/2/layout/IconVerticalSolidList"/>
    <dgm:cxn modelId="{D5C6FBEE-8CD9-4187-B2D9-A7E6894B7C7B}" type="presParOf" srcId="{71C30C54-9D31-41DA-B6F2-4251B9729E92}" destId="{01036E13-C590-4577-A57A-B9A995302960}" srcOrd="2" destOrd="0" presId="urn:microsoft.com/office/officeart/2018/2/layout/IconVerticalSolidList"/>
    <dgm:cxn modelId="{E6C495F8-19D3-4501-8DD5-9632B9BD5F0F}" type="presParOf" srcId="{71C30C54-9D31-41DA-B6F2-4251B9729E92}" destId="{1DAD5382-F71E-4085-A75F-BEF9CB01A64A}" srcOrd="3" destOrd="0" presId="urn:microsoft.com/office/officeart/2018/2/layout/IconVerticalSolidList"/>
    <dgm:cxn modelId="{2EC90699-3A13-45E3-A228-FD5399CAA3F8}" type="presParOf" srcId="{790EFDCA-B812-42EF-BBE0-B615185583E4}" destId="{BDF12410-AD55-462F-B973-487EF85DD961}" srcOrd="5" destOrd="0" presId="urn:microsoft.com/office/officeart/2018/2/layout/IconVerticalSolidList"/>
    <dgm:cxn modelId="{16D6F9E6-F892-4A73-B937-882A56CD6049}" type="presParOf" srcId="{790EFDCA-B812-42EF-BBE0-B615185583E4}" destId="{2ABA53F1-1DB5-4A43-B357-C13FC85330C1}" srcOrd="6" destOrd="0" presId="urn:microsoft.com/office/officeart/2018/2/layout/IconVerticalSolidList"/>
    <dgm:cxn modelId="{7A9E703F-16BB-46B0-973D-23B66030705E}" type="presParOf" srcId="{2ABA53F1-1DB5-4A43-B357-C13FC85330C1}" destId="{56E08A36-B479-4A9F-888B-25731DEDB2BC}" srcOrd="0" destOrd="0" presId="urn:microsoft.com/office/officeart/2018/2/layout/IconVerticalSolidList"/>
    <dgm:cxn modelId="{1010B73E-617D-466B-9EDD-71052D46BBF1}" type="presParOf" srcId="{2ABA53F1-1DB5-4A43-B357-C13FC85330C1}" destId="{3ADFAEF6-EE10-4EAA-B4F0-6B68682FB465}" srcOrd="1" destOrd="0" presId="urn:microsoft.com/office/officeart/2018/2/layout/IconVerticalSolidList"/>
    <dgm:cxn modelId="{8EF2F651-3E57-418D-BDCF-0C5B124676A2}" type="presParOf" srcId="{2ABA53F1-1DB5-4A43-B357-C13FC85330C1}" destId="{9A1AF7BB-43A4-4016-9D34-12EDB66446EE}" srcOrd="2" destOrd="0" presId="urn:microsoft.com/office/officeart/2018/2/layout/IconVerticalSolidList"/>
    <dgm:cxn modelId="{5FFB4B92-9D15-41D8-A8BA-21AF4C6D61FE}" type="presParOf" srcId="{2ABA53F1-1DB5-4A43-B357-C13FC85330C1}" destId="{8458E32E-5945-47BF-8C86-6B87550776A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50E1FB-6A01-4D45-848A-6916D77A7E1F}">
      <dsp:nvSpPr>
        <dsp:cNvPr id="0" name=""/>
        <dsp:cNvSpPr/>
      </dsp:nvSpPr>
      <dsp:spPr>
        <a:xfrm>
          <a:off x="0" y="0"/>
          <a:ext cx="2561209" cy="3144603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682" tIns="330200" rIns="199682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1. head()</a:t>
          </a:r>
          <a:br>
            <a:rPr lang="en-US" sz="1700" kern="1200"/>
          </a:br>
          <a:r>
            <a:rPr lang="en-US" sz="1700" kern="1200"/>
            <a:t>   - Displays the first 6 rows of your data.</a:t>
          </a:r>
          <a:br>
            <a:rPr lang="en-US" sz="1700" kern="1200"/>
          </a:br>
          <a:r>
            <a:rPr lang="en-US" sz="1700" kern="1200"/>
            <a:t>   - Example: head(data)</a:t>
          </a:r>
        </a:p>
      </dsp:txBody>
      <dsp:txXfrm>
        <a:off x="0" y="1194949"/>
        <a:ext cx="2561209" cy="1886762"/>
      </dsp:txXfrm>
    </dsp:sp>
    <dsp:sp modelId="{0B175077-73C2-EF4D-9793-244F348F2D69}">
      <dsp:nvSpPr>
        <dsp:cNvPr id="0" name=""/>
        <dsp:cNvSpPr/>
      </dsp:nvSpPr>
      <dsp:spPr>
        <a:xfrm>
          <a:off x="808914" y="314460"/>
          <a:ext cx="943381" cy="94338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550" tIns="12700" rIns="73550" bIns="1270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1</a:t>
          </a:r>
        </a:p>
      </dsp:txBody>
      <dsp:txXfrm>
        <a:off x="947069" y="452615"/>
        <a:ext cx="667071" cy="667071"/>
      </dsp:txXfrm>
    </dsp:sp>
    <dsp:sp modelId="{7932C857-E7DC-D74C-BB44-CEF00ED2BD5B}">
      <dsp:nvSpPr>
        <dsp:cNvPr id="0" name=""/>
        <dsp:cNvSpPr/>
      </dsp:nvSpPr>
      <dsp:spPr>
        <a:xfrm>
          <a:off x="0" y="3144532"/>
          <a:ext cx="2561209" cy="72"/>
        </a:xfrm>
        <a:prstGeom prst="rect">
          <a:avLst/>
        </a:prstGeom>
        <a:solidFill>
          <a:schemeClr val="accent2">
            <a:hueOff val="936304"/>
            <a:satOff val="-1168"/>
            <a:lumOff val="275"/>
            <a:alphaOff val="0"/>
          </a:schemeClr>
        </a:solidFill>
        <a:ln w="25400" cap="flat" cmpd="sng" algn="ctr">
          <a:solidFill>
            <a:schemeClr val="accent2">
              <a:hueOff val="936304"/>
              <a:satOff val="-1168"/>
              <a:lumOff val="2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80714D-CF6C-EF4E-957D-84B52E422827}">
      <dsp:nvSpPr>
        <dsp:cNvPr id="0" name=""/>
        <dsp:cNvSpPr/>
      </dsp:nvSpPr>
      <dsp:spPr>
        <a:xfrm>
          <a:off x="2817330" y="0"/>
          <a:ext cx="2561209" cy="3144603"/>
        </a:xfrm>
        <a:prstGeom prst="rect">
          <a:avLst/>
        </a:prstGeom>
        <a:solidFill>
          <a:schemeClr val="accent2">
            <a:tint val="40000"/>
            <a:alpha val="90000"/>
            <a:hueOff val="2512910"/>
            <a:satOff val="-2189"/>
            <a:lumOff val="-3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2512910"/>
              <a:satOff val="-2189"/>
              <a:lumOff val="-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682" tIns="330200" rIns="199682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2. tail()</a:t>
          </a:r>
          <a:br>
            <a:rPr lang="en-US" sz="1700" kern="1200"/>
          </a:br>
          <a:r>
            <a:rPr lang="en-US" sz="1700" kern="1200"/>
            <a:t>   - Shows the last 6 rows of your data.</a:t>
          </a:r>
          <a:br>
            <a:rPr lang="en-US" sz="1700" kern="1200"/>
          </a:br>
          <a:r>
            <a:rPr lang="en-US" sz="1700" kern="1200"/>
            <a:t>   - Example: tail(data)</a:t>
          </a:r>
        </a:p>
      </dsp:txBody>
      <dsp:txXfrm>
        <a:off x="2817330" y="1194949"/>
        <a:ext cx="2561209" cy="1886762"/>
      </dsp:txXfrm>
    </dsp:sp>
    <dsp:sp modelId="{EC3FD8DA-BF15-634E-A1EE-C5E49943D21F}">
      <dsp:nvSpPr>
        <dsp:cNvPr id="0" name=""/>
        <dsp:cNvSpPr/>
      </dsp:nvSpPr>
      <dsp:spPr>
        <a:xfrm>
          <a:off x="3626244" y="314460"/>
          <a:ext cx="943381" cy="943381"/>
        </a:xfrm>
        <a:prstGeom prst="ellipse">
          <a:avLst/>
        </a:prstGeom>
        <a:solidFill>
          <a:schemeClr val="accent2">
            <a:hueOff val="1872608"/>
            <a:satOff val="-2336"/>
            <a:lumOff val="549"/>
            <a:alphaOff val="0"/>
          </a:schemeClr>
        </a:solidFill>
        <a:ln w="25400" cap="flat" cmpd="sng" algn="ctr">
          <a:solidFill>
            <a:schemeClr val="accent2">
              <a:hueOff val="1872608"/>
              <a:satOff val="-2336"/>
              <a:lumOff val="54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550" tIns="12700" rIns="73550" bIns="1270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2</a:t>
          </a:r>
        </a:p>
      </dsp:txBody>
      <dsp:txXfrm>
        <a:off x="3764399" y="452615"/>
        <a:ext cx="667071" cy="667071"/>
      </dsp:txXfrm>
    </dsp:sp>
    <dsp:sp modelId="{C4C089F4-DE5C-154E-A11D-EE52F42E44DF}">
      <dsp:nvSpPr>
        <dsp:cNvPr id="0" name=""/>
        <dsp:cNvSpPr/>
      </dsp:nvSpPr>
      <dsp:spPr>
        <a:xfrm>
          <a:off x="2817330" y="3144532"/>
          <a:ext cx="2561209" cy="72"/>
        </a:xfrm>
        <a:prstGeom prst="rect">
          <a:avLst/>
        </a:prstGeom>
        <a:solidFill>
          <a:schemeClr val="accent2">
            <a:hueOff val="2808911"/>
            <a:satOff val="-3503"/>
            <a:lumOff val="824"/>
            <a:alphaOff val="0"/>
          </a:schemeClr>
        </a:solidFill>
        <a:ln w="25400" cap="flat" cmpd="sng" algn="ctr">
          <a:solidFill>
            <a:schemeClr val="accent2">
              <a:hueOff val="2808911"/>
              <a:satOff val="-3503"/>
              <a:lumOff val="82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6626D9-5776-6949-96E2-9D8054EA14F5}">
      <dsp:nvSpPr>
        <dsp:cNvPr id="0" name=""/>
        <dsp:cNvSpPr/>
      </dsp:nvSpPr>
      <dsp:spPr>
        <a:xfrm>
          <a:off x="5634661" y="0"/>
          <a:ext cx="2561209" cy="3144603"/>
        </a:xfrm>
        <a:prstGeom prst="rect">
          <a:avLst/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682" tIns="330200" rIns="199682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3. dim()</a:t>
          </a:r>
          <a:br>
            <a:rPr lang="en-US" sz="1700" kern="1200"/>
          </a:br>
          <a:r>
            <a:rPr lang="en-US" sz="1700" kern="1200"/>
            <a:t>   - Returns the dimensions of the dataset.</a:t>
          </a:r>
          <a:br>
            <a:rPr lang="en-US" sz="1700" kern="1200"/>
          </a:br>
          <a:r>
            <a:rPr lang="en-US" sz="1700" kern="1200"/>
            <a:t>   - Example: dim(data)</a:t>
          </a:r>
        </a:p>
      </dsp:txBody>
      <dsp:txXfrm>
        <a:off x="5634661" y="1194949"/>
        <a:ext cx="2561209" cy="1886762"/>
      </dsp:txXfrm>
    </dsp:sp>
    <dsp:sp modelId="{1EDF15F8-2061-2D4C-A08B-7815A0B83E13}">
      <dsp:nvSpPr>
        <dsp:cNvPr id="0" name=""/>
        <dsp:cNvSpPr/>
      </dsp:nvSpPr>
      <dsp:spPr>
        <a:xfrm>
          <a:off x="6443575" y="314460"/>
          <a:ext cx="943381" cy="943381"/>
        </a:xfrm>
        <a:prstGeom prst="ellipse">
          <a:avLst/>
        </a:prstGeom>
        <a:solidFill>
          <a:schemeClr val="accent2">
            <a:hueOff val="3745215"/>
            <a:satOff val="-4671"/>
            <a:lumOff val="1098"/>
            <a:alphaOff val="0"/>
          </a:schemeClr>
        </a:solidFill>
        <a:ln w="25400" cap="flat" cmpd="sng" algn="ctr">
          <a:solidFill>
            <a:schemeClr val="accent2">
              <a:hueOff val="3745215"/>
              <a:satOff val="-4671"/>
              <a:lumOff val="109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550" tIns="12700" rIns="73550" bIns="1270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3</a:t>
          </a:r>
        </a:p>
      </dsp:txBody>
      <dsp:txXfrm>
        <a:off x="6581730" y="452615"/>
        <a:ext cx="667071" cy="667071"/>
      </dsp:txXfrm>
    </dsp:sp>
    <dsp:sp modelId="{12859928-9193-0542-80F3-007AEE36212F}">
      <dsp:nvSpPr>
        <dsp:cNvPr id="0" name=""/>
        <dsp:cNvSpPr/>
      </dsp:nvSpPr>
      <dsp:spPr>
        <a:xfrm>
          <a:off x="5634661" y="3144532"/>
          <a:ext cx="2561209" cy="72"/>
        </a:xfrm>
        <a:prstGeom prst="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A81E60-3BA5-EF4C-B83A-2BAA837FB7B0}">
      <dsp:nvSpPr>
        <dsp:cNvPr id="0" name=""/>
        <dsp:cNvSpPr/>
      </dsp:nvSpPr>
      <dsp:spPr>
        <a:xfrm>
          <a:off x="0" y="423285"/>
          <a:ext cx="5000124" cy="104480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1. str()</a:t>
          </a:r>
          <a:br>
            <a:rPr lang="en-US" sz="1900" kern="1200"/>
          </a:br>
          <a:r>
            <a:rPr lang="en-US" sz="1900" kern="1200"/>
            <a:t>   - Displays the structure of your dataset.</a:t>
          </a:r>
          <a:br>
            <a:rPr lang="en-US" sz="1900" kern="1200"/>
          </a:br>
          <a:r>
            <a:rPr lang="en-US" sz="1900" kern="1200"/>
            <a:t>   - Example: str(data)</a:t>
          </a:r>
        </a:p>
      </dsp:txBody>
      <dsp:txXfrm>
        <a:off x="51003" y="474288"/>
        <a:ext cx="4898118" cy="942803"/>
      </dsp:txXfrm>
    </dsp:sp>
    <dsp:sp modelId="{D0FD7E8E-3713-6C47-A6E7-CFBFCD2F9EDE}">
      <dsp:nvSpPr>
        <dsp:cNvPr id="0" name=""/>
        <dsp:cNvSpPr/>
      </dsp:nvSpPr>
      <dsp:spPr>
        <a:xfrm>
          <a:off x="0" y="1522814"/>
          <a:ext cx="5000124" cy="1044809"/>
        </a:xfrm>
        <a:prstGeom prst="roundRect">
          <a:avLst/>
        </a:prstGeom>
        <a:gradFill rotWithShape="0">
          <a:gsLst>
            <a:gs pos="0">
              <a:schemeClr val="accent5">
                <a:hueOff val="-4966938"/>
                <a:satOff val="19906"/>
                <a:lumOff val="4314"/>
                <a:alphaOff val="0"/>
                <a:shade val="51000"/>
                <a:satMod val="130000"/>
              </a:schemeClr>
            </a:gs>
            <a:gs pos="80000">
              <a:schemeClr val="accent5">
                <a:hueOff val="-4966938"/>
                <a:satOff val="19906"/>
                <a:lumOff val="4314"/>
                <a:alphaOff val="0"/>
                <a:shade val="93000"/>
                <a:satMod val="130000"/>
              </a:schemeClr>
            </a:gs>
            <a:gs pos="100000">
              <a:schemeClr val="accent5">
                <a:hueOff val="-4966938"/>
                <a:satOff val="19906"/>
                <a:lumOff val="431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2. summary()</a:t>
          </a:r>
          <a:br>
            <a:rPr lang="en-US" sz="1900" kern="1200"/>
          </a:br>
          <a:r>
            <a:rPr lang="en-US" sz="1900" kern="1200"/>
            <a:t>   - Provides summary statistics for each column.</a:t>
          </a:r>
          <a:br>
            <a:rPr lang="en-US" sz="1900" kern="1200"/>
          </a:br>
          <a:r>
            <a:rPr lang="en-US" sz="1900" kern="1200"/>
            <a:t>   - Example: summary(data)</a:t>
          </a:r>
        </a:p>
      </dsp:txBody>
      <dsp:txXfrm>
        <a:off x="51003" y="1573817"/>
        <a:ext cx="4898118" cy="942803"/>
      </dsp:txXfrm>
    </dsp:sp>
    <dsp:sp modelId="{A2DB226E-41BD-5F4A-B024-E35C82D3E2B3}">
      <dsp:nvSpPr>
        <dsp:cNvPr id="0" name=""/>
        <dsp:cNvSpPr/>
      </dsp:nvSpPr>
      <dsp:spPr>
        <a:xfrm>
          <a:off x="0" y="2622345"/>
          <a:ext cx="5000124" cy="1044809"/>
        </a:xfrm>
        <a:prstGeom prst="round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shade val="51000"/>
                <a:satMod val="130000"/>
              </a:schemeClr>
            </a:gs>
            <a:gs pos="80000">
              <a:schemeClr val="accent5">
                <a:hueOff val="-9933876"/>
                <a:satOff val="39811"/>
                <a:lumOff val="8628"/>
                <a:alphaOff val="0"/>
                <a:shade val="93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3. names()</a:t>
          </a:r>
          <a:br>
            <a:rPr lang="en-US" sz="1900" kern="1200"/>
          </a:br>
          <a:r>
            <a:rPr lang="en-US" sz="1900" kern="1200"/>
            <a:t>   - Lists all column names in the dataset.</a:t>
          </a:r>
          <a:br>
            <a:rPr lang="en-US" sz="1900" kern="1200"/>
          </a:br>
          <a:r>
            <a:rPr lang="en-US" sz="1900" kern="1200"/>
            <a:t>   - Example: names(data)</a:t>
          </a:r>
        </a:p>
      </dsp:txBody>
      <dsp:txXfrm>
        <a:off x="51003" y="2673348"/>
        <a:ext cx="4898118" cy="9428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70F89C-CDD9-4C42-823D-177992BCCF49}">
      <dsp:nvSpPr>
        <dsp:cNvPr id="0" name=""/>
        <dsp:cNvSpPr/>
      </dsp:nvSpPr>
      <dsp:spPr>
        <a:xfrm>
          <a:off x="0" y="398"/>
          <a:ext cx="7886700" cy="93352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CDE11A-A8F3-4029-B1BE-1BB45FD7928F}">
      <dsp:nvSpPr>
        <dsp:cNvPr id="0" name=""/>
        <dsp:cNvSpPr/>
      </dsp:nvSpPr>
      <dsp:spPr>
        <a:xfrm>
          <a:off x="282391" y="210442"/>
          <a:ext cx="513439" cy="5134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954CE2-3135-467A-96E0-10FF90DED3C0}">
      <dsp:nvSpPr>
        <dsp:cNvPr id="0" name=""/>
        <dsp:cNvSpPr/>
      </dsp:nvSpPr>
      <dsp:spPr>
        <a:xfrm>
          <a:off x="1078223" y="398"/>
          <a:ext cx="6808476" cy="9335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798" tIns="98798" rIns="98798" bIns="98798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1. is.na()</a:t>
          </a:r>
          <a:br>
            <a:rPr lang="en-US" sz="1700" kern="1200"/>
          </a:br>
          <a:r>
            <a:rPr lang="en-US" sz="1700" kern="1200"/>
            <a:t>   - Identifies missing values in the dataset.</a:t>
          </a:r>
          <a:br>
            <a:rPr lang="en-US" sz="1700" kern="1200"/>
          </a:br>
          <a:r>
            <a:rPr lang="en-US" sz="1700" kern="1200"/>
            <a:t>   - Example: is.na(data)</a:t>
          </a:r>
        </a:p>
      </dsp:txBody>
      <dsp:txXfrm>
        <a:off x="1078223" y="398"/>
        <a:ext cx="6808476" cy="933527"/>
      </dsp:txXfrm>
    </dsp:sp>
    <dsp:sp modelId="{2E59BA2C-DF0E-42EB-9064-89E0241A5A29}">
      <dsp:nvSpPr>
        <dsp:cNvPr id="0" name=""/>
        <dsp:cNvSpPr/>
      </dsp:nvSpPr>
      <dsp:spPr>
        <a:xfrm>
          <a:off x="0" y="1167307"/>
          <a:ext cx="7886700" cy="9335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A311A8-404A-436D-BC04-754EDB645F7A}">
      <dsp:nvSpPr>
        <dsp:cNvPr id="0" name=""/>
        <dsp:cNvSpPr/>
      </dsp:nvSpPr>
      <dsp:spPr>
        <a:xfrm>
          <a:off x="282391" y="1377351"/>
          <a:ext cx="513439" cy="51343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B80284-05BB-4181-9AE7-AA2FCE7AC828}">
      <dsp:nvSpPr>
        <dsp:cNvPr id="0" name=""/>
        <dsp:cNvSpPr/>
      </dsp:nvSpPr>
      <dsp:spPr>
        <a:xfrm>
          <a:off x="1078223" y="1167307"/>
          <a:ext cx="6808476" cy="9335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798" tIns="98798" rIns="98798" bIns="98798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2. sum(is.na())</a:t>
          </a:r>
          <a:br>
            <a:rPr lang="en-US" sz="1700" kern="1200"/>
          </a:br>
          <a:r>
            <a:rPr lang="en-US" sz="1700" kern="1200"/>
            <a:t>   - Summarizes the total number of missing values.</a:t>
          </a:r>
          <a:br>
            <a:rPr lang="en-US" sz="1700" kern="1200"/>
          </a:br>
          <a:r>
            <a:rPr lang="en-US" sz="1700" kern="1200"/>
            <a:t>   - Example: sum(is.na(data))</a:t>
          </a:r>
        </a:p>
      </dsp:txBody>
      <dsp:txXfrm>
        <a:off x="1078223" y="1167307"/>
        <a:ext cx="6808476" cy="933527"/>
      </dsp:txXfrm>
    </dsp:sp>
    <dsp:sp modelId="{E56DB206-4CCE-4ED2-83AE-B7D3F593171C}">
      <dsp:nvSpPr>
        <dsp:cNvPr id="0" name=""/>
        <dsp:cNvSpPr/>
      </dsp:nvSpPr>
      <dsp:spPr>
        <a:xfrm>
          <a:off x="0" y="2334216"/>
          <a:ext cx="7886700" cy="93352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4A2F59-34D4-495E-A3EB-14FF0476AADF}">
      <dsp:nvSpPr>
        <dsp:cNvPr id="0" name=""/>
        <dsp:cNvSpPr/>
      </dsp:nvSpPr>
      <dsp:spPr>
        <a:xfrm>
          <a:off x="282391" y="2544260"/>
          <a:ext cx="513439" cy="51343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0F833E-888E-423C-9F23-67A4EA3F525D}">
      <dsp:nvSpPr>
        <dsp:cNvPr id="0" name=""/>
        <dsp:cNvSpPr/>
      </dsp:nvSpPr>
      <dsp:spPr>
        <a:xfrm>
          <a:off x="1078223" y="2334216"/>
          <a:ext cx="6808476" cy="9335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798" tIns="98798" rIns="98798" bIns="98798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3. complete.cases()</a:t>
          </a:r>
          <a:br>
            <a:rPr lang="en-US" sz="1700" kern="1200"/>
          </a:br>
          <a:r>
            <a:rPr lang="en-US" sz="1700" kern="1200"/>
            <a:t>   - Finds rows without missing values.</a:t>
          </a:r>
          <a:br>
            <a:rPr lang="en-US" sz="1700" kern="1200"/>
          </a:br>
          <a:r>
            <a:rPr lang="en-US" sz="1700" kern="1200"/>
            <a:t>   - Example: complete.cases(data)</a:t>
          </a:r>
        </a:p>
      </dsp:txBody>
      <dsp:txXfrm>
        <a:off x="1078223" y="2334216"/>
        <a:ext cx="6808476" cy="93352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CC18FC-05E0-4C44-BB4A-30A98C7FFBC2}">
      <dsp:nvSpPr>
        <dsp:cNvPr id="0" name=""/>
        <dsp:cNvSpPr/>
      </dsp:nvSpPr>
      <dsp:spPr>
        <a:xfrm>
          <a:off x="2523744" y="1593"/>
          <a:ext cx="2839211" cy="105171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1. plot()</a:t>
          </a:r>
          <a:br>
            <a:rPr lang="en-US" sz="1400" kern="1200"/>
          </a:br>
          <a:r>
            <a:rPr lang="en-US" sz="1400" kern="1200"/>
            <a:t>   - Basic plots of data.</a:t>
          </a:r>
          <a:br>
            <a:rPr lang="en-US" sz="1400" kern="1200"/>
          </a:br>
          <a:r>
            <a:rPr lang="en-US" sz="1400" kern="1200"/>
            <a:t>   - Example: plot(data$variable1, data$variable2)</a:t>
          </a:r>
        </a:p>
      </dsp:txBody>
      <dsp:txXfrm>
        <a:off x="2575084" y="52933"/>
        <a:ext cx="2736531" cy="949035"/>
      </dsp:txXfrm>
    </dsp:sp>
    <dsp:sp modelId="{7B4D16A1-2086-D044-AADB-F08886BA2A3B}">
      <dsp:nvSpPr>
        <dsp:cNvPr id="0" name=""/>
        <dsp:cNvSpPr/>
      </dsp:nvSpPr>
      <dsp:spPr>
        <a:xfrm>
          <a:off x="2523744" y="1105894"/>
          <a:ext cx="2839211" cy="105171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2. hist()</a:t>
          </a:r>
          <a:br>
            <a:rPr lang="en-US" sz="1400" kern="1200"/>
          </a:br>
          <a:r>
            <a:rPr lang="en-US" sz="1400" kern="1200"/>
            <a:t>   - Histogram of a specific variable.</a:t>
          </a:r>
          <a:br>
            <a:rPr lang="en-US" sz="1400" kern="1200"/>
          </a:br>
          <a:r>
            <a:rPr lang="en-US" sz="1400" kern="1200"/>
            <a:t>   - Example: hist(data$variable)</a:t>
          </a:r>
        </a:p>
      </dsp:txBody>
      <dsp:txXfrm>
        <a:off x="2575084" y="1157234"/>
        <a:ext cx="2736531" cy="949035"/>
      </dsp:txXfrm>
    </dsp:sp>
    <dsp:sp modelId="{FFA746EF-BDB1-2B41-A0B3-3502153A45FB}">
      <dsp:nvSpPr>
        <dsp:cNvPr id="0" name=""/>
        <dsp:cNvSpPr/>
      </dsp:nvSpPr>
      <dsp:spPr>
        <a:xfrm>
          <a:off x="2523744" y="2210195"/>
          <a:ext cx="2839211" cy="105171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3. boxplot()</a:t>
          </a:r>
          <a:br>
            <a:rPr lang="en-US" sz="1400" kern="1200"/>
          </a:br>
          <a:r>
            <a:rPr lang="en-US" sz="1400" kern="1200"/>
            <a:t>   - Boxplot to visualize the distribution of data.</a:t>
          </a:r>
          <a:br>
            <a:rPr lang="en-US" sz="1400" kern="1200"/>
          </a:br>
          <a:r>
            <a:rPr lang="en-US" sz="1400" kern="1200"/>
            <a:t>   - Example: boxplot(data$variable)</a:t>
          </a:r>
        </a:p>
      </dsp:txBody>
      <dsp:txXfrm>
        <a:off x="2575084" y="2261535"/>
        <a:ext cx="2736531" cy="94903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79DAD6-6FF1-624B-9AD9-81622C45798A}">
      <dsp:nvSpPr>
        <dsp:cNvPr id="0" name=""/>
        <dsp:cNvSpPr/>
      </dsp:nvSpPr>
      <dsp:spPr>
        <a:xfrm>
          <a:off x="0" y="48861"/>
          <a:ext cx="7162800" cy="6598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1. Numeric</a:t>
          </a:r>
          <a:br>
            <a:rPr lang="en-US" sz="1200" kern="1200"/>
          </a:br>
          <a:r>
            <a:rPr lang="en-US" sz="1200" kern="1200"/>
            <a:t>   - Example: x &lt;- 10.5</a:t>
          </a:r>
          <a:br>
            <a:rPr lang="en-US" sz="1200" kern="1200"/>
          </a:br>
          <a:r>
            <a:rPr lang="en-US" sz="1200" kern="1200"/>
            <a:t>   - Double precision numbers.</a:t>
          </a:r>
        </a:p>
      </dsp:txBody>
      <dsp:txXfrm>
        <a:off x="32213" y="81074"/>
        <a:ext cx="7098374" cy="595453"/>
      </dsp:txXfrm>
    </dsp:sp>
    <dsp:sp modelId="{F1CD5CAC-CF01-AF49-A9C7-091B4F9DDE61}">
      <dsp:nvSpPr>
        <dsp:cNvPr id="0" name=""/>
        <dsp:cNvSpPr/>
      </dsp:nvSpPr>
      <dsp:spPr>
        <a:xfrm>
          <a:off x="0" y="743301"/>
          <a:ext cx="7162800" cy="6598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2. Integer</a:t>
          </a:r>
          <a:br>
            <a:rPr lang="en-US" sz="1200" kern="1200"/>
          </a:br>
          <a:r>
            <a:rPr lang="en-US" sz="1200" kern="1200"/>
            <a:t>   - Example: y &lt;- as.integer(5)</a:t>
          </a:r>
          <a:br>
            <a:rPr lang="en-US" sz="1200" kern="1200"/>
          </a:br>
          <a:r>
            <a:rPr lang="en-US" sz="1200" kern="1200"/>
            <a:t>   - Whole numbers.</a:t>
          </a:r>
        </a:p>
      </dsp:txBody>
      <dsp:txXfrm>
        <a:off x="32213" y="775514"/>
        <a:ext cx="7098374" cy="595453"/>
      </dsp:txXfrm>
    </dsp:sp>
    <dsp:sp modelId="{46874600-262E-EB45-80A6-324A3E1A6BEA}">
      <dsp:nvSpPr>
        <dsp:cNvPr id="0" name=""/>
        <dsp:cNvSpPr/>
      </dsp:nvSpPr>
      <dsp:spPr>
        <a:xfrm>
          <a:off x="0" y="1437741"/>
          <a:ext cx="7162800" cy="6598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3. Character</a:t>
          </a:r>
          <a:br>
            <a:rPr lang="en-US" sz="1200" kern="1200"/>
          </a:br>
          <a:r>
            <a:rPr lang="en-US" sz="1200" kern="1200"/>
            <a:t>   - Example: name &lt;- "John"</a:t>
          </a:r>
          <a:br>
            <a:rPr lang="en-US" sz="1200" kern="1200"/>
          </a:br>
          <a:r>
            <a:rPr lang="en-US" sz="1200" kern="1200"/>
            <a:t>   - Strings of text.</a:t>
          </a:r>
        </a:p>
      </dsp:txBody>
      <dsp:txXfrm>
        <a:off x="32213" y="1469954"/>
        <a:ext cx="7098374" cy="595453"/>
      </dsp:txXfrm>
    </dsp:sp>
    <dsp:sp modelId="{EC136A0B-C0BD-DD4D-9E9D-C9D6592A89EC}">
      <dsp:nvSpPr>
        <dsp:cNvPr id="0" name=""/>
        <dsp:cNvSpPr/>
      </dsp:nvSpPr>
      <dsp:spPr>
        <a:xfrm>
          <a:off x="0" y="2132181"/>
          <a:ext cx="7162800" cy="6598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4. Logical</a:t>
          </a:r>
          <a:br>
            <a:rPr lang="en-US" sz="1200" kern="1200"/>
          </a:br>
          <a:r>
            <a:rPr lang="en-US" sz="1200" kern="1200"/>
            <a:t>   - Example: flag &lt;- TRUE</a:t>
          </a:r>
          <a:br>
            <a:rPr lang="en-US" sz="1200" kern="1200"/>
          </a:br>
          <a:r>
            <a:rPr lang="en-US" sz="1200" kern="1200"/>
            <a:t>   - Boolean values (TRUE/FALSE).</a:t>
          </a:r>
        </a:p>
      </dsp:txBody>
      <dsp:txXfrm>
        <a:off x="32213" y="2164394"/>
        <a:ext cx="7098374" cy="595453"/>
      </dsp:txXfrm>
    </dsp:sp>
    <dsp:sp modelId="{B10253D3-671C-1942-BD60-7BB9F2ADD269}">
      <dsp:nvSpPr>
        <dsp:cNvPr id="0" name=""/>
        <dsp:cNvSpPr/>
      </dsp:nvSpPr>
      <dsp:spPr>
        <a:xfrm>
          <a:off x="0" y="2826621"/>
          <a:ext cx="7162800" cy="6598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5. Factor</a:t>
          </a:r>
          <a:br>
            <a:rPr lang="en-US" sz="1200" kern="1200"/>
          </a:br>
          <a:r>
            <a:rPr lang="en-US" sz="1200" kern="1200"/>
            <a:t>   - Example: factor_var &lt;- factor(c("Male", "Female"))</a:t>
          </a:r>
          <a:br>
            <a:rPr lang="en-US" sz="1200" kern="1200"/>
          </a:br>
          <a:r>
            <a:rPr lang="en-US" sz="1200" kern="1200"/>
            <a:t>   - Categorical data.</a:t>
          </a:r>
        </a:p>
      </dsp:txBody>
      <dsp:txXfrm>
        <a:off x="32213" y="2858834"/>
        <a:ext cx="7098374" cy="59545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45E77C-EA79-4B0E-B528-95168CEE0754}">
      <dsp:nvSpPr>
        <dsp:cNvPr id="0" name=""/>
        <dsp:cNvSpPr/>
      </dsp:nvSpPr>
      <dsp:spPr>
        <a:xfrm>
          <a:off x="0" y="2950"/>
          <a:ext cx="7886700" cy="62792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5328EC-BD48-4887-87F6-191B0CBF5EF8}">
      <dsp:nvSpPr>
        <dsp:cNvPr id="0" name=""/>
        <dsp:cNvSpPr/>
      </dsp:nvSpPr>
      <dsp:spPr>
        <a:xfrm>
          <a:off x="189945" y="144232"/>
          <a:ext cx="345693" cy="3453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F00FA1-02A9-455A-AC94-2532D2728B1E}">
      <dsp:nvSpPr>
        <dsp:cNvPr id="0" name=""/>
        <dsp:cNvSpPr/>
      </dsp:nvSpPr>
      <dsp:spPr>
        <a:xfrm>
          <a:off x="725585" y="2950"/>
          <a:ext cx="7128334" cy="686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85" tIns="72685" rIns="72685" bIns="72685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1. Vectors</a:t>
          </a:r>
          <a:br>
            <a:rPr lang="en-US" sz="1400" kern="1200"/>
          </a:br>
          <a:r>
            <a:rPr lang="en-US" sz="1400" kern="1200"/>
            <a:t>   - Example: c(1, 2, 3, 4)</a:t>
          </a:r>
          <a:br>
            <a:rPr lang="en-US" sz="1400" kern="1200"/>
          </a:br>
          <a:r>
            <a:rPr lang="en-US" sz="1400" kern="1200"/>
            <a:t>   - Homogeneous data.</a:t>
          </a:r>
        </a:p>
      </dsp:txBody>
      <dsp:txXfrm>
        <a:off x="725585" y="2950"/>
        <a:ext cx="7128334" cy="686787"/>
      </dsp:txXfrm>
    </dsp:sp>
    <dsp:sp modelId="{1701BABD-F4BA-4815-9564-1B48AC23B39E}">
      <dsp:nvSpPr>
        <dsp:cNvPr id="0" name=""/>
        <dsp:cNvSpPr/>
      </dsp:nvSpPr>
      <dsp:spPr>
        <a:xfrm>
          <a:off x="0" y="861435"/>
          <a:ext cx="7886700" cy="62792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720E4D-2CB6-4A5C-8A2E-198C82D310E3}">
      <dsp:nvSpPr>
        <dsp:cNvPr id="0" name=""/>
        <dsp:cNvSpPr/>
      </dsp:nvSpPr>
      <dsp:spPr>
        <a:xfrm>
          <a:off x="189945" y="1002717"/>
          <a:ext cx="345693" cy="3453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89CA7D-2B6A-468C-9170-1C805B5486B8}">
      <dsp:nvSpPr>
        <dsp:cNvPr id="0" name=""/>
        <dsp:cNvSpPr/>
      </dsp:nvSpPr>
      <dsp:spPr>
        <a:xfrm>
          <a:off x="725585" y="861435"/>
          <a:ext cx="7128334" cy="686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85" tIns="72685" rIns="72685" bIns="72685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2. Lists</a:t>
          </a:r>
          <a:br>
            <a:rPr lang="en-US" sz="1400" kern="1200"/>
          </a:br>
          <a:r>
            <a:rPr lang="en-US" sz="1400" kern="1200"/>
            <a:t>   - Example: list(name = "John", age = 25)</a:t>
          </a:r>
          <a:br>
            <a:rPr lang="en-US" sz="1400" kern="1200"/>
          </a:br>
          <a:r>
            <a:rPr lang="en-US" sz="1400" kern="1200"/>
            <a:t>   - Heterogeneous data.</a:t>
          </a:r>
        </a:p>
      </dsp:txBody>
      <dsp:txXfrm>
        <a:off x="725585" y="861435"/>
        <a:ext cx="7128334" cy="686787"/>
      </dsp:txXfrm>
    </dsp:sp>
    <dsp:sp modelId="{3D9966CE-4E76-411D-A1D5-8882F65A7E2D}">
      <dsp:nvSpPr>
        <dsp:cNvPr id="0" name=""/>
        <dsp:cNvSpPr/>
      </dsp:nvSpPr>
      <dsp:spPr>
        <a:xfrm>
          <a:off x="0" y="1719919"/>
          <a:ext cx="7886700" cy="62792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2C12C0-D867-425B-8A8D-793C6BE83600}">
      <dsp:nvSpPr>
        <dsp:cNvPr id="0" name=""/>
        <dsp:cNvSpPr/>
      </dsp:nvSpPr>
      <dsp:spPr>
        <a:xfrm>
          <a:off x="189945" y="1861201"/>
          <a:ext cx="345693" cy="34535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AD5382-F71E-4085-A75F-BEF9CB01A64A}">
      <dsp:nvSpPr>
        <dsp:cNvPr id="0" name=""/>
        <dsp:cNvSpPr/>
      </dsp:nvSpPr>
      <dsp:spPr>
        <a:xfrm>
          <a:off x="725585" y="1719919"/>
          <a:ext cx="7128334" cy="686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85" tIns="72685" rIns="72685" bIns="72685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3. Data Frames</a:t>
          </a:r>
          <a:br>
            <a:rPr lang="en-US" sz="1400" kern="1200"/>
          </a:br>
          <a:r>
            <a:rPr lang="en-US" sz="1400" kern="1200"/>
            <a:t>   - Example: data.frame()</a:t>
          </a:r>
          <a:br>
            <a:rPr lang="en-US" sz="1400" kern="1200"/>
          </a:br>
          <a:r>
            <a:rPr lang="en-US" sz="1400" kern="1200"/>
            <a:t>   - Similar to tables (rows and columns).</a:t>
          </a:r>
        </a:p>
      </dsp:txBody>
      <dsp:txXfrm>
        <a:off x="725585" y="1719919"/>
        <a:ext cx="7128334" cy="686787"/>
      </dsp:txXfrm>
    </dsp:sp>
    <dsp:sp modelId="{56E08A36-B479-4A9F-888B-25731DEDB2BC}">
      <dsp:nvSpPr>
        <dsp:cNvPr id="0" name=""/>
        <dsp:cNvSpPr/>
      </dsp:nvSpPr>
      <dsp:spPr>
        <a:xfrm>
          <a:off x="0" y="2578404"/>
          <a:ext cx="7886700" cy="62792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DFAEF6-EE10-4EAA-B4F0-6B68682FB465}">
      <dsp:nvSpPr>
        <dsp:cNvPr id="0" name=""/>
        <dsp:cNvSpPr/>
      </dsp:nvSpPr>
      <dsp:spPr>
        <a:xfrm>
          <a:off x="189945" y="2719686"/>
          <a:ext cx="345693" cy="34535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58E32E-5945-47BF-8C86-6B87550776A1}">
      <dsp:nvSpPr>
        <dsp:cNvPr id="0" name=""/>
        <dsp:cNvSpPr/>
      </dsp:nvSpPr>
      <dsp:spPr>
        <a:xfrm>
          <a:off x="725585" y="2578404"/>
          <a:ext cx="7128334" cy="686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85" tIns="72685" rIns="72685" bIns="72685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4. Matrices</a:t>
          </a:r>
          <a:br>
            <a:rPr lang="en-US" sz="1400" kern="1200"/>
          </a:br>
          <a:r>
            <a:rPr lang="en-US" sz="1400" kern="1200"/>
            <a:t>   - Example: matrix(1:9, nrow = 3)</a:t>
          </a:r>
          <a:br>
            <a:rPr lang="en-US" sz="1400" kern="1200"/>
          </a:br>
          <a:r>
            <a:rPr lang="en-US" sz="1400" kern="1200"/>
            <a:t>   - 2D homogeneous arrays.</a:t>
          </a:r>
        </a:p>
      </dsp:txBody>
      <dsp:txXfrm>
        <a:off x="725585" y="2578404"/>
        <a:ext cx="7128334" cy="6867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svg"/><Relationship Id="rId5" Type="http://schemas.openxmlformats.org/officeDocument/2006/relationships/image" Target="../media/image4.png"/><Relationship Id="rId4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svg"/><Relationship Id="rId5" Type="http://schemas.openxmlformats.org/officeDocument/2006/relationships/image" Target="../media/image4.png"/><Relationship Id="rId4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3.sv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11" Type="http://schemas.openxmlformats.org/officeDocument/2006/relationships/image" Target="../media/image12.sv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1.jpe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svg"/><Relationship Id="rId3" Type="http://schemas.openxmlformats.org/officeDocument/2006/relationships/image" Target="../media/image3.svg"/><Relationship Id="rId7" Type="http://schemas.openxmlformats.org/officeDocument/2006/relationships/image" Target="../media/image10.png"/><Relationship Id="rId12" Type="http://schemas.openxmlformats.org/officeDocument/2006/relationships/image" Target="../media/image19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svg"/><Relationship Id="rId11" Type="http://schemas.openxmlformats.org/officeDocument/2006/relationships/image" Target="../media/image18.svg"/><Relationship Id="rId5" Type="http://schemas.openxmlformats.org/officeDocument/2006/relationships/image" Target="../media/image13.png"/><Relationship Id="rId10" Type="http://schemas.openxmlformats.org/officeDocument/2006/relationships/image" Target="../media/image17.svg"/><Relationship Id="rId4" Type="http://schemas.openxmlformats.org/officeDocument/2006/relationships/image" Target="../media/image1.jpeg"/><Relationship Id="rId9" Type="http://schemas.openxmlformats.org/officeDocument/2006/relationships/image" Target="../media/image16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hyperlink" Target="https://bookdown.org/ndphillips/YaRrr/the-working-directory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3.svg"/><Relationship Id="rId7" Type="http://schemas.openxmlformats.org/officeDocument/2006/relationships/image" Target="../media/image2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svg"/><Relationship Id="rId5" Type="http://schemas.openxmlformats.org/officeDocument/2006/relationships/image" Target="../media/image4.png"/><Relationship Id="rId4" Type="http://schemas.openxmlformats.org/officeDocument/2006/relationships/image" Target="../media/image1.jpeg"/><Relationship Id="rId9" Type="http://schemas.openxmlformats.org/officeDocument/2006/relationships/image" Target="../media/image26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13" Type="http://schemas.openxmlformats.org/officeDocument/2006/relationships/image" Target="../media/image32.svg"/><Relationship Id="rId18" Type="http://schemas.openxmlformats.org/officeDocument/2006/relationships/image" Target="../media/image37.svg"/><Relationship Id="rId3" Type="http://schemas.openxmlformats.org/officeDocument/2006/relationships/image" Target="../media/image3.svg"/><Relationship Id="rId7" Type="http://schemas.openxmlformats.org/officeDocument/2006/relationships/image" Target="../media/image29.png"/><Relationship Id="rId12" Type="http://schemas.openxmlformats.org/officeDocument/2006/relationships/image" Target="../media/image31.png"/><Relationship Id="rId17" Type="http://schemas.openxmlformats.org/officeDocument/2006/relationships/image" Target="../media/image36.png"/><Relationship Id="rId2" Type="http://schemas.openxmlformats.org/officeDocument/2006/relationships/image" Target="../media/image2.png"/><Relationship Id="rId16" Type="http://schemas.openxmlformats.org/officeDocument/2006/relationships/image" Target="../media/image3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svg"/><Relationship Id="rId11" Type="http://schemas.openxmlformats.org/officeDocument/2006/relationships/image" Target="../media/image24.jpeg"/><Relationship Id="rId5" Type="http://schemas.openxmlformats.org/officeDocument/2006/relationships/image" Target="../media/image27.png"/><Relationship Id="rId15" Type="http://schemas.openxmlformats.org/officeDocument/2006/relationships/image" Target="../media/image34.svg"/><Relationship Id="rId10" Type="http://schemas.openxmlformats.org/officeDocument/2006/relationships/image" Target="../media/image9.svg"/><Relationship Id="rId4" Type="http://schemas.openxmlformats.org/officeDocument/2006/relationships/image" Target="../media/image1.jpeg"/><Relationship Id="rId9" Type="http://schemas.openxmlformats.org/officeDocument/2006/relationships/image" Target="../media/image8.png"/><Relationship Id="rId14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13" Type="http://schemas.openxmlformats.org/officeDocument/2006/relationships/image" Target="../media/image45.svg"/><Relationship Id="rId18" Type="http://schemas.openxmlformats.org/officeDocument/2006/relationships/image" Target="../media/image50.png"/><Relationship Id="rId3" Type="http://schemas.openxmlformats.org/officeDocument/2006/relationships/image" Target="../media/image3.svg"/><Relationship Id="rId21" Type="http://schemas.openxmlformats.org/officeDocument/2006/relationships/image" Target="../media/image53.svg"/><Relationship Id="rId7" Type="http://schemas.openxmlformats.org/officeDocument/2006/relationships/image" Target="../media/image8.png"/><Relationship Id="rId12" Type="http://schemas.openxmlformats.org/officeDocument/2006/relationships/image" Target="../media/image44.png"/><Relationship Id="rId17" Type="http://schemas.openxmlformats.org/officeDocument/2006/relationships/image" Target="../media/image49.jpeg"/><Relationship Id="rId2" Type="http://schemas.openxmlformats.org/officeDocument/2006/relationships/image" Target="../media/image2.png"/><Relationship Id="rId16" Type="http://schemas.openxmlformats.org/officeDocument/2006/relationships/image" Target="../media/image48.svg"/><Relationship Id="rId20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svg"/><Relationship Id="rId11" Type="http://schemas.openxmlformats.org/officeDocument/2006/relationships/image" Target="../media/image43.svg"/><Relationship Id="rId5" Type="http://schemas.openxmlformats.org/officeDocument/2006/relationships/image" Target="../media/image38.png"/><Relationship Id="rId15" Type="http://schemas.openxmlformats.org/officeDocument/2006/relationships/image" Target="../media/image47.png"/><Relationship Id="rId23" Type="http://schemas.openxmlformats.org/officeDocument/2006/relationships/image" Target="../media/image55.svg"/><Relationship Id="rId10" Type="http://schemas.openxmlformats.org/officeDocument/2006/relationships/image" Target="../media/image42.png"/><Relationship Id="rId19" Type="http://schemas.openxmlformats.org/officeDocument/2006/relationships/image" Target="../media/image51.svg"/><Relationship Id="rId4" Type="http://schemas.openxmlformats.org/officeDocument/2006/relationships/image" Target="../media/image1.jpeg"/><Relationship Id="rId9" Type="http://schemas.openxmlformats.org/officeDocument/2006/relationships/image" Target="../media/image41.jpeg"/><Relationship Id="rId14" Type="http://schemas.openxmlformats.org/officeDocument/2006/relationships/image" Target="../media/image46.jpeg"/><Relationship Id="rId22" Type="http://schemas.openxmlformats.org/officeDocument/2006/relationships/image" Target="../media/image5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">
            <a:extLst>
              <a:ext uri="{FF2B5EF4-FFF2-40B4-BE49-F238E27FC236}">
                <a16:creationId xmlns:a16="http://schemas.microsoft.com/office/drawing/2014/main" id="{8EDCD403-F7BF-27A2-AA4D-3245827CF024}"/>
              </a:ext>
            </a:extLst>
          </p:cNvPr>
          <p:cNvSpPr/>
          <p:nvPr/>
        </p:nvSpPr>
        <p:spPr>
          <a:xfrm>
            <a:off x="24143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4000" y="0"/>
                </a:lnTo>
                <a:lnTo>
                  <a:pt x="91440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802C7D-4524-1CB3-1FC9-29B0B2258A4A}"/>
              </a:ext>
            </a:extLst>
          </p:cNvPr>
          <p:cNvSpPr txBox="1"/>
          <p:nvPr/>
        </p:nvSpPr>
        <p:spPr>
          <a:xfrm>
            <a:off x="1752600" y="1276350"/>
            <a:ext cx="5715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Check in questions: </a:t>
            </a:r>
          </a:p>
          <a:p>
            <a:r>
              <a:rPr lang="en-US" dirty="0"/>
              <a:t>How have your first few weeks been?</a:t>
            </a:r>
          </a:p>
          <a:p>
            <a:r>
              <a:rPr lang="en-US" dirty="0"/>
              <a:t>Do you think ketchup is a smoothie?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989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4000" y="0"/>
                </a:lnTo>
                <a:lnTo>
                  <a:pt x="91440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4000" y="0"/>
                </a:lnTo>
                <a:lnTo>
                  <a:pt x="91440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248202" y="381524"/>
            <a:ext cx="8836457" cy="4738792"/>
          </a:xfrm>
          <a:custGeom>
            <a:avLst/>
            <a:gdLst/>
            <a:ahLst/>
            <a:cxnLst/>
            <a:rect l="l" t="t" r="r" b="b"/>
            <a:pathLst>
              <a:path w="8836457" h="4738792">
                <a:moveTo>
                  <a:pt x="0" y="0"/>
                </a:moveTo>
                <a:lnTo>
                  <a:pt x="8836457" y="0"/>
                </a:lnTo>
                <a:lnTo>
                  <a:pt x="8836457" y="4738792"/>
                </a:lnTo>
                <a:lnTo>
                  <a:pt x="0" y="473879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397420" y="405403"/>
            <a:ext cx="6917779" cy="5888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154"/>
              </a:lnSpc>
            </a:pPr>
            <a:r>
              <a:rPr lang="en-US" sz="2799" spc="5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Working directory and loading data 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472669" y="1025033"/>
            <a:ext cx="156486" cy="5471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00"/>
              </a:lnSpc>
            </a:pPr>
            <a:r>
              <a:rPr lang="en-US" sz="2000" spc="690">
                <a:solidFill>
                  <a:srgbClr val="595959"/>
                </a:solidFill>
                <a:latin typeface="IBM Plex Sans"/>
                <a:ea typeface="IBM Plex Sans"/>
                <a:cs typeface="IBM Plex Sans"/>
                <a:sym typeface="IBM Plex Sans"/>
              </a:rPr>
              <a:t>●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72669" y="2327415"/>
            <a:ext cx="156486" cy="9008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759"/>
              </a:lnSpc>
            </a:pPr>
            <a:r>
              <a:rPr lang="en-US" sz="2000" spc="690">
                <a:solidFill>
                  <a:srgbClr val="595959"/>
                </a:solidFill>
                <a:latin typeface="IBM Plex Sans"/>
                <a:ea typeface="IBM Plex Sans"/>
                <a:cs typeface="IBM Plex Sans"/>
                <a:sym typeface="IBM Plex Sans"/>
              </a:rPr>
              <a:t>● ●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854621" y="1182281"/>
            <a:ext cx="7734062" cy="7036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60"/>
              </a:lnSpc>
            </a:pPr>
            <a:r>
              <a:rPr lang="en-US" sz="20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Organization is up to you -- ask around for how people organize their data and ﬁles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929869" y="1860023"/>
            <a:ext cx="4249626" cy="4132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60"/>
              </a:lnSpc>
            </a:pPr>
            <a:r>
              <a:rPr lang="en-US" sz="20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○We have some suggestions, too!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854621" y="2170347"/>
            <a:ext cx="7110794" cy="13717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20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Keep this structure in mind when loading your data!</a:t>
            </a:r>
          </a:p>
          <a:p>
            <a:pPr algn="l">
              <a:lnSpc>
                <a:spcPts val="2760"/>
              </a:lnSpc>
            </a:pPr>
            <a:r>
              <a:rPr lang="en-US" sz="20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R has to know </a:t>
            </a:r>
            <a:r>
              <a:rPr lang="en-US" sz="2000" i="1">
                <a:solidFill>
                  <a:srgbClr val="595959"/>
                </a:solidFill>
                <a:latin typeface="Open Sans Italics"/>
                <a:ea typeface="Open Sans Italics"/>
                <a:cs typeface="Open Sans Italics"/>
                <a:sym typeface="Open Sans Italics"/>
              </a:rPr>
              <a:t>speciﬁcally </a:t>
            </a:r>
            <a:r>
              <a:rPr lang="en-US" sz="20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where to look for the data ﬁle (its address), or it won’t be able to read it in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8794223" y="4782007"/>
            <a:ext cx="144047" cy="1688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400"/>
              </a:lnSpc>
            </a:pPr>
            <a:r>
              <a:rPr lang="en-US" sz="1000" spc="345">
                <a:solidFill>
                  <a:srgbClr val="595959"/>
                </a:solidFill>
                <a:latin typeface="IBM Plex Sans"/>
                <a:ea typeface="IBM Plex Sans"/>
                <a:cs typeface="IBM Plex Sans"/>
                <a:sym typeface="IBM Plex Sans"/>
              </a:rPr>
              <a:t>13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4000" y="0"/>
                </a:lnTo>
                <a:lnTo>
                  <a:pt x="91440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4000" y="0"/>
                </a:lnTo>
                <a:lnTo>
                  <a:pt x="91440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248202" y="381524"/>
            <a:ext cx="8836457" cy="4738792"/>
          </a:xfrm>
          <a:custGeom>
            <a:avLst/>
            <a:gdLst/>
            <a:ahLst/>
            <a:cxnLst/>
            <a:rect l="l" t="t" r="r" b="b"/>
            <a:pathLst>
              <a:path w="8836457" h="4738792">
                <a:moveTo>
                  <a:pt x="0" y="0"/>
                </a:moveTo>
                <a:lnTo>
                  <a:pt x="8836457" y="0"/>
                </a:lnTo>
                <a:lnTo>
                  <a:pt x="8836457" y="4738792"/>
                </a:lnTo>
                <a:lnTo>
                  <a:pt x="0" y="473879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397421" y="405403"/>
            <a:ext cx="7451179" cy="5888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154"/>
              </a:lnSpc>
            </a:pPr>
            <a:r>
              <a:rPr lang="en-US" sz="2799" spc="5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Most common errors when loading data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472669" y="1025033"/>
            <a:ext cx="156486" cy="5471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00"/>
              </a:lnSpc>
            </a:pPr>
            <a:r>
              <a:rPr lang="en-US" sz="2000" spc="690">
                <a:solidFill>
                  <a:srgbClr val="595959"/>
                </a:solidFill>
                <a:latin typeface="IBM Plex Sans"/>
                <a:ea typeface="IBM Plex Sans"/>
                <a:cs typeface="IBM Plex Sans"/>
                <a:sym typeface="IBM Plex Sans"/>
              </a:rPr>
              <a:t>●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72669" y="2062620"/>
            <a:ext cx="156486" cy="3376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spc="690">
                <a:solidFill>
                  <a:srgbClr val="595959"/>
                </a:solidFill>
                <a:latin typeface="IBM Plex Sans"/>
                <a:ea typeface="IBM Plex Sans"/>
                <a:cs typeface="IBM Plex Sans"/>
                <a:sym typeface="IBM Plex Sans"/>
              </a:rPr>
              <a:t>●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97421" y="3188884"/>
            <a:ext cx="1344625" cy="3531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60"/>
              </a:lnSpc>
            </a:pPr>
            <a:r>
              <a:rPr lang="en-US" sz="20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Other tips: 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72669" y="3516106"/>
            <a:ext cx="6683426" cy="4132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60"/>
              </a:lnSpc>
            </a:pPr>
            <a:r>
              <a:rPr lang="en-US" sz="20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●Don’t use spaces in your ﬁle names or folder names!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854621" y="1182281"/>
            <a:ext cx="8008420" cy="15317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60"/>
              </a:lnSpc>
            </a:pPr>
            <a:r>
              <a:rPr lang="en-US" sz="20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Wrong ﬁle path (i.e., wrong working directory so R is looking in the wrong place and cannot ﬁnd the ﬁle)</a:t>
            </a:r>
          </a:p>
          <a:p>
            <a:pPr algn="l">
              <a:lnSpc>
                <a:spcPts val="4759"/>
              </a:lnSpc>
            </a:pPr>
            <a:r>
              <a:rPr lang="en-US" sz="20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Forgot to put quotes around the name of the ﬁle and/or ﬁle path! </a:t>
            </a:r>
          </a:p>
          <a:p>
            <a:pPr algn="l">
              <a:lnSpc>
                <a:spcPts val="1000"/>
              </a:lnSpc>
            </a:pPr>
            <a:r>
              <a:rPr lang="en-US" sz="20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read.csv(“penguins.csv”)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8794223" y="4782007"/>
            <a:ext cx="144047" cy="1688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400"/>
              </a:lnSpc>
            </a:pPr>
            <a:r>
              <a:rPr lang="en-US" sz="1000" spc="345">
                <a:solidFill>
                  <a:srgbClr val="595959"/>
                </a:solidFill>
                <a:latin typeface="IBM Plex Sans"/>
                <a:ea typeface="IBM Plex Sans"/>
                <a:cs typeface="IBM Plex Sans"/>
                <a:sym typeface="IBM Plex Sans"/>
              </a:rPr>
              <a:t>14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5BFDB-593B-F0FB-181A-76D78CA4E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now?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E3225-D5FE-FAC7-76C2-F4E3967989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47043"/>
            <a:ext cx="8229600" cy="164941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479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181966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182309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80833" y="-3980834"/>
            <a:ext cx="1182335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261648"/>
            <a:ext cx="7533018" cy="658297"/>
          </a:xfrm>
        </p:spPr>
        <p:txBody>
          <a:bodyPr anchor="ctr">
            <a:normAutofit/>
          </a:bodyPr>
          <a:lstStyle/>
          <a:p>
            <a:r>
              <a:rPr lang="en-US" sz="3000">
                <a:solidFill>
                  <a:srgbClr val="FFFFFF"/>
                </a:solidFill>
              </a:rPr>
              <a:t>Commands to Inspect the Data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9D03AAD-0141-8F5D-F47B-3AA09B34B4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3862971"/>
              </p:ext>
            </p:extLst>
          </p:nvPr>
        </p:nvGraphicFramePr>
        <p:xfrm>
          <a:off x="483042" y="1584434"/>
          <a:ext cx="8195871" cy="31446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57563" y="1057562"/>
            <a:ext cx="51435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57564" y="1065164"/>
            <a:ext cx="51434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575942" y="2691064"/>
            <a:ext cx="1876484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727288"/>
            <a:ext cx="2925267" cy="3134219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57571" y="1057559"/>
            <a:ext cx="5143502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262817"/>
            <a:ext cx="2336449" cy="1797269"/>
          </a:xfrm>
        </p:spPr>
        <p:txBody>
          <a:bodyPr anchor="b">
            <a:normAutofit/>
          </a:bodyPr>
          <a:lstStyle/>
          <a:p>
            <a:pPr algn="r"/>
            <a:r>
              <a:rPr lang="en-US" sz="3000">
                <a:solidFill>
                  <a:srgbClr val="FFFFFF"/>
                </a:solidFill>
              </a:rPr>
              <a:t>Summary and Structure of Data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88F34A4-655D-DC22-083C-2707B0178D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6344430"/>
              </p:ext>
            </p:extLst>
          </p:nvPr>
        </p:nvGraphicFramePr>
        <p:xfrm>
          <a:off x="3678789" y="562830"/>
          <a:ext cx="5000124" cy="4090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192024"/>
            <a:ext cx="7879842" cy="761238"/>
          </a:xfrm>
        </p:spPr>
        <p:txBody>
          <a:bodyPr anchor="b">
            <a:normAutofit/>
          </a:bodyPr>
          <a:lstStyle/>
          <a:p>
            <a:r>
              <a:rPr lang="en-US" sz="4100"/>
              <a:t>Checking for Missing or NA Values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464" y="1225876"/>
            <a:ext cx="7838694" cy="13716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30936" y="1153632"/>
            <a:ext cx="1405092" cy="823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4DBED44-BBBF-B6B5-D9F3-B321F26D4C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5096990"/>
              </p:ext>
            </p:extLst>
          </p:nvPr>
        </p:nvGraphicFramePr>
        <p:xfrm>
          <a:off x="628650" y="1444699"/>
          <a:ext cx="7886700" cy="32681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85EC2B6-7C68-EC13-55AE-B033FF3A5B0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8443" b="-2"/>
          <a:stretch/>
        </p:blipFill>
        <p:spPr>
          <a:xfrm>
            <a:off x="20" y="10"/>
            <a:ext cx="9143980" cy="51434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3"/>
            <a:ext cx="7886700" cy="994173"/>
          </a:xfrm>
        </p:spPr>
        <p:txBody>
          <a:bodyPr>
            <a:normAutofit/>
          </a:bodyPr>
          <a:lstStyle/>
          <a:p>
            <a:r>
              <a:rPr lang="en-US"/>
              <a:t>Initial Visualization</a:t>
            </a:r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3DB4A22B-D60F-D638-E406-074C1B18ED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3402530"/>
              </p:ext>
            </p:extLst>
          </p:nvPr>
        </p:nvGraphicFramePr>
        <p:xfrm>
          <a:off x="628650" y="1369218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Common Data Types in R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C372A28-8B34-7C88-5D13-5EEBBF4AB6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3582351"/>
              </p:ext>
            </p:extLst>
          </p:nvPr>
        </p:nvGraphicFramePr>
        <p:xfrm>
          <a:off x="1371600" y="1200150"/>
          <a:ext cx="7162800" cy="3535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192024"/>
            <a:ext cx="7879842" cy="761238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t>Complex Data Types in R</a:t>
            </a:r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464" y="1225876"/>
            <a:ext cx="7838694" cy="13716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30936" y="1153632"/>
            <a:ext cx="1405092" cy="823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8C8E437-E58A-AD19-E51F-9A5FC8AB38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6269933"/>
              </p:ext>
            </p:extLst>
          </p:nvPr>
        </p:nvGraphicFramePr>
        <p:xfrm>
          <a:off x="628650" y="1444699"/>
          <a:ext cx="7886700" cy="32681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192024"/>
            <a:ext cx="7879842" cy="761238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t>Comparison of Data Types</a:t>
            </a:r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464" y="1225876"/>
            <a:ext cx="7838694" cy="13716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30936" y="1153632"/>
            <a:ext cx="1405092" cy="823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7" name="Content Placeholder 3"/>
          <p:cNvGraphicFramePr>
            <a:graphicFrameLocks noGrp="1"/>
          </p:cNvGraphicFramePr>
          <p:nvPr>
            <p:ph idx="1"/>
          </p:nvPr>
        </p:nvGraphicFramePr>
        <p:xfrm>
          <a:off x="628650" y="1736053"/>
          <a:ext cx="7886702" cy="26854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0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05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57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699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2623">
                <a:tc>
                  <a:txBody>
                    <a:bodyPr/>
                    <a:lstStyle/>
                    <a:p>
                      <a:r>
                        <a:rPr sz="1800"/>
                        <a:t>Data Type</a:t>
                      </a:r>
                    </a:p>
                  </a:txBody>
                  <a:tcPr marL="86689" marR="86689" marT="43345" marB="43345"/>
                </a:tc>
                <a:tc>
                  <a:txBody>
                    <a:bodyPr/>
                    <a:lstStyle/>
                    <a:p>
                      <a:r>
                        <a:rPr sz="1800"/>
                        <a:t>R</a:t>
                      </a:r>
                    </a:p>
                  </a:txBody>
                  <a:tcPr marL="86689" marR="86689" marT="43345" marB="43345"/>
                </a:tc>
                <a:tc>
                  <a:txBody>
                    <a:bodyPr/>
                    <a:lstStyle/>
                    <a:p>
                      <a:r>
                        <a:rPr sz="1800"/>
                        <a:t>Python</a:t>
                      </a:r>
                    </a:p>
                  </a:txBody>
                  <a:tcPr marL="86689" marR="86689" marT="43345" marB="43345"/>
                </a:tc>
                <a:tc>
                  <a:txBody>
                    <a:bodyPr/>
                    <a:lstStyle/>
                    <a:p>
                      <a:r>
                        <a:rPr sz="1800"/>
                        <a:t>JavaScript</a:t>
                      </a:r>
                    </a:p>
                  </a:txBody>
                  <a:tcPr marL="86689" marR="86689" marT="43345" marB="4334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623">
                <a:tc>
                  <a:txBody>
                    <a:bodyPr/>
                    <a:lstStyle/>
                    <a:p>
                      <a:r>
                        <a:rPr sz="1800"/>
                        <a:t>Numeric</a:t>
                      </a:r>
                    </a:p>
                  </a:txBody>
                  <a:tcPr marL="86689" marR="86689" marT="43345" marB="43345"/>
                </a:tc>
                <a:tc>
                  <a:txBody>
                    <a:bodyPr/>
                    <a:lstStyle/>
                    <a:p>
                      <a:r>
                        <a:rPr sz="1800"/>
                        <a:t>Numeric (double)</a:t>
                      </a:r>
                    </a:p>
                  </a:txBody>
                  <a:tcPr marL="86689" marR="86689" marT="43345" marB="43345"/>
                </a:tc>
                <a:tc>
                  <a:txBody>
                    <a:bodyPr/>
                    <a:lstStyle/>
                    <a:p>
                      <a:r>
                        <a:rPr sz="1800"/>
                        <a:t>int, float</a:t>
                      </a:r>
                    </a:p>
                  </a:txBody>
                  <a:tcPr marL="86689" marR="86689" marT="43345" marB="43345"/>
                </a:tc>
                <a:tc>
                  <a:txBody>
                    <a:bodyPr/>
                    <a:lstStyle/>
                    <a:p>
                      <a:r>
                        <a:rPr sz="1800"/>
                        <a:t>Numbers (double)</a:t>
                      </a:r>
                    </a:p>
                  </a:txBody>
                  <a:tcPr marL="86689" marR="86689" marT="43345" marB="4334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2623">
                <a:tc>
                  <a:txBody>
                    <a:bodyPr/>
                    <a:lstStyle/>
                    <a:p>
                      <a:r>
                        <a:rPr sz="1800"/>
                        <a:t>Character</a:t>
                      </a:r>
                    </a:p>
                  </a:txBody>
                  <a:tcPr marL="86689" marR="86689" marT="43345" marB="43345"/>
                </a:tc>
                <a:tc>
                  <a:txBody>
                    <a:bodyPr/>
                    <a:lstStyle/>
                    <a:p>
                      <a:r>
                        <a:rPr sz="1800"/>
                        <a:t>Character</a:t>
                      </a:r>
                    </a:p>
                  </a:txBody>
                  <a:tcPr marL="86689" marR="86689" marT="43345" marB="43345"/>
                </a:tc>
                <a:tc>
                  <a:txBody>
                    <a:bodyPr/>
                    <a:lstStyle/>
                    <a:p>
                      <a:r>
                        <a:rPr sz="1800"/>
                        <a:t>String</a:t>
                      </a:r>
                    </a:p>
                  </a:txBody>
                  <a:tcPr marL="86689" marR="86689" marT="43345" marB="43345"/>
                </a:tc>
                <a:tc>
                  <a:txBody>
                    <a:bodyPr/>
                    <a:lstStyle/>
                    <a:p>
                      <a:r>
                        <a:rPr sz="1800"/>
                        <a:t>String</a:t>
                      </a:r>
                    </a:p>
                  </a:txBody>
                  <a:tcPr marL="86689" marR="86689" marT="43345" marB="4334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2623">
                <a:tc>
                  <a:txBody>
                    <a:bodyPr/>
                    <a:lstStyle/>
                    <a:p>
                      <a:r>
                        <a:rPr sz="1800"/>
                        <a:t>Logical/Boolean</a:t>
                      </a:r>
                    </a:p>
                  </a:txBody>
                  <a:tcPr marL="86689" marR="86689" marT="43345" marB="43345"/>
                </a:tc>
                <a:tc>
                  <a:txBody>
                    <a:bodyPr/>
                    <a:lstStyle/>
                    <a:p>
                      <a:r>
                        <a:rPr sz="1800"/>
                        <a:t>Logical</a:t>
                      </a:r>
                    </a:p>
                  </a:txBody>
                  <a:tcPr marL="86689" marR="86689" marT="43345" marB="43345"/>
                </a:tc>
                <a:tc>
                  <a:txBody>
                    <a:bodyPr/>
                    <a:lstStyle/>
                    <a:p>
                      <a:r>
                        <a:rPr sz="1800"/>
                        <a:t>Boolean</a:t>
                      </a:r>
                    </a:p>
                  </a:txBody>
                  <a:tcPr marL="86689" marR="86689" marT="43345" marB="43345"/>
                </a:tc>
                <a:tc>
                  <a:txBody>
                    <a:bodyPr/>
                    <a:lstStyle/>
                    <a:p>
                      <a:r>
                        <a:rPr sz="1800"/>
                        <a:t>Boolean</a:t>
                      </a:r>
                    </a:p>
                  </a:txBody>
                  <a:tcPr marL="86689" marR="86689" marT="43345" marB="4334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2623">
                <a:tc>
                  <a:txBody>
                    <a:bodyPr/>
                    <a:lstStyle/>
                    <a:p>
                      <a:r>
                        <a:rPr sz="1800"/>
                        <a:t>Factor</a:t>
                      </a:r>
                    </a:p>
                  </a:txBody>
                  <a:tcPr marL="86689" marR="86689" marT="43345" marB="43345"/>
                </a:tc>
                <a:tc>
                  <a:txBody>
                    <a:bodyPr/>
                    <a:lstStyle/>
                    <a:p>
                      <a:r>
                        <a:rPr sz="1800"/>
                        <a:t>Factor</a:t>
                      </a:r>
                    </a:p>
                  </a:txBody>
                  <a:tcPr marL="86689" marR="86689" marT="43345" marB="43345"/>
                </a:tc>
                <a:tc>
                  <a:txBody>
                    <a:bodyPr/>
                    <a:lstStyle/>
                    <a:p>
                      <a:r>
                        <a:rPr sz="1800"/>
                        <a:t>N/A</a:t>
                      </a:r>
                    </a:p>
                  </a:txBody>
                  <a:tcPr marL="86689" marR="86689" marT="43345" marB="43345"/>
                </a:tc>
                <a:tc>
                  <a:txBody>
                    <a:bodyPr/>
                    <a:lstStyle/>
                    <a:p>
                      <a:r>
                        <a:rPr sz="1800"/>
                        <a:t>N/A</a:t>
                      </a:r>
                    </a:p>
                  </a:txBody>
                  <a:tcPr marL="86689" marR="86689" marT="43345" marB="4334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2322">
                <a:tc>
                  <a:txBody>
                    <a:bodyPr/>
                    <a:lstStyle/>
                    <a:p>
                      <a:r>
                        <a:rPr sz="1800"/>
                        <a:t>Data Frame/Array</a:t>
                      </a:r>
                    </a:p>
                  </a:txBody>
                  <a:tcPr marL="86689" marR="86689" marT="43345" marB="43345"/>
                </a:tc>
                <a:tc>
                  <a:txBody>
                    <a:bodyPr/>
                    <a:lstStyle/>
                    <a:p>
                      <a:r>
                        <a:rPr sz="1800"/>
                        <a:t>Data Frame</a:t>
                      </a:r>
                    </a:p>
                  </a:txBody>
                  <a:tcPr marL="86689" marR="86689" marT="43345" marB="43345"/>
                </a:tc>
                <a:tc>
                  <a:txBody>
                    <a:bodyPr/>
                    <a:lstStyle/>
                    <a:p>
                      <a:r>
                        <a:rPr sz="1800"/>
                        <a:t>Pandas DataFrame</a:t>
                      </a:r>
                    </a:p>
                  </a:txBody>
                  <a:tcPr marL="86689" marR="86689" marT="43345" marB="43345"/>
                </a:tc>
                <a:tc>
                  <a:txBody>
                    <a:bodyPr/>
                    <a:lstStyle/>
                    <a:p>
                      <a:r>
                        <a:rPr sz="1800"/>
                        <a:t>Arrays/Objects</a:t>
                      </a:r>
                    </a:p>
                  </a:txBody>
                  <a:tcPr marL="86689" marR="86689" marT="43345" marB="4334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4000" y="0"/>
                </a:lnTo>
                <a:lnTo>
                  <a:pt x="91440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4000" y="0"/>
                </a:lnTo>
                <a:lnTo>
                  <a:pt x="91440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248202" y="381152"/>
            <a:ext cx="8836457" cy="4739164"/>
          </a:xfrm>
          <a:custGeom>
            <a:avLst/>
            <a:gdLst/>
            <a:ahLst/>
            <a:cxnLst/>
            <a:rect l="l" t="t" r="r" b="b"/>
            <a:pathLst>
              <a:path w="8836457" h="4739164">
                <a:moveTo>
                  <a:pt x="0" y="0"/>
                </a:moveTo>
                <a:lnTo>
                  <a:pt x="8836457" y="0"/>
                </a:lnTo>
                <a:lnTo>
                  <a:pt x="8836457" y="4739164"/>
                </a:lnTo>
                <a:lnTo>
                  <a:pt x="0" y="473916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397421" y="481603"/>
            <a:ext cx="2117179" cy="5067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342"/>
              </a:lnSpc>
            </a:pPr>
            <a:r>
              <a:rPr lang="en-US" sz="2799" spc="5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Warm-up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435264" y="929354"/>
            <a:ext cx="194234" cy="5026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00"/>
              </a:lnSpc>
            </a:pPr>
            <a:r>
              <a:rPr lang="en-US" sz="18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1.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35264" y="2088099"/>
            <a:ext cx="194234" cy="3121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2.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35264" y="3591649"/>
            <a:ext cx="194234" cy="6180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483"/>
              </a:lnSpc>
            </a:pPr>
            <a:r>
              <a:rPr lang="en-US" sz="18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3. 4.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854621" y="1119854"/>
            <a:ext cx="2163366" cy="3121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Make a new R script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854621" y="3591649"/>
            <a:ext cx="4201297" cy="6180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83"/>
              </a:lnSpc>
            </a:pPr>
            <a:r>
              <a:rPr lang="en-US" sz="18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Make the condition vector into a factor Run length(pid). What does it tell you?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854621" y="2088099"/>
            <a:ext cx="5222586" cy="3121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Create three diﬀerent vectors, each with 5 items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6455369" y="3674154"/>
            <a:ext cx="2420426" cy="8226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60"/>
              </a:lnSpc>
            </a:pPr>
            <a:r>
              <a:rPr lang="en-US" sz="18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Extra time?</a:t>
            </a:r>
            <a:r>
              <a:rPr lang="en-US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8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Download this week’s materials from the course site!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916629" y="1447514"/>
            <a:ext cx="169659" cy="5182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070"/>
              </a:lnSpc>
            </a:pPr>
            <a:r>
              <a:rPr lang="en-US" sz="15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a. b.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916629" y="2415759"/>
            <a:ext cx="169793" cy="7811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070"/>
              </a:lnSpc>
            </a:pPr>
            <a:r>
              <a:rPr lang="en-US" sz="15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a. b. c.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311821" y="1447514"/>
            <a:ext cx="6076264" cy="5182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070"/>
              </a:lnSpc>
            </a:pPr>
            <a:r>
              <a:rPr lang="en-US" sz="15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Save it to your computer and name it “week2_warmup” Add a comment with the title of the script, the date, and your name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311821" y="2415759"/>
            <a:ext cx="6970281" cy="10440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070"/>
              </a:lnSpc>
            </a:pPr>
            <a:r>
              <a:rPr lang="en-US" sz="15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Vector called “pid” with 5 participant id numbers Vector called “ages” with 5 ages of participants Vector called “condition” with the condition of each participant, either cond1, cond2, or control. 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8864832" y="4782007"/>
            <a:ext cx="72028" cy="1688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400"/>
              </a:lnSpc>
            </a:pPr>
            <a:r>
              <a:rPr lang="en-US" sz="1000" spc="345">
                <a:solidFill>
                  <a:srgbClr val="595959"/>
                </a:solidFill>
                <a:latin typeface="IBM Plex Sans"/>
                <a:ea typeface="IBM Plex Sans"/>
                <a:cs typeface="IBM Plex Sans"/>
                <a:sym typeface="IBM Plex Sans"/>
              </a:rPr>
              <a:t>1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7289178" y="470783"/>
            <a:ext cx="1118445" cy="3627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5:00-5:10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4000" y="0"/>
                </a:lnTo>
                <a:lnTo>
                  <a:pt x="91440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4000" y="0"/>
                </a:lnTo>
                <a:lnTo>
                  <a:pt x="91440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38474" y="65789"/>
            <a:ext cx="8854783" cy="3646532"/>
          </a:xfrm>
          <a:custGeom>
            <a:avLst/>
            <a:gdLst/>
            <a:ahLst/>
            <a:cxnLst/>
            <a:rect l="l" t="t" r="r" b="b"/>
            <a:pathLst>
              <a:path w="8854783" h="3646532">
                <a:moveTo>
                  <a:pt x="0" y="0"/>
                </a:moveTo>
                <a:lnTo>
                  <a:pt x="8854783" y="0"/>
                </a:lnTo>
                <a:lnTo>
                  <a:pt x="8854783" y="3646532"/>
                </a:lnTo>
                <a:lnTo>
                  <a:pt x="0" y="364653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8472459" y="4663221"/>
            <a:ext cx="548697" cy="393602"/>
          </a:xfrm>
          <a:custGeom>
            <a:avLst/>
            <a:gdLst/>
            <a:ahLst/>
            <a:cxnLst/>
            <a:rect l="l" t="t" r="r" b="b"/>
            <a:pathLst>
              <a:path w="548697" h="393602">
                <a:moveTo>
                  <a:pt x="0" y="0"/>
                </a:moveTo>
                <a:lnTo>
                  <a:pt x="548697" y="0"/>
                </a:lnTo>
                <a:lnTo>
                  <a:pt x="548697" y="393601"/>
                </a:lnTo>
                <a:lnTo>
                  <a:pt x="0" y="39360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7088734" y="129292"/>
            <a:ext cx="1841030" cy="1814732"/>
          </a:xfrm>
          <a:custGeom>
            <a:avLst/>
            <a:gdLst/>
            <a:ahLst/>
            <a:cxnLst/>
            <a:rect l="l" t="t" r="r" b="b"/>
            <a:pathLst>
              <a:path w="1841030" h="1814732">
                <a:moveTo>
                  <a:pt x="0" y="0"/>
                </a:moveTo>
                <a:lnTo>
                  <a:pt x="1841030" y="0"/>
                </a:lnTo>
                <a:lnTo>
                  <a:pt x="1841030" y="1814732"/>
                </a:lnTo>
                <a:lnTo>
                  <a:pt x="0" y="1814732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7066721" y="97241"/>
            <a:ext cx="1902400" cy="1902400"/>
          </a:xfrm>
          <a:custGeom>
            <a:avLst/>
            <a:gdLst/>
            <a:ahLst/>
            <a:cxnLst/>
            <a:rect l="l" t="t" r="r" b="b"/>
            <a:pathLst>
              <a:path w="1902400" h="1902400">
                <a:moveTo>
                  <a:pt x="0" y="0"/>
                </a:moveTo>
                <a:lnTo>
                  <a:pt x="1902400" y="0"/>
                </a:lnTo>
                <a:lnTo>
                  <a:pt x="1902400" y="1902399"/>
                </a:lnTo>
                <a:lnTo>
                  <a:pt x="0" y="190239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TextBox 8"/>
          <p:cNvSpPr txBox="1"/>
          <p:nvPr/>
        </p:nvSpPr>
        <p:spPr>
          <a:xfrm>
            <a:off x="977169" y="2152631"/>
            <a:ext cx="8091459" cy="6777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600"/>
              </a:lnSpc>
            </a:pPr>
            <a:r>
              <a:rPr lang="en-US" sz="4000" spc="8" dirty="0">
                <a:solidFill>
                  <a:srgbClr val="2D637F"/>
                </a:solidFill>
                <a:latin typeface="Montserrat"/>
                <a:ea typeface="Montserrat"/>
                <a:cs typeface="Montserrat"/>
                <a:sym typeface="Montserrat"/>
              </a:rPr>
              <a:t>Week 2: Directories and Data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8864832" y="4782007"/>
            <a:ext cx="72028" cy="1688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400"/>
              </a:lnSpc>
            </a:pPr>
            <a:r>
              <a:rPr lang="en-US" sz="1000" spc="345">
                <a:solidFill>
                  <a:srgbClr val="595959"/>
                </a:solidFill>
                <a:latin typeface="IBM Plex Sans"/>
                <a:ea typeface="IBM Plex Sans"/>
                <a:cs typeface="IBM Plex Sans"/>
                <a:sym typeface="IBM Plex Sans"/>
              </a:rPr>
              <a:t>2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279134" y="2917012"/>
            <a:ext cx="2410949" cy="8556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799" dirty="0">
                <a:solidFill>
                  <a:srgbClr val="C28220"/>
                </a:solidFill>
                <a:latin typeface="Open Sans"/>
                <a:ea typeface="Open Sans"/>
                <a:cs typeface="Open Sans"/>
                <a:sym typeface="Open Sans"/>
              </a:rPr>
              <a:t>Sophie &amp; Lou 9/16/2024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4000" y="0"/>
                </a:lnTo>
                <a:lnTo>
                  <a:pt x="91440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0" y="192672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4000" y="0"/>
                </a:lnTo>
                <a:lnTo>
                  <a:pt x="91440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248202" y="381524"/>
            <a:ext cx="8836457" cy="4738792"/>
          </a:xfrm>
          <a:custGeom>
            <a:avLst/>
            <a:gdLst/>
            <a:ahLst/>
            <a:cxnLst/>
            <a:rect l="l" t="t" r="r" b="b"/>
            <a:pathLst>
              <a:path w="8836457" h="4738792">
                <a:moveTo>
                  <a:pt x="0" y="0"/>
                </a:moveTo>
                <a:lnTo>
                  <a:pt x="8836457" y="0"/>
                </a:lnTo>
                <a:lnTo>
                  <a:pt x="8836457" y="4738792"/>
                </a:lnTo>
                <a:lnTo>
                  <a:pt x="0" y="473879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370837" y="1250318"/>
            <a:ext cx="301381" cy="297075"/>
          </a:xfrm>
          <a:custGeom>
            <a:avLst/>
            <a:gdLst/>
            <a:ahLst/>
            <a:cxnLst/>
            <a:rect l="l" t="t" r="r" b="b"/>
            <a:pathLst>
              <a:path w="301381" h="297075">
                <a:moveTo>
                  <a:pt x="0" y="0"/>
                </a:moveTo>
                <a:lnTo>
                  <a:pt x="301380" y="0"/>
                </a:lnTo>
                <a:lnTo>
                  <a:pt x="301380" y="297075"/>
                </a:lnTo>
                <a:lnTo>
                  <a:pt x="0" y="29707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304724" y="1629623"/>
            <a:ext cx="432102" cy="425596"/>
          </a:xfrm>
          <a:custGeom>
            <a:avLst/>
            <a:gdLst/>
            <a:ahLst/>
            <a:cxnLst/>
            <a:rect l="l" t="t" r="r" b="b"/>
            <a:pathLst>
              <a:path w="432102" h="425596">
                <a:moveTo>
                  <a:pt x="0" y="0"/>
                </a:moveTo>
                <a:lnTo>
                  <a:pt x="432101" y="0"/>
                </a:lnTo>
                <a:lnTo>
                  <a:pt x="432101" y="425596"/>
                </a:lnTo>
                <a:lnTo>
                  <a:pt x="0" y="42559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313211" y="2098872"/>
            <a:ext cx="432102" cy="425596"/>
          </a:xfrm>
          <a:custGeom>
            <a:avLst/>
            <a:gdLst/>
            <a:ahLst/>
            <a:cxnLst/>
            <a:rect l="l" t="t" r="r" b="b"/>
            <a:pathLst>
              <a:path w="432102" h="425596">
                <a:moveTo>
                  <a:pt x="0" y="0"/>
                </a:moveTo>
                <a:lnTo>
                  <a:pt x="432101" y="0"/>
                </a:lnTo>
                <a:lnTo>
                  <a:pt x="432101" y="425596"/>
                </a:lnTo>
                <a:lnTo>
                  <a:pt x="0" y="42559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302114" y="2548747"/>
            <a:ext cx="432102" cy="425596"/>
          </a:xfrm>
          <a:custGeom>
            <a:avLst/>
            <a:gdLst/>
            <a:ahLst/>
            <a:cxnLst/>
            <a:rect l="l" t="t" r="r" b="b"/>
            <a:pathLst>
              <a:path w="432102" h="425596">
                <a:moveTo>
                  <a:pt x="0" y="0"/>
                </a:moveTo>
                <a:lnTo>
                  <a:pt x="432102" y="0"/>
                </a:lnTo>
                <a:lnTo>
                  <a:pt x="432102" y="425596"/>
                </a:lnTo>
                <a:lnTo>
                  <a:pt x="0" y="42559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307334" y="2998270"/>
            <a:ext cx="432102" cy="425596"/>
          </a:xfrm>
          <a:custGeom>
            <a:avLst/>
            <a:gdLst/>
            <a:ahLst/>
            <a:cxnLst/>
            <a:rect l="l" t="t" r="r" b="b"/>
            <a:pathLst>
              <a:path w="432102" h="425596">
                <a:moveTo>
                  <a:pt x="0" y="0"/>
                </a:moveTo>
                <a:lnTo>
                  <a:pt x="432101" y="0"/>
                </a:lnTo>
                <a:lnTo>
                  <a:pt x="432101" y="425596"/>
                </a:lnTo>
                <a:lnTo>
                  <a:pt x="0" y="42559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>
            <a:off x="313201" y="3447764"/>
            <a:ext cx="432102" cy="425596"/>
          </a:xfrm>
          <a:custGeom>
            <a:avLst/>
            <a:gdLst/>
            <a:ahLst/>
            <a:cxnLst/>
            <a:rect l="l" t="t" r="r" b="b"/>
            <a:pathLst>
              <a:path w="432102" h="425596">
                <a:moveTo>
                  <a:pt x="0" y="0"/>
                </a:moveTo>
                <a:lnTo>
                  <a:pt x="432102" y="0"/>
                </a:lnTo>
                <a:lnTo>
                  <a:pt x="432102" y="425596"/>
                </a:lnTo>
                <a:lnTo>
                  <a:pt x="0" y="42559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>
            <a:off x="368227" y="1694650"/>
            <a:ext cx="301381" cy="297075"/>
          </a:xfrm>
          <a:custGeom>
            <a:avLst/>
            <a:gdLst/>
            <a:ahLst/>
            <a:cxnLst/>
            <a:rect l="l" t="t" r="r" b="b"/>
            <a:pathLst>
              <a:path w="301381" h="297075">
                <a:moveTo>
                  <a:pt x="0" y="0"/>
                </a:moveTo>
                <a:lnTo>
                  <a:pt x="301381" y="0"/>
                </a:lnTo>
                <a:lnTo>
                  <a:pt x="301381" y="297075"/>
                </a:lnTo>
                <a:lnTo>
                  <a:pt x="0" y="29707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/>
          <p:nvPr/>
        </p:nvSpPr>
        <p:spPr>
          <a:xfrm>
            <a:off x="376714" y="2163890"/>
            <a:ext cx="301381" cy="297075"/>
          </a:xfrm>
          <a:custGeom>
            <a:avLst/>
            <a:gdLst/>
            <a:ahLst/>
            <a:cxnLst/>
            <a:rect l="l" t="t" r="r" b="b"/>
            <a:pathLst>
              <a:path w="301381" h="297075">
                <a:moveTo>
                  <a:pt x="0" y="0"/>
                </a:moveTo>
                <a:lnTo>
                  <a:pt x="301380" y="0"/>
                </a:lnTo>
                <a:lnTo>
                  <a:pt x="301380" y="297075"/>
                </a:lnTo>
                <a:lnTo>
                  <a:pt x="0" y="29707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Freeform 13"/>
          <p:cNvSpPr/>
          <p:nvPr/>
        </p:nvSpPr>
        <p:spPr>
          <a:xfrm>
            <a:off x="365608" y="2613774"/>
            <a:ext cx="301381" cy="297075"/>
          </a:xfrm>
          <a:custGeom>
            <a:avLst/>
            <a:gdLst/>
            <a:ahLst/>
            <a:cxnLst/>
            <a:rect l="l" t="t" r="r" b="b"/>
            <a:pathLst>
              <a:path w="301381" h="297075">
                <a:moveTo>
                  <a:pt x="0" y="0"/>
                </a:moveTo>
                <a:lnTo>
                  <a:pt x="301380" y="0"/>
                </a:lnTo>
                <a:lnTo>
                  <a:pt x="301380" y="297076"/>
                </a:lnTo>
                <a:lnTo>
                  <a:pt x="0" y="29707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Freeform 14"/>
          <p:cNvSpPr/>
          <p:nvPr/>
        </p:nvSpPr>
        <p:spPr>
          <a:xfrm>
            <a:off x="370837" y="3063288"/>
            <a:ext cx="301381" cy="297075"/>
          </a:xfrm>
          <a:custGeom>
            <a:avLst/>
            <a:gdLst/>
            <a:ahLst/>
            <a:cxnLst/>
            <a:rect l="l" t="t" r="r" b="b"/>
            <a:pathLst>
              <a:path w="301381" h="297075">
                <a:moveTo>
                  <a:pt x="0" y="0"/>
                </a:moveTo>
                <a:lnTo>
                  <a:pt x="301380" y="0"/>
                </a:lnTo>
                <a:lnTo>
                  <a:pt x="301380" y="297075"/>
                </a:lnTo>
                <a:lnTo>
                  <a:pt x="0" y="29707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Freeform 15"/>
          <p:cNvSpPr/>
          <p:nvPr/>
        </p:nvSpPr>
        <p:spPr>
          <a:xfrm>
            <a:off x="376704" y="3512791"/>
            <a:ext cx="301381" cy="297075"/>
          </a:xfrm>
          <a:custGeom>
            <a:avLst/>
            <a:gdLst/>
            <a:ahLst/>
            <a:cxnLst/>
            <a:rect l="l" t="t" r="r" b="b"/>
            <a:pathLst>
              <a:path w="301381" h="297075">
                <a:moveTo>
                  <a:pt x="0" y="0"/>
                </a:moveTo>
                <a:lnTo>
                  <a:pt x="301381" y="0"/>
                </a:lnTo>
                <a:lnTo>
                  <a:pt x="301381" y="297076"/>
                </a:lnTo>
                <a:lnTo>
                  <a:pt x="0" y="29707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6" name="TextBox 16"/>
          <p:cNvSpPr txBox="1"/>
          <p:nvPr/>
        </p:nvSpPr>
        <p:spPr>
          <a:xfrm>
            <a:off x="788440" y="629449"/>
            <a:ext cx="7755979" cy="229755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 spc="5" dirty="0">
                <a:solidFill>
                  <a:srgbClr val="2D637F"/>
                </a:solidFill>
                <a:latin typeface="Montserrat"/>
                <a:ea typeface="Montserrat"/>
                <a:cs typeface="Montserrat"/>
                <a:sym typeface="Montserrat"/>
              </a:rPr>
              <a:t>Today’s agenda</a:t>
            </a:r>
          </a:p>
          <a:p>
            <a:pPr algn="l">
              <a:lnSpc>
                <a:spcPts val="3600"/>
              </a:lnSpc>
            </a:pPr>
            <a:r>
              <a:rPr lang="en-US" sz="2000" dirty="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1.Warm-up </a:t>
            </a:r>
          </a:p>
          <a:p>
            <a:pPr algn="l">
              <a:lnSpc>
                <a:spcPts val="3600"/>
              </a:lnSpc>
            </a:pPr>
            <a:r>
              <a:rPr lang="en-US" sz="2000" dirty="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2.Check-in + any questions about the program? </a:t>
            </a:r>
          </a:p>
          <a:p>
            <a:pPr algn="l">
              <a:lnSpc>
                <a:spcPts val="3600"/>
              </a:lnSpc>
            </a:pPr>
            <a:r>
              <a:rPr lang="en-US" sz="2000" dirty="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3.Go over warm-up + data frames (!) </a:t>
            </a:r>
          </a:p>
          <a:p>
            <a:pPr algn="l">
              <a:lnSpc>
                <a:spcPts val="3600"/>
              </a:lnSpc>
            </a:pPr>
            <a:r>
              <a:rPr lang="en-US" sz="2000" dirty="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4.Working directories &amp; setting up your project folder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816162" y="2925092"/>
            <a:ext cx="215817" cy="4389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2000" dirty="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5.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038892" y="2918077"/>
            <a:ext cx="1868224" cy="4389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2000" dirty="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Reading in data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07301" y="3423866"/>
            <a:ext cx="4141689" cy="4389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2000" dirty="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6.Viewing and summarizing data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8864832" y="4782007"/>
            <a:ext cx="72028" cy="1688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400"/>
              </a:lnSpc>
            </a:pPr>
            <a:r>
              <a:rPr lang="en-US" sz="1000" spc="345">
                <a:solidFill>
                  <a:srgbClr val="595959"/>
                </a:solidFill>
                <a:latin typeface="IBM Plex Sans"/>
                <a:ea typeface="IBM Plex Sans"/>
                <a:cs typeface="IBM Plex Sans"/>
                <a:sym typeface="IBM Plex Sans"/>
              </a:rPr>
              <a:t>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4000" y="0"/>
                </a:lnTo>
                <a:lnTo>
                  <a:pt x="91440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4000" y="0"/>
                </a:lnTo>
                <a:lnTo>
                  <a:pt x="91440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248202" y="381524"/>
            <a:ext cx="8959301" cy="4738792"/>
          </a:xfrm>
          <a:custGeom>
            <a:avLst/>
            <a:gdLst/>
            <a:ahLst/>
            <a:cxnLst/>
            <a:rect l="l" t="t" r="r" b="b"/>
            <a:pathLst>
              <a:path w="8959301" h="4738792">
                <a:moveTo>
                  <a:pt x="0" y="0"/>
                </a:moveTo>
                <a:lnTo>
                  <a:pt x="8959301" y="0"/>
                </a:lnTo>
                <a:lnTo>
                  <a:pt x="8959301" y="4738792"/>
                </a:lnTo>
                <a:lnTo>
                  <a:pt x="0" y="473879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397420" y="405403"/>
            <a:ext cx="6308179" cy="5888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154"/>
              </a:lnSpc>
            </a:pPr>
            <a:r>
              <a:rPr lang="en-US" sz="2799" spc="5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What is a “working directory”?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472669" y="1025033"/>
            <a:ext cx="156486" cy="5471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00"/>
              </a:lnSpc>
            </a:pPr>
            <a:r>
              <a:rPr lang="en-US" sz="2000" spc="690">
                <a:solidFill>
                  <a:srgbClr val="595959"/>
                </a:solidFill>
                <a:latin typeface="IBM Plex Sans"/>
                <a:ea typeface="IBM Plex Sans"/>
                <a:cs typeface="IBM Plex Sans"/>
                <a:sym typeface="IBM Plex Sans"/>
              </a:rPr>
              <a:t>●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72669" y="2540146"/>
            <a:ext cx="156486" cy="3376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spc="690">
                <a:solidFill>
                  <a:srgbClr val="595959"/>
                </a:solidFill>
                <a:latin typeface="IBM Plex Sans"/>
                <a:ea typeface="IBM Plex Sans"/>
                <a:cs typeface="IBM Plex Sans"/>
                <a:sym typeface="IBM Plex Sans"/>
              </a:rPr>
              <a:t>●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72669" y="3622186"/>
            <a:ext cx="156486" cy="3376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spc="690">
                <a:solidFill>
                  <a:srgbClr val="595959"/>
                </a:solidFill>
                <a:latin typeface="IBM Plex Sans"/>
                <a:ea typeface="IBM Plex Sans"/>
                <a:cs typeface="IBM Plex Sans"/>
                <a:sym typeface="IBM Plex Sans"/>
              </a:rPr>
              <a:t>●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854621" y="1087031"/>
            <a:ext cx="7973444" cy="4484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59"/>
              </a:lnSpc>
            </a:pPr>
            <a:r>
              <a:rPr lang="en-US" sz="2000" dirty="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The current ﬁle path that R is using and where it will “look” for ﬁles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929869" y="1541259"/>
            <a:ext cx="7733995" cy="5084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59"/>
              </a:lnSpc>
            </a:pPr>
            <a:r>
              <a:rPr lang="en-US" sz="20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○R will assume you want to read in or write out ﬁles using this 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311821" y="2105577"/>
            <a:ext cx="717394" cy="2579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760"/>
              </a:lnSpc>
            </a:pPr>
            <a:r>
              <a:rPr lang="en-US" sz="20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folder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854621" y="2268769"/>
            <a:ext cx="4742974" cy="5722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00"/>
              </a:lnSpc>
            </a:pPr>
            <a:r>
              <a:rPr lang="en-US" sz="20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You can think of ﬁle paths as addresses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929869" y="3046238"/>
            <a:ext cx="156486" cy="3090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2000" spc="690">
                <a:solidFill>
                  <a:srgbClr val="595959"/>
                </a:solidFill>
                <a:latin typeface="IBM Plex Sans"/>
                <a:ea typeface="IBM Plex Sans"/>
                <a:cs typeface="IBM Plex Sans"/>
                <a:sym typeface="IBM Plex Sans"/>
              </a:rPr>
              <a:t>○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311821" y="2984411"/>
            <a:ext cx="2088966" cy="3341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20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Each ﬁle has one!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854621" y="3350809"/>
            <a:ext cx="4282907" cy="5780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00"/>
              </a:lnSpc>
            </a:pPr>
            <a:r>
              <a:rPr lang="en-US" sz="20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Our ﬁles are in a </a:t>
            </a:r>
            <a:r>
              <a:rPr lang="en-US" sz="2000" b="1">
                <a:solidFill>
                  <a:srgbClr val="59595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nested structure 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8864832" y="4782007"/>
            <a:ext cx="72028" cy="1688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400"/>
              </a:lnSpc>
            </a:pPr>
            <a:r>
              <a:rPr lang="en-US" sz="1000" spc="345">
                <a:solidFill>
                  <a:srgbClr val="595959"/>
                </a:solidFill>
                <a:latin typeface="IBM Plex Sans"/>
                <a:ea typeface="IBM Plex Sans"/>
                <a:cs typeface="IBM Plex Sans"/>
                <a:sym typeface="IBM Plex Sans"/>
              </a:rPr>
              <a:t>5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6931162" y="4202030"/>
            <a:ext cx="2216629" cy="2205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79"/>
              </a:lnSpc>
            </a:pPr>
            <a:r>
              <a:rPr lang="en-US" sz="1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  <a:hlinkClick r:id="rId7" tooltip="https://bookdown.org/ndphillips/YaRrr/the-working-directory.html"/>
              </a:rPr>
              <a:t>For more info see </a:t>
            </a:r>
            <a:r>
              <a:rPr lang="en-US" sz="1399">
                <a:solidFill>
                  <a:srgbClr val="0097A7"/>
                </a:solidFill>
                <a:latin typeface="Open Sans"/>
                <a:ea typeface="Open Sans"/>
                <a:cs typeface="Open Sans"/>
                <a:sym typeface="Open Sans"/>
                <a:hlinkClick r:id="rId7" tooltip="https://bookdown.org/ndphillips/YaRrr/the-working-directory.html"/>
              </a:rPr>
              <a:t>YaRR: A 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6863829" y="4415390"/>
            <a:ext cx="2237022" cy="2205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79"/>
              </a:lnSpc>
            </a:pPr>
            <a:r>
              <a:rPr lang="en-US" sz="1399">
                <a:solidFill>
                  <a:srgbClr val="0097A7"/>
                </a:solidFill>
                <a:latin typeface="Open Sans"/>
                <a:ea typeface="Open Sans"/>
                <a:cs typeface="Open Sans"/>
                <a:sym typeface="Open Sans"/>
                <a:hlinkClick r:id="rId7" tooltip="https://bookdown.org/ndphillips/YaRrr/the-working-directory.html"/>
              </a:rPr>
              <a:t>Pirate’s Guide to R chapter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4000" y="0"/>
                </a:lnTo>
                <a:lnTo>
                  <a:pt x="91440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4000" y="0"/>
                </a:lnTo>
                <a:lnTo>
                  <a:pt x="91440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248202" y="381524"/>
            <a:ext cx="8836457" cy="4738792"/>
          </a:xfrm>
          <a:custGeom>
            <a:avLst/>
            <a:gdLst/>
            <a:ahLst/>
            <a:cxnLst/>
            <a:rect l="l" t="t" r="r" b="b"/>
            <a:pathLst>
              <a:path w="8836457" h="4738792">
                <a:moveTo>
                  <a:pt x="0" y="0"/>
                </a:moveTo>
                <a:lnTo>
                  <a:pt x="8836457" y="0"/>
                </a:lnTo>
                <a:lnTo>
                  <a:pt x="8836457" y="4738792"/>
                </a:lnTo>
                <a:lnTo>
                  <a:pt x="0" y="473879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4044020" y="2105577"/>
            <a:ext cx="4428420" cy="2446353"/>
          </a:xfrm>
          <a:custGeom>
            <a:avLst/>
            <a:gdLst/>
            <a:ahLst/>
            <a:cxnLst/>
            <a:rect l="l" t="t" r="r" b="b"/>
            <a:pathLst>
              <a:path w="4428420" h="2446353">
                <a:moveTo>
                  <a:pt x="0" y="0"/>
                </a:moveTo>
                <a:lnTo>
                  <a:pt x="4428420" y="0"/>
                </a:lnTo>
                <a:lnTo>
                  <a:pt x="4428420" y="2446354"/>
                </a:lnTo>
                <a:lnTo>
                  <a:pt x="0" y="244635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2676801" y="4712408"/>
            <a:ext cx="4565999" cy="400202"/>
          </a:xfrm>
          <a:custGeom>
            <a:avLst/>
            <a:gdLst/>
            <a:ahLst/>
            <a:cxnLst/>
            <a:rect l="l" t="t" r="r" b="b"/>
            <a:pathLst>
              <a:path w="4565999" h="400202">
                <a:moveTo>
                  <a:pt x="0" y="0"/>
                </a:moveTo>
                <a:lnTo>
                  <a:pt x="4565999" y="0"/>
                </a:lnTo>
                <a:lnTo>
                  <a:pt x="4565999" y="400202"/>
                </a:lnTo>
                <a:lnTo>
                  <a:pt x="0" y="40020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397420" y="519703"/>
            <a:ext cx="3793579" cy="4686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 spc="5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For instance….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87947" y="872138"/>
            <a:ext cx="140837" cy="4981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00"/>
              </a:lnSpc>
            </a:pPr>
            <a:r>
              <a:rPr lang="en-US" sz="1800" spc="621">
                <a:solidFill>
                  <a:srgbClr val="595959"/>
                </a:solidFill>
                <a:latin typeface="IBM Plex Sans"/>
                <a:ea typeface="IBM Plex Sans"/>
                <a:cs typeface="IBM Plex Sans"/>
                <a:sym typeface="IBM Plex Sans"/>
              </a:rPr>
              <a:t>●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87947" y="1503074"/>
            <a:ext cx="140837" cy="4981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00"/>
              </a:lnSpc>
            </a:pPr>
            <a:r>
              <a:rPr lang="en-US" sz="1800" spc="621">
                <a:solidFill>
                  <a:srgbClr val="595959"/>
                </a:solidFill>
                <a:latin typeface="IBM Plex Sans"/>
                <a:ea typeface="IBM Plex Sans"/>
                <a:cs typeface="IBM Plex Sans"/>
                <a:sym typeface="IBM Plex Sans"/>
              </a:rPr>
              <a:t>●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854621" y="1034615"/>
            <a:ext cx="7514901" cy="9335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83"/>
              </a:lnSpc>
            </a:pPr>
            <a:r>
              <a:rPr lang="en-US" sz="18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Let’s say you have a class! But where are you going? Where is it being held? File path: “Berkeley/…”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8864832" y="4782007"/>
            <a:ext cx="72028" cy="1688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400"/>
              </a:lnSpc>
            </a:pPr>
            <a:r>
              <a:rPr lang="en-US" sz="1000" spc="345">
                <a:solidFill>
                  <a:srgbClr val="595959"/>
                </a:solidFill>
                <a:latin typeface="IBM Plex Sans"/>
                <a:ea typeface="IBM Plex Sans"/>
                <a:cs typeface="IBM Plex Sans"/>
                <a:sym typeface="IBM Plex Sans"/>
              </a:rPr>
              <a:t>6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762526" y="4757090"/>
            <a:ext cx="3637274" cy="2491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59"/>
              </a:lnSpc>
            </a:pPr>
            <a:r>
              <a:rPr lang="en-US" sz="1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Thank you Emily Rosenthal for these slides!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4000" y="0"/>
                </a:lnTo>
                <a:lnTo>
                  <a:pt x="91440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4000" y="0"/>
                </a:lnTo>
                <a:lnTo>
                  <a:pt x="91440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311696" y="445027"/>
            <a:ext cx="8520598" cy="1016698"/>
          </a:xfrm>
          <a:custGeom>
            <a:avLst/>
            <a:gdLst/>
            <a:ahLst/>
            <a:cxnLst/>
            <a:rect l="l" t="t" r="r" b="b"/>
            <a:pathLst>
              <a:path w="8520598" h="1016698">
                <a:moveTo>
                  <a:pt x="0" y="0"/>
                </a:moveTo>
                <a:lnTo>
                  <a:pt x="8520598" y="0"/>
                </a:lnTo>
                <a:lnTo>
                  <a:pt x="8520598" y="1016699"/>
                </a:lnTo>
                <a:lnTo>
                  <a:pt x="0" y="101669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3222574" y="1592323"/>
            <a:ext cx="5322875" cy="2799121"/>
          </a:xfrm>
          <a:custGeom>
            <a:avLst/>
            <a:gdLst/>
            <a:ahLst/>
            <a:cxnLst/>
            <a:rect l="l" t="t" r="r" b="b"/>
            <a:pathLst>
              <a:path w="5322875" h="2799121">
                <a:moveTo>
                  <a:pt x="0" y="0"/>
                </a:moveTo>
                <a:lnTo>
                  <a:pt x="5322875" y="0"/>
                </a:lnTo>
                <a:lnTo>
                  <a:pt x="5322875" y="2799121"/>
                </a:lnTo>
                <a:lnTo>
                  <a:pt x="0" y="279912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8472459" y="4663221"/>
            <a:ext cx="548697" cy="393602"/>
          </a:xfrm>
          <a:custGeom>
            <a:avLst/>
            <a:gdLst/>
            <a:ahLst/>
            <a:cxnLst/>
            <a:rect l="l" t="t" r="r" b="b"/>
            <a:pathLst>
              <a:path w="548697" h="393602">
                <a:moveTo>
                  <a:pt x="0" y="0"/>
                </a:moveTo>
                <a:lnTo>
                  <a:pt x="548697" y="0"/>
                </a:lnTo>
                <a:lnTo>
                  <a:pt x="548697" y="393601"/>
                </a:lnTo>
                <a:lnTo>
                  <a:pt x="0" y="39360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3222574" y="1592323"/>
            <a:ext cx="5322875" cy="2799121"/>
          </a:xfrm>
          <a:custGeom>
            <a:avLst/>
            <a:gdLst/>
            <a:ahLst/>
            <a:cxnLst/>
            <a:rect l="l" t="t" r="r" b="b"/>
            <a:pathLst>
              <a:path w="5322875" h="2799121">
                <a:moveTo>
                  <a:pt x="0" y="0"/>
                </a:moveTo>
                <a:lnTo>
                  <a:pt x="5322875" y="0"/>
                </a:lnTo>
                <a:lnTo>
                  <a:pt x="5322875" y="2799121"/>
                </a:lnTo>
                <a:lnTo>
                  <a:pt x="0" y="2799121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533114" y="1913553"/>
            <a:ext cx="1773079" cy="1316403"/>
          </a:xfrm>
          <a:custGeom>
            <a:avLst/>
            <a:gdLst/>
            <a:ahLst/>
            <a:cxnLst/>
            <a:rect l="l" t="t" r="r" b="b"/>
            <a:pathLst>
              <a:path w="1773079" h="1316403">
                <a:moveTo>
                  <a:pt x="0" y="0"/>
                </a:moveTo>
                <a:lnTo>
                  <a:pt x="1773079" y="0"/>
                </a:lnTo>
                <a:lnTo>
                  <a:pt x="1773079" y="1316403"/>
                </a:lnTo>
                <a:lnTo>
                  <a:pt x="0" y="1316403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5416734" y="3036760"/>
            <a:ext cx="682800" cy="569100"/>
          </a:xfrm>
          <a:custGeom>
            <a:avLst/>
            <a:gdLst/>
            <a:ahLst/>
            <a:cxnLst/>
            <a:rect l="l" t="t" r="r" b="b"/>
            <a:pathLst>
              <a:path w="682800" h="569100">
                <a:moveTo>
                  <a:pt x="0" y="0"/>
                </a:moveTo>
                <a:lnTo>
                  <a:pt x="682800" y="0"/>
                </a:lnTo>
                <a:lnTo>
                  <a:pt x="682800" y="569100"/>
                </a:lnTo>
                <a:lnTo>
                  <a:pt x="0" y="5691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>
            <a:off x="533114" y="1913553"/>
            <a:ext cx="1773079" cy="1316403"/>
          </a:xfrm>
          <a:custGeom>
            <a:avLst/>
            <a:gdLst/>
            <a:ahLst/>
            <a:cxnLst/>
            <a:rect l="l" t="t" r="r" b="b"/>
            <a:pathLst>
              <a:path w="1773079" h="1316403">
                <a:moveTo>
                  <a:pt x="0" y="0"/>
                </a:moveTo>
                <a:lnTo>
                  <a:pt x="1773079" y="0"/>
                </a:lnTo>
                <a:lnTo>
                  <a:pt x="1773079" y="1316403"/>
                </a:lnTo>
                <a:lnTo>
                  <a:pt x="0" y="1316403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>
            <a:off x="311696" y="1074172"/>
            <a:ext cx="8294399" cy="461696"/>
          </a:xfrm>
          <a:custGeom>
            <a:avLst/>
            <a:gdLst/>
            <a:ahLst/>
            <a:cxnLst/>
            <a:rect l="l" t="t" r="r" b="b"/>
            <a:pathLst>
              <a:path w="8294399" h="461696">
                <a:moveTo>
                  <a:pt x="0" y="0"/>
                </a:moveTo>
                <a:lnTo>
                  <a:pt x="8294399" y="0"/>
                </a:lnTo>
                <a:lnTo>
                  <a:pt x="8294399" y="461696"/>
                </a:lnTo>
                <a:lnTo>
                  <a:pt x="0" y="461696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TextBox 12"/>
          <p:cNvSpPr txBox="1"/>
          <p:nvPr/>
        </p:nvSpPr>
        <p:spPr>
          <a:xfrm>
            <a:off x="397420" y="481603"/>
            <a:ext cx="4707979" cy="5067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317"/>
              </a:lnSpc>
            </a:pPr>
            <a:r>
              <a:rPr lang="en-US" sz="2799" spc="5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It’s in </a:t>
            </a:r>
            <a:r>
              <a:rPr lang="en-US" sz="2799" spc="5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Dwinelle</a:t>
            </a:r>
            <a:r>
              <a:rPr lang="en-US" sz="2799" spc="5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Hall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487947" y="962330"/>
            <a:ext cx="140837" cy="4981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00"/>
              </a:lnSpc>
            </a:pPr>
            <a:r>
              <a:rPr lang="en-US" sz="1800" spc="621">
                <a:solidFill>
                  <a:srgbClr val="595959"/>
                </a:solidFill>
                <a:latin typeface="IBM Plex Sans"/>
                <a:ea typeface="IBM Plex Sans"/>
                <a:cs typeface="IBM Plex Sans"/>
                <a:sym typeface="IBM Plex Sans"/>
              </a:rPr>
              <a:t>●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8864832" y="4782007"/>
            <a:ext cx="72028" cy="1688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400"/>
              </a:lnSpc>
            </a:pPr>
            <a:r>
              <a:rPr lang="en-US" sz="1000" spc="345">
                <a:solidFill>
                  <a:srgbClr val="595959"/>
                </a:solidFill>
                <a:latin typeface="IBM Plex Sans"/>
                <a:ea typeface="IBM Plex Sans"/>
                <a:cs typeface="IBM Plex Sans"/>
                <a:sym typeface="IBM Plex Sans"/>
              </a:rPr>
              <a:t>7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854621" y="1115292"/>
            <a:ext cx="3428562" cy="3121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File path: “Berkeley/Dwinelle/…”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4000" y="0"/>
                </a:lnTo>
                <a:lnTo>
                  <a:pt x="91440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4000" y="0"/>
                </a:lnTo>
                <a:lnTo>
                  <a:pt x="91440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393697" y="147818"/>
            <a:ext cx="3844900" cy="3810619"/>
          </a:xfrm>
          <a:custGeom>
            <a:avLst/>
            <a:gdLst/>
            <a:ahLst/>
            <a:cxnLst/>
            <a:rect l="l" t="t" r="r" b="b"/>
            <a:pathLst>
              <a:path w="3844900" h="3810619">
                <a:moveTo>
                  <a:pt x="0" y="0"/>
                </a:moveTo>
                <a:lnTo>
                  <a:pt x="3844899" y="0"/>
                </a:lnTo>
                <a:lnTo>
                  <a:pt x="3844899" y="3810620"/>
                </a:lnTo>
                <a:lnTo>
                  <a:pt x="0" y="381062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8556784" y="4749851"/>
            <a:ext cx="548697" cy="393602"/>
          </a:xfrm>
          <a:custGeom>
            <a:avLst/>
            <a:gdLst/>
            <a:ahLst/>
            <a:cxnLst/>
            <a:rect l="l" t="t" r="r" b="b"/>
            <a:pathLst>
              <a:path w="548697" h="393602">
                <a:moveTo>
                  <a:pt x="0" y="0"/>
                </a:moveTo>
                <a:lnTo>
                  <a:pt x="548697" y="0"/>
                </a:lnTo>
                <a:lnTo>
                  <a:pt x="548697" y="393601"/>
                </a:lnTo>
                <a:lnTo>
                  <a:pt x="0" y="39360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879262" y="1077658"/>
            <a:ext cx="2112969" cy="2817285"/>
          </a:xfrm>
          <a:custGeom>
            <a:avLst/>
            <a:gdLst/>
            <a:ahLst/>
            <a:cxnLst/>
            <a:rect l="l" t="t" r="r" b="b"/>
            <a:pathLst>
              <a:path w="2112969" h="2817285">
                <a:moveTo>
                  <a:pt x="0" y="0"/>
                </a:moveTo>
                <a:lnTo>
                  <a:pt x="2112969" y="0"/>
                </a:lnTo>
                <a:lnTo>
                  <a:pt x="2112969" y="2817286"/>
                </a:lnTo>
                <a:lnTo>
                  <a:pt x="0" y="2817286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2158060" y="2361067"/>
            <a:ext cx="325374" cy="1588580"/>
          </a:xfrm>
          <a:custGeom>
            <a:avLst/>
            <a:gdLst/>
            <a:ahLst/>
            <a:cxnLst/>
            <a:rect l="l" t="t" r="r" b="b"/>
            <a:pathLst>
              <a:path w="325374" h="1588580">
                <a:moveTo>
                  <a:pt x="0" y="0"/>
                </a:moveTo>
                <a:lnTo>
                  <a:pt x="325374" y="0"/>
                </a:lnTo>
                <a:lnTo>
                  <a:pt x="325374" y="1588579"/>
                </a:lnTo>
                <a:lnTo>
                  <a:pt x="0" y="158857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6013847" y="1082859"/>
            <a:ext cx="2817285" cy="951395"/>
          </a:xfrm>
          <a:custGeom>
            <a:avLst/>
            <a:gdLst/>
            <a:ahLst/>
            <a:cxnLst/>
            <a:rect l="l" t="t" r="r" b="b"/>
            <a:pathLst>
              <a:path w="2817285" h="951395">
                <a:moveTo>
                  <a:pt x="0" y="0"/>
                </a:moveTo>
                <a:lnTo>
                  <a:pt x="2817285" y="0"/>
                </a:lnTo>
                <a:lnTo>
                  <a:pt x="2817285" y="951395"/>
                </a:lnTo>
                <a:lnTo>
                  <a:pt x="0" y="95139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6013847" y="1082859"/>
            <a:ext cx="2817285" cy="951395"/>
          </a:xfrm>
          <a:custGeom>
            <a:avLst/>
            <a:gdLst/>
            <a:ahLst/>
            <a:cxnLst/>
            <a:rect l="l" t="t" r="r" b="b"/>
            <a:pathLst>
              <a:path w="2817285" h="951395">
                <a:moveTo>
                  <a:pt x="0" y="0"/>
                </a:moveTo>
                <a:lnTo>
                  <a:pt x="2817285" y="0"/>
                </a:lnTo>
                <a:lnTo>
                  <a:pt x="2817285" y="951395"/>
                </a:lnTo>
                <a:lnTo>
                  <a:pt x="0" y="951395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t="-196111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>
            <a:off x="4758271" y="2156984"/>
            <a:ext cx="2664219" cy="1776146"/>
          </a:xfrm>
          <a:custGeom>
            <a:avLst/>
            <a:gdLst/>
            <a:ahLst/>
            <a:cxnLst/>
            <a:rect l="l" t="t" r="r" b="b"/>
            <a:pathLst>
              <a:path w="2664219" h="1776146">
                <a:moveTo>
                  <a:pt x="0" y="0"/>
                </a:moveTo>
                <a:lnTo>
                  <a:pt x="2664219" y="0"/>
                </a:lnTo>
                <a:lnTo>
                  <a:pt x="2664219" y="1776146"/>
                </a:lnTo>
                <a:lnTo>
                  <a:pt x="0" y="1776146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>
            <a:off x="4758271" y="2156984"/>
            <a:ext cx="2664219" cy="1776146"/>
          </a:xfrm>
          <a:custGeom>
            <a:avLst/>
            <a:gdLst/>
            <a:ahLst/>
            <a:cxnLst/>
            <a:rect l="l" t="t" r="r" b="b"/>
            <a:pathLst>
              <a:path w="2664219" h="1776146">
                <a:moveTo>
                  <a:pt x="0" y="0"/>
                </a:moveTo>
                <a:lnTo>
                  <a:pt x="2664219" y="0"/>
                </a:lnTo>
                <a:lnTo>
                  <a:pt x="2664219" y="1776146"/>
                </a:lnTo>
                <a:lnTo>
                  <a:pt x="0" y="1776146"/>
                </a:lnTo>
                <a:lnTo>
                  <a:pt x="0" y="0"/>
                </a:lnTo>
                <a:close/>
              </a:path>
            </a:pathLst>
          </a:custGeom>
          <a:blipFill>
            <a:blip r:embed="rId17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/>
          <p:nvPr/>
        </p:nvSpPr>
        <p:spPr>
          <a:xfrm>
            <a:off x="3281458" y="1069057"/>
            <a:ext cx="5769064" cy="1058799"/>
          </a:xfrm>
          <a:custGeom>
            <a:avLst/>
            <a:gdLst/>
            <a:ahLst/>
            <a:cxnLst/>
            <a:rect l="l" t="t" r="r" b="b"/>
            <a:pathLst>
              <a:path w="5769064" h="1058799">
                <a:moveTo>
                  <a:pt x="0" y="0"/>
                </a:moveTo>
                <a:lnTo>
                  <a:pt x="5769064" y="0"/>
                </a:lnTo>
                <a:lnTo>
                  <a:pt x="5769064" y="1058799"/>
                </a:lnTo>
                <a:lnTo>
                  <a:pt x="0" y="1058799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Freeform 13"/>
          <p:cNvSpPr/>
          <p:nvPr/>
        </p:nvSpPr>
        <p:spPr>
          <a:xfrm>
            <a:off x="3344961" y="1132561"/>
            <a:ext cx="2817285" cy="931793"/>
          </a:xfrm>
          <a:custGeom>
            <a:avLst/>
            <a:gdLst/>
            <a:ahLst/>
            <a:cxnLst/>
            <a:rect l="l" t="t" r="r" b="b"/>
            <a:pathLst>
              <a:path w="2817285" h="931793">
                <a:moveTo>
                  <a:pt x="0" y="0"/>
                </a:moveTo>
                <a:lnTo>
                  <a:pt x="2817285" y="0"/>
                </a:lnTo>
                <a:lnTo>
                  <a:pt x="2817285" y="931792"/>
                </a:lnTo>
                <a:lnTo>
                  <a:pt x="0" y="931792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b="-202344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Freeform 14"/>
          <p:cNvSpPr/>
          <p:nvPr/>
        </p:nvSpPr>
        <p:spPr>
          <a:xfrm>
            <a:off x="2925766" y="4091549"/>
            <a:ext cx="6179696" cy="461696"/>
          </a:xfrm>
          <a:custGeom>
            <a:avLst/>
            <a:gdLst/>
            <a:ahLst/>
            <a:cxnLst/>
            <a:rect l="l" t="t" r="r" b="b"/>
            <a:pathLst>
              <a:path w="6179696" h="461696">
                <a:moveTo>
                  <a:pt x="0" y="0"/>
                </a:moveTo>
                <a:lnTo>
                  <a:pt x="6179696" y="0"/>
                </a:lnTo>
                <a:lnTo>
                  <a:pt x="6179696" y="461696"/>
                </a:lnTo>
                <a:lnTo>
                  <a:pt x="0" y="461696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Freeform 15"/>
          <p:cNvSpPr/>
          <p:nvPr/>
        </p:nvSpPr>
        <p:spPr>
          <a:xfrm>
            <a:off x="3446926" y="156753"/>
            <a:ext cx="5447709" cy="1949606"/>
          </a:xfrm>
          <a:custGeom>
            <a:avLst/>
            <a:gdLst/>
            <a:ahLst/>
            <a:cxnLst/>
            <a:rect l="l" t="t" r="r" b="b"/>
            <a:pathLst>
              <a:path w="5447709" h="1949606">
                <a:moveTo>
                  <a:pt x="0" y="0"/>
                </a:moveTo>
                <a:lnTo>
                  <a:pt x="5447710" y="0"/>
                </a:lnTo>
                <a:lnTo>
                  <a:pt x="5447710" y="1949605"/>
                </a:lnTo>
                <a:lnTo>
                  <a:pt x="0" y="1949605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6" name="TextBox 16"/>
          <p:cNvSpPr txBox="1"/>
          <p:nvPr/>
        </p:nvSpPr>
        <p:spPr>
          <a:xfrm>
            <a:off x="542925" y="393459"/>
            <a:ext cx="4340819" cy="5082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spc="6" dirty="0">
                <a:solidFill>
                  <a:srgbClr val="002060"/>
                </a:solidFill>
                <a:latin typeface="Montserrat"/>
                <a:ea typeface="Montserrat"/>
                <a:cs typeface="Montserrat"/>
                <a:sym typeface="Montserrat"/>
              </a:rPr>
              <a:t>It’s in the basement!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5198955" y="402384"/>
            <a:ext cx="2914135" cy="5082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spc="6" dirty="0">
                <a:solidFill>
                  <a:srgbClr val="002060"/>
                </a:solidFill>
                <a:latin typeface="Montserrat"/>
                <a:ea typeface="Montserrat"/>
                <a:cs typeface="Montserrat"/>
                <a:sym typeface="Montserrat"/>
              </a:rPr>
              <a:t>In room 75!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8949157" y="4833766"/>
            <a:ext cx="72028" cy="1688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400"/>
              </a:lnSpc>
            </a:pPr>
            <a:r>
              <a:rPr lang="en-US" sz="1000" spc="345">
                <a:solidFill>
                  <a:srgbClr val="595959"/>
                </a:solidFill>
                <a:latin typeface="IBM Plex Sans"/>
                <a:ea typeface="IBM Plex Sans"/>
                <a:cs typeface="IBM Plex Sans"/>
                <a:sym typeface="IBM Plex Sans"/>
              </a:rPr>
              <a:t>8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6255448" y="1685639"/>
            <a:ext cx="269900" cy="2627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00"/>
              </a:lnSpc>
            </a:pPr>
            <a:r>
              <a:rPr lang="en-US" sz="1500" spc="-3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76 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6783896" y="1685639"/>
            <a:ext cx="269900" cy="2627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00"/>
              </a:lnSpc>
            </a:pPr>
            <a:r>
              <a:rPr lang="en-US" sz="1500" spc="-3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77 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7314362" y="1685639"/>
            <a:ext cx="269900" cy="2627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00"/>
              </a:lnSpc>
            </a:pPr>
            <a:r>
              <a:rPr lang="en-US" sz="1500" spc="-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78 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7843190" y="1685639"/>
            <a:ext cx="269900" cy="2627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00"/>
              </a:lnSpc>
            </a:pPr>
            <a:r>
              <a:rPr lang="en-US" sz="1500" spc="-3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79 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8381924" y="1685639"/>
            <a:ext cx="269900" cy="2627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00"/>
              </a:lnSpc>
            </a:pPr>
            <a:r>
              <a:rPr lang="en-US" sz="1500" spc="-3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80 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3596145" y="1692783"/>
            <a:ext cx="251908" cy="2382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59"/>
              </a:lnSpc>
            </a:pPr>
            <a:r>
              <a:rPr lang="en-US" sz="1399" spc="-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71 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4138612" y="1692783"/>
            <a:ext cx="251908" cy="2382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59"/>
              </a:lnSpc>
            </a:pPr>
            <a:r>
              <a:rPr lang="en-US" sz="1399" spc="-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72 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4631836" y="1692783"/>
            <a:ext cx="251908" cy="2382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59"/>
              </a:lnSpc>
            </a:pPr>
            <a:r>
              <a:rPr lang="en-US" sz="1399" spc="-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73 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5174304" y="1692783"/>
            <a:ext cx="251908" cy="2382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59"/>
              </a:lnSpc>
            </a:pPr>
            <a:r>
              <a:rPr lang="en-US" sz="1399" spc="-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74 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5719791" y="1692783"/>
            <a:ext cx="251908" cy="2382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59"/>
              </a:lnSpc>
            </a:pPr>
            <a:r>
              <a:rPr lang="en-US" sz="1399" spc="-2">
                <a:solidFill>
                  <a:srgbClr val="3B3B3B"/>
                </a:solidFill>
                <a:latin typeface="Montserrat"/>
                <a:ea typeface="Montserrat"/>
                <a:cs typeface="Montserrat"/>
                <a:sym typeface="Montserrat"/>
              </a:rPr>
              <a:t>75 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3102016" y="4170207"/>
            <a:ext cx="140837" cy="3076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 spc="621">
                <a:solidFill>
                  <a:srgbClr val="595959"/>
                </a:solidFill>
                <a:latin typeface="IBM Plex Sans"/>
                <a:ea typeface="IBM Plex Sans"/>
                <a:cs typeface="IBM Plex Sans"/>
                <a:sym typeface="IBM Plex Sans"/>
              </a:rPr>
              <a:t>●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3468691" y="4132669"/>
            <a:ext cx="5332876" cy="3121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File path: “Berkeley/Dwinelle/Basement/Room75”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">
            <a:extLst>
              <a:ext uri="{FF2B5EF4-FFF2-40B4-BE49-F238E27FC236}">
                <a16:creationId xmlns:a16="http://schemas.microsoft.com/office/drawing/2014/main" id="{DDC22B7C-3431-8F25-D642-D70055510348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4000" y="0"/>
                </a:lnTo>
                <a:lnTo>
                  <a:pt x="91440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E9AF9D-0CD1-D77F-571C-4560CFD282E2}"/>
              </a:ext>
            </a:extLst>
          </p:cNvPr>
          <p:cNvSpPr txBox="1"/>
          <p:nvPr/>
        </p:nvSpPr>
        <p:spPr>
          <a:xfrm>
            <a:off x="1371600" y="1581150"/>
            <a:ext cx="662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Example: Users/</a:t>
            </a:r>
            <a:r>
              <a:rPr lang="en-US" dirty="0" err="1"/>
              <a:t>SophieRegan</a:t>
            </a:r>
            <a:r>
              <a:rPr lang="en-US" dirty="0"/>
              <a:t>/Documents/Experiments/</a:t>
            </a:r>
            <a:r>
              <a:rPr lang="en-US" dirty="0" err="1"/>
              <a:t>BrillaintStudy</a:t>
            </a:r>
            <a:r>
              <a:rPr lang="en-US" dirty="0"/>
              <a:t>/Data</a:t>
            </a:r>
          </a:p>
        </p:txBody>
      </p:sp>
    </p:spTree>
    <p:extLst>
      <p:ext uri="{BB962C8B-B14F-4D97-AF65-F5344CB8AC3E}">
        <p14:creationId xmlns:p14="http://schemas.microsoft.com/office/powerpoint/2010/main" val="294633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1121</Words>
  <Application>Microsoft Macintosh PowerPoint</Application>
  <PresentationFormat>On-screen Show (16:9)</PresentationFormat>
  <Paragraphs>142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Montserrat</vt:lpstr>
      <vt:lpstr>Calibri</vt:lpstr>
      <vt:lpstr>Open Sans Bold</vt:lpstr>
      <vt:lpstr>Open Sans Italics</vt:lpstr>
      <vt:lpstr>Open Sans</vt:lpstr>
      <vt:lpstr>Arial</vt:lpstr>
      <vt:lpstr>IBM Plex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now? </vt:lpstr>
      <vt:lpstr>Commands to Inspect the Data</vt:lpstr>
      <vt:lpstr>Summary and Structure of Data</vt:lpstr>
      <vt:lpstr>Checking for Missing or NA Values</vt:lpstr>
      <vt:lpstr>Initial Visualization</vt:lpstr>
      <vt:lpstr>Common Data Types in R</vt:lpstr>
      <vt:lpstr>Complex Data Types in R</vt:lpstr>
      <vt:lpstr>Comparison of Data Types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QuACK2023_slides_week2_data.pdf</dc:title>
  <cp:lastModifiedBy>Sophie Regan</cp:lastModifiedBy>
  <cp:revision>2</cp:revision>
  <dcterms:created xsi:type="dcterms:W3CDTF">2006-08-16T00:00:00Z</dcterms:created>
  <dcterms:modified xsi:type="dcterms:W3CDTF">2024-09-17T00:33:35Z</dcterms:modified>
  <dc:identifier>DAGQ9jAExyM</dc:identifier>
</cp:coreProperties>
</file>