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96" r:id="rId3"/>
    <p:sldId id="303" r:id="rId4"/>
    <p:sldId id="264" r:id="rId5"/>
    <p:sldId id="302" r:id="rId6"/>
    <p:sldId id="304" r:id="rId7"/>
    <p:sldId id="306" r:id="rId8"/>
    <p:sldId id="30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0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4660"/>
  </p:normalViewPr>
  <p:slideViewPr>
    <p:cSldViewPr snapToGrid="0">
      <p:cViewPr varScale="1">
        <p:scale>
          <a:sx n="100" d="100"/>
          <a:sy n="100" d="100"/>
        </p:scale>
        <p:origin x="12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E8AA3DD-88D1-4069-A5D7-9F983856D84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5326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75899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29249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8AA3DD-88D1-4069-A5D7-9F983856D84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8080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8AA3DD-88D1-4069-A5D7-9F983856D843}"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676197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E8AA3DD-88D1-4069-A5D7-9F983856D84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398418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E8AA3DD-88D1-4069-A5D7-9F983856D843}" type="datetimeFigureOut">
              <a:rPr lang="en-US" smtClean="0"/>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869829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8AA3DD-88D1-4069-A5D7-9F983856D843}" type="datetimeFigureOut">
              <a:rPr lang="en-US" smtClean="0"/>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86111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AA3DD-88D1-4069-A5D7-9F983856D843}" type="datetimeFigureOut">
              <a:rPr lang="en-US" smtClean="0"/>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079250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AA3DD-88D1-4069-A5D7-9F983856D84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1260386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8AA3DD-88D1-4069-A5D7-9F983856D843}" type="datetimeFigureOut">
              <a:rPr lang="en-US" smtClean="0"/>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9A771E-CBFF-4E6A-ACD5-EEF29C143A8B}" type="slidenum">
              <a:rPr lang="en-US" smtClean="0"/>
              <a:t>‹#›</a:t>
            </a:fld>
            <a:endParaRPr lang="en-US"/>
          </a:p>
        </p:txBody>
      </p:sp>
    </p:spTree>
    <p:extLst>
      <p:ext uri="{BB962C8B-B14F-4D97-AF65-F5344CB8AC3E}">
        <p14:creationId xmlns:p14="http://schemas.microsoft.com/office/powerpoint/2010/main" val="2253009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AA3DD-88D1-4069-A5D7-9F983856D843}" type="datetimeFigureOut">
              <a:rPr lang="en-US" smtClean="0"/>
              <a:t>1/12/2025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A771E-CBFF-4E6A-ACD5-EEF29C143A8B}" type="slidenum">
              <a:rPr lang="en-US" smtClean="0"/>
              <a:t>‹#›</a:t>
            </a:fld>
            <a:endParaRPr lang="en-US"/>
          </a:p>
        </p:txBody>
      </p:sp>
    </p:spTree>
    <p:extLst>
      <p:ext uri="{BB962C8B-B14F-4D97-AF65-F5344CB8AC3E}">
        <p14:creationId xmlns:p14="http://schemas.microsoft.com/office/powerpoint/2010/main" val="4131062514"/>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13" name="TextBox 12"/>
          <p:cNvSpPr txBox="1"/>
          <p:nvPr/>
        </p:nvSpPr>
        <p:spPr>
          <a:xfrm>
            <a:off x="1023509" y="1034822"/>
            <a:ext cx="5823340" cy="954107"/>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Technical Design Thinking II</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Spring 2025</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1319" y="1227016"/>
            <a:ext cx="3724795" cy="3924848"/>
          </a:xfrm>
          <a:prstGeom prst="rect">
            <a:avLst/>
          </a:prstGeom>
        </p:spPr>
      </p:pic>
      <p:sp>
        <p:nvSpPr>
          <p:cNvPr id="15" name="TextBox 14"/>
          <p:cNvSpPr txBox="1"/>
          <p:nvPr/>
        </p:nvSpPr>
        <p:spPr>
          <a:xfrm>
            <a:off x="1294922" y="2516606"/>
            <a:ext cx="4801078" cy="830997"/>
          </a:xfrm>
          <a:prstGeom prst="rect">
            <a:avLst/>
          </a:prstGeom>
          <a:noFill/>
        </p:spPr>
        <p:txBody>
          <a:bodyPr wrap="square" rtlCol="0">
            <a:spAutoFit/>
          </a:bodyPr>
          <a:lstStyle/>
          <a:p>
            <a:r>
              <a:rPr lang="en-US" sz="2400" b="1" i="1" dirty="0">
                <a:latin typeface="Arial" panose="020B0604020202020204" pitchFamily="34" charset="0"/>
                <a:cs typeface="Arial" panose="020B0604020202020204" pitchFamily="34" charset="0"/>
              </a:rPr>
              <a:t>Course Introduction</a:t>
            </a:r>
          </a:p>
          <a:p>
            <a:r>
              <a:rPr lang="en-US" sz="2400" b="1" i="1" dirty="0">
                <a:latin typeface="Arial" panose="020B0604020202020204" pitchFamily="34" charset="0"/>
                <a:cs typeface="Arial" panose="020B0604020202020204" pitchFamily="34" charset="0"/>
              </a:rPr>
              <a:t>Project Overview</a:t>
            </a:r>
          </a:p>
        </p:txBody>
      </p:sp>
      <p:sp>
        <p:nvSpPr>
          <p:cNvPr id="16" name="TextBox 15"/>
          <p:cNvSpPr txBox="1"/>
          <p:nvPr/>
        </p:nvSpPr>
        <p:spPr>
          <a:xfrm>
            <a:off x="1298640" y="4290097"/>
            <a:ext cx="2466278" cy="430887"/>
          </a:xfrm>
          <a:prstGeom prst="rect">
            <a:avLst/>
          </a:prstGeom>
          <a:noFill/>
        </p:spPr>
        <p:txBody>
          <a:bodyPr wrap="square" rtlCol="0">
            <a:spAutoFit/>
          </a:bodyPr>
          <a:lstStyle/>
          <a:p>
            <a:r>
              <a:rPr lang="en-US" sz="2200" dirty="0">
                <a:latin typeface="Arial" panose="020B0604020202020204" pitchFamily="34" charset="0"/>
                <a:cs typeface="Arial" panose="020B0604020202020204" pitchFamily="34" charset="0"/>
              </a:rPr>
              <a:t>Dr. Bruce McFall</a:t>
            </a:r>
          </a:p>
        </p:txBody>
      </p:sp>
    </p:spTree>
    <p:extLst>
      <p:ext uri="{BB962C8B-B14F-4D97-AF65-F5344CB8AC3E}">
        <p14:creationId xmlns:p14="http://schemas.microsoft.com/office/powerpoint/2010/main" val="1141605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My Background</a:t>
            </a:r>
          </a:p>
        </p:txBody>
      </p:sp>
      <p:sp>
        <p:nvSpPr>
          <p:cNvPr id="2" name="Rectangle 1"/>
          <p:cNvSpPr/>
          <p:nvPr/>
        </p:nvSpPr>
        <p:spPr>
          <a:xfrm>
            <a:off x="5280519" y="1215546"/>
            <a:ext cx="1596912" cy="400110"/>
          </a:xfrm>
          <a:prstGeom prst="rect">
            <a:avLst/>
          </a:prstGeom>
        </p:spPr>
        <p:txBody>
          <a:bodyPr wrap="none">
            <a:spAutoFit/>
          </a:bodyPr>
          <a:lstStyle/>
          <a:p>
            <a:r>
              <a:rPr lang="en-US" sz="2000" i="1" u="sng" dirty="0">
                <a:latin typeface="Arial" panose="020B0604020202020204" pitchFamily="34" charset="0"/>
                <a:cs typeface="Arial" panose="020B0604020202020204" pitchFamily="34" charset="0"/>
              </a:rPr>
              <a:t>Professional</a:t>
            </a:r>
            <a:endParaRPr lang="en-US" sz="2000" i="1" dirty="0">
              <a:latin typeface="Arial" panose="020B0604020202020204" pitchFamily="34" charset="0"/>
              <a:cs typeface="Arial" panose="020B0604020202020204" pitchFamily="34" charset="0"/>
            </a:endParaRPr>
          </a:p>
        </p:txBody>
      </p:sp>
      <p:sp>
        <p:nvSpPr>
          <p:cNvPr id="7" name="TextBox 6"/>
          <p:cNvSpPr txBox="1"/>
          <p:nvPr/>
        </p:nvSpPr>
        <p:spPr>
          <a:xfrm>
            <a:off x="1271753" y="1708738"/>
            <a:ext cx="9837682" cy="1292662"/>
          </a:xfrm>
          <a:prstGeom prst="rect">
            <a:avLst/>
          </a:prstGeom>
          <a:noFill/>
        </p:spPr>
        <p:txBody>
          <a:bodyPr wrap="square" rtlCol="0">
            <a:spAutoFit/>
          </a:bodyPr>
          <a:lstStyle/>
          <a:p>
            <a:pPr algn="ctr"/>
            <a:r>
              <a:rPr lang="en-US" sz="2000" i="1" dirty="0">
                <a:latin typeface="Arial" panose="020B0604020202020204" pitchFamily="34" charset="0"/>
                <a:cs typeface="Arial" panose="020B0604020202020204" pitchFamily="34" charset="0"/>
              </a:rPr>
              <a:t>Automotive, Aerospace, Defense</a:t>
            </a:r>
          </a:p>
          <a:p>
            <a:pPr algn="ctr"/>
            <a:r>
              <a:rPr lang="en-US" sz="1600" i="1" dirty="0">
                <a:latin typeface="Arial" panose="020B0604020202020204" pitchFamily="34" charset="0"/>
                <a:cs typeface="Arial" panose="020B0604020202020204" pitchFamily="34" charset="0"/>
              </a:rPr>
              <a:t>(GM, GE Aviation, Wright Patterson AFB, Consultant)</a:t>
            </a:r>
          </a:p>
          <a:p>
            <a:pPr algn="ctr"/>
            <a:endParaRPr lang="en-US" sz="1000" i="1" dirty="0"/>
          </a:p>
          <a:p>
            <a:pPr algn="ctr"/>
            <a:r>
              <a:rPr lang="en-US" sz="1600" dirty="0">
                <a:latin typeface="Arial" panose="020B0604020202020204" pitchFamily="34" charset="0"/>
                <a:cs typeface="Arial" panose="020B0604020202020204" pitchFamily="34" charset="0"/>
              </a:rPr>
              <a:t>Industrial Controls, Electric Motors, Radar Systems, Electronic Warfare, Jet Engine Modeling, Test Rig Design, Engine Control Software, Structural Design, Carbon Fiber Composites, Electric Vehicle Design</a:t>
            </a:r>
          </a:p>
        </p:txBody>
      </p:sp>
      <p:sp>
        <p:nvSpPr>
          <p:cNvPr id="8" name="TextBox 7"/>
          <p:cNvSpPr txBox="1"/>
          <p:nvPr/>
        </p:nvSpPr>
        <p:spPr>
          <a:xfrm>
            <a:off x="5316975" y="3198258"/>
            <a:ext cx="1524000" cy="400110"/>
          </a:xfrm>
          <a:prstGeom prst="rect">
            <a:avLst/>
          </a:prstGeom>
          <a:noFill/>
        </p:spPr>
        <p:txBody>
          <a:bodyPr wrap="square" rtlCol="0">
            <a:spAutoFit/>
          </a:bodyPr>
          <a:lstStyle/>
          <a:p>
            <a:pPr algn="ctr"/>
            <a:r>
              <a:rPr lang="en-US" sz="2000" i="1" u="sng" dirty="0">
                <a:latin typeface="Arial" panose="020B0604020202020204" pitchFamily="34" charset="0"/>
                <a:cs typeface="Arial" panose="020B0604020202020204" pitchFamily="34" charset="0"/>
              </a:rPr>
              <a:t>Academic</a:t>
            </a:r>
          </a:p>
        </p:txBody>
      </p:sp>
      <p:sp>
        <p:nvSpPr>
          <p:cNvPr id="9" name="TextBox 8"/>
          <p:cNvSpPr txBox="1"/>
          <p:nvPr/>
        </p:nvSpPr>
        <p:spPr>
          <a:xfrm>
            <a:off x="3130767" y="3669323"/>
            <a:ext cx="5930463" cy="1569660"/>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Ph.D. Integrated Systems Engineering – Ohio State University</a:t>
            </a:r>
          </a:p>
          <a:p>
            <a:r>
              <a:rPr lang="en-US" sz="1600" dirty="0">
                <a:latin typeface="Arial" panose="020B0604020202020204" pitchFamily="34" charset="0"/>
                <a:cs typeface="Arial" panose="020B0604020202020204" pitchFamily="34" charset="0"/>
              </a:rPr>
              <a:t>M.S. Integrated Systems Engineering – Ohio State University</a:t>
            </a:r>
          </a:p>
          <a:p>
            <a:r>
              <a:rPr lang="en-US" sz="1600" dirty="0">
                <a:latin typeface="Arial" panose="020B0604020202020204" pitchFamily="34" charset="0"/>
                <a:cs typeface="Arial" panose="020B0604020202020204" pitchFamily="34" charset="0"/>
              </a:rPr>
              <a:t>M.S. Mechanical Engineering – Ohio State University</a:t>
            </a:r>
          </a:p>
          <a:p>
            <a:r>
              <a:rPr lang="en-US" sz="1600" dirty="0">
                <a:latin typeface="Arial" panose="020B0604020202020204" pitchFamily="34" charset="0"/>
                <a:cs typeface="Arial" panose="020B0604020202020204" pitchFamily="34" charset="0"/>
              </a:rPr>
              <a:t>B.S. Mechanical Engineering – Ohio State University</a:t>
            </a:r>
          </a:p>
          <a:p>
            <a:r>
              <a:rPr lang="en-US" sz="1600" dirty="0">
                <a:latin typeface="Arial" panose="020B0604020202020204" pitchFamily="34" charset="0"/>
                <a:cs typeface="Arial" panose="020B0604020202020204" pitchFamily="34" charset="0"/>
              </a:rPr>
              <a:t>B.S. Electrical Engineering – Wright State University</a:t>
            </a:r>
          </a:p>
          <a:p>
            <a:r>
              <a:rPr lang="en-US" sz="1600" dirty="0">
                <a:latin typeface="Arial" panose="020B0604020202020204" pitchFamily="34" charset="0"/>
                <a:cs typeface="Arial" panose="020B0604020202020204" pitchFamily="34" charset="0"/>
              </a:rPr>
              <a:t>B.S. Computer Engineering – Wright State University</a:t>
            </a:r>
          </a:p>
        </p:txBody>
      </p:sp>
    </p:spTree>
    <p:extLst>
      <p:ext uri="{BB962C8B-B14F-4D97-AF65-F5344CB8AC3E}">
        <p14:creationId xmlns:p14="http://schemas.microsoft.com/office/powerpoint/2010/main" val="342657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pic>
        <p:nvPicPr>
          <p:cNvPr id="3" name="Picture 2">
            <a:extLst>
              <a:ext uri="{FF2B5EF4-FFF2-40B4-BE49-F238E27FC236}">
                <a16:creationId xmlns:a16="http://schemas.microsoft.com/office/drawing/2014/main" id="{AE9B752A-94A8-A1C2-8447-A4527828F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30777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What are the skills</a:t>
            </a:r>
            <a:r>
              <a:rPr kumimoji="0" lang="en-US" sz="2800" i="0" u="none" strike="noStrike" kern="0" cap="none" spc="0" normalizeH="0" noProof="0" dirty="0">
                <a:ln>
                  <a:noFill/>
                </a:ln>
                <a:solidFill>
                  <a:srgbClr val="C3092B"/>
                </a:solidFill>
                <a:effectLst/>
                <a:uLnTx/>
                <a:uFillTx/>
                <a:latin typeface="Arial" panose="020B0604020202020204" pitchFamily="34" charset="0"/>
                <a:cs typeface="Arial" panose="020B0604020202020204" pitchFamily="34" charset="0"/>
              </a:rPr>
              <a:t> employers want ?</a:t>
            </a:r>
            <a:endPar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endParaRPr>
          </a:p>
        </p:txBody>
      </p:sp>
      <p:sp>
        <p:nvSpPr>
          <p:cNvPr id="2" name="TextBox 1"/>
          <p:cNvSpPr txBox="1"/>
          <p:nvPr/>
        </p:nvSpPr>
        <p:spPr>
          <a:xfrm>
            <a:off x="2139175" y="942807"/>
            <a:ext cx="7913648" cy="400110"/>
          </a:xfrm>
          <a:prstGeom prst="rect">
            <a:avLst/>
          </a:prstGeom>
          <a:noFill/>
        </p:spPr>
        <p:txBody>
          <a:bodyPr wrap="square" rtlCol="0">
            <a:spAutoFit/>
          </a:bodyPr>
          <a:lstStyle/>
          <a:p>
            <a:pPr algn="ctr"/>
            <a:r>
              <a:rPr lang="en-US" sz="2000" u="sng" dirty="0">
                <a:latin typeface="Arial" panose="020B0604020202020204" pitchFamily="34" charset="0"/>
                <a:cs typeface="Arial" panose="020B0604020202020204" pitchFamily="34" charset="0"/>
              </a:rPr>
              <a:t>The 10 Skills Employers Most Want in New Grads – Ranked</a:t>
            </a:r>
          </a:p>
        </p:txBody>
      </p:sp>
      <p:sp>
        <p:nvSpPr>
          <p:cNvPr id="3" name="Rectangle 2"/>
          <p:cNvSpPr/>
          <p:nvPr/>
        </p:nvSpPr>
        <p:spPr>
          <a:xfrm>
            <a:off x="3312655" y="1616181"/>
            <a:ext cx="382675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1. Ability to work in a team structure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3312655" y="1988945"/>
            <a:ext cx="5533951"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2. Ability to make decisions and solve problems (tie)</a:t>
            </a:r>
            <a:r>
              <a:rPr lang="en-US" dirty="0">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8" name="Rectangle 7"/>
          <p:cNvSpPr/>
          <p:nvPr/>
        </p:nvSpPr>
        <p:spPr>
          <a:xfrm>
            <a:off x="3312655" y="2358277"/>
            <a:ext cx="6096000" cy="646331"/>
          </a:xfrm>
          <a:prstGeom prst="rect">
            <a:avLst/>
          </a:prstGeom>
        </p:spPr>
        <p:txBody>
          <a:bodyPr>
            <a:spAutoFit/>
          </a:bodyPr>
          <a:lstStyle/>
          <a:p>
            <a:r>
              <a:rPr lang="en-US" dirty="0">
                <a:latin typeface="Arial" panose="020B0604020202020204" pitchFamily="34" charset="0"/>
                <a:ea typeface="Calibri" panose="020F0502020204030204" pitchFamily="34" charset="0"/>
                <a:cs typeface="Arial" panose="020B0604020202020204" pitchFamily="34" charset="0"/>
              </a:rPr>
              <a:t>3. Ability to communicate verbally with people inside and outside an organization</a:t>
            </a:r>
            <a:endParaRPr lang="en-US" dirty="0">
              <a:latin typeface="Arial" panose="020B0604020202020204" pitchFamily="34" charset="0"/>
              <a:cs typeface="Arial" panose="020B0604020202020204" pitchFamily="34" charset="0"/>
            </a:endParaRPr>
          </a:p>
        </p:txBody>
      </p:sp>
      <p:sp>
        <p:nvSpPr>
          <p:cNvPr id="9" name="Rectangle 8"/>
          <p:cNvSpPr/>
          <p:nvPr/>
        </p:nvSpPr>
        <p:spPr>
          <a:xfrm>
            <a:off x="3312655" y="3004608"/>
            <a:ext cx="475008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4. Ability to plan, organize and prioritize work</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3312655" y="3389996"/>
            <a:ext cx="4519250"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5. Ability to obtain and process information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3312655" y="3763781"/>
            <a:ext cx="3916521"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6. Ability to analyze quantitative data</a:t>
            </a:r>
            <a:endParaRPr lang="en-US" dirty="0">
              <a:latin typeface="Arial" panose="020B0604020202020204" pitchFamily="34" charset="0"/>
              <a:cs typeface="Arial" panose="020B0604020202020204" pitchFamily="34" charset="0"/>
            </a:endParaRPr>
          </a:p>
        </p:txBody>
      </p:sp>
      <p:sp>
        <p:nvSpPr>
          <p:cNvPr id="13" name="Rectangle 12"/>
          <p:cNvSpPr/>
          <p:nvPr/>
        </p:nvSpPr>
        <p:spPr>
          <a:xfrm>
            <a:off x="3312655" y="4151107"/>
            <a:ext cx="4668779" cy="369332"/>
          </a:xfrm>
          <a:prstGeom prst="rect">
            <a:avLst/>
          </a:prstGeom>
        </p:spPr>
        <p:txBody>
          <a:bodyPr wrap="none">
            <a:spAutoFit/>
          </a:bodyPr>
          <a:lstStyle/>
          <a:p>
            <a:r>
              <a:rPr lang="en-US" b="1" dirty="0">
                <a:solidFill>
                  <a:srgbClr val="C00000"/>
                </a:solidFill>
                <a:latin typeface="Arial" panose="020B0604020202020204" pitchFamily="34" charset="0"/>
                <a:ea typeface="Calibri" panose="020F0502020204030204" pitchFamily="34" charset="0"/>
                <a:cs typeface="Arial" panose="020B0604020202020204" pitchFamily="34" charset="0"/>
              </a:rPr>
              <a:t>7. Technical knowledge related to the job</a:t>
            </a:r>
            <a:endParaRPr lang="en-US" b="1"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3312655" y="4542886"/>
            <a:ext cx="5044971"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8. Proficiency with computer software programs</a:t>
            </a:r>
            <a:endParaRPr lang="en-US" dirty="0">
              <a:latin typeface="Arial" panose="020B0604020202020204" pitchFamily="34" charset="0"/>
              <a:cs typeface="Arial" panose="020B0604020202020204" pitchFamily="34" charset="0"/>
            </a:endParaRPr>
          </a:p>
        </p:txBody>
      </p:sp>
      <p:sp>
        <p:nvSpPr>
          <p:cNvPr id="15" name="Rectangle 14"/>
          <p:cNvSpPr/>
          <p:nvPr/>
        </p:nvSpPr>
        <p:spPr>
          <a:xfrm>
            <a:off x="3312655" y="4917914"/>
            <a:ext cx="4685963"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9. Ability to create and/or edit written reports</a:t>
            </a:r>
            <a:endParaRPr lang="en-US" dirty="0">
              <a:latin typeface="Arial" panose="020B0604020202020204" pitchFamily="34" charset="0"/>
              <a:cs typeface="Arial" panose="020B0604020202020204" pitchFamily="34" charset="0"/>
            </a:endParaRPr>
          </a:p>
        </p:txBody>
      </p:sp>
      <p:sp>
        <p:nvSpPr>
          <p:cNvPr id="16" name="Rectangle 15"/>
          <p:cNvSpPr/>
          <p:nvPr/>
        </p:nvSpPr>
        <p:spPr>
          <a:xfrm>
            <a:off x="3206792" y="5287246"/>
            <a:ext cx="3980642" cy="369332"/>
          </a:xfrm>
          <a:prstGeom prst="rect">
            <a:avLst/>
          </a:prstGeom>
        </p:spPr>
        <p:txBody>
          <a:bodyPr wrap="none">
            <a:spAutoFit/>
          </a:bodyPr>
          <a:lstStyle/>
          <a:p>
            <a:r>
              <a:rPr lang="en-US" dirty="0">
                <a:latin typeface="Arial" panose="020B0604020202020204" pitchFamily="34" charset="0"/>
                <a:ea typeface="Calibri" panose="020F0502020204030204" pitchFamily="34" charset="0"/>
                <a:cs typeface="Arial" panose="020B0604020202020204" pitchFamily="34" charset="0"/>
              </a:rPr>
              <a:t>10. Ability to sell and influence others</a:t>
            </a:r>
            <a:endParaRPr lang="en-US" dirty="0">
              <a:latin typeface="Arial" panose="020B0604020202020204" pitchFamily="34" charset="0"/>
              <a:cs typeface="Arial" panose="020B0604020202020204" pitchFamily="34" charset="0"/>
            </a:endParaRPr>
          </a:p>
        </p:txBody>
      </p:sp>
      <p:sp>
        <p:nvSpPr>
          <p:cNvPr id="17" name="TextBox 16"/>
          <p:cNvSpPr txBox="1"/>
          <p:nvPr/>
        </p:nvSpPr>
        <p:spPr>
          <a:xfrm>
            <a:off x="9865846" y="5505304"/>
            <a:ext cx="2044391" cy="369332"/>
          </a:xfrm>
          <a:prstGeom prst="rect">
            <a:avLst/>
          </a:prstGeom>
          <a:noFill/>
        </p:spPr>
        <p:txBody>
          <a:bodyPr wrap="square" rtlCol="0">
            <a:spAutoFit/>
          </a:bodyPr>
          <a:lstStyle/>
          <a:p>
            <a:pPr algn="ctr"/>
            <a:r>
              <a:rPr lang="en-US" i="1" dirty="0">
                <a:latin typeface="Arial" panose="020B0604020202020204" pitchFamily="34" charset="0"/>
                <a:cs typeface="Arial" panose="020B0604020202020204" pitchFamily="34" charset="0"/>
              </a:rPr>
              <a:t>Forbes Magazine</a:t>
            </a:r>
          </a:p>
        </p:txBody>
      </p:sp>
    </p:spTree>
    <p:extLst>
      <p:ext uri="{BB962C8B-B14F-4D97-AF65-F5344CB8AC3E}">
        <p14:creationId xmlns:p14="http://schemas.microsoft.com/office/powerpoint/2010/main" val="2853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1000"/>
                                        <p:tgtEl>
                                          <p:spTgt spid="12"/>
                                        </p:tgtEl>
                                      </p:cBhvr>
                                    </p:animEffect>
                                    <p:anim calcmode="lin" valueType="num">
                                      <p:cBhvr>
                                        <p:cTn id="43" dur="1000" fill="hold"/>
                                        <p:tgtEl>
                                          <p:spTgt spid="12"/>
                                        </p:tgtEl>
                                        <p:attrNameLst>
                                          <p:attrName>ppt_x</p:attrName>
                                        </p:attrNameLst>
                                      </p:cBhvr>
                                      <p:tavLst>
                                        <p:tav tm="0">
                                          <p:val>
                                            <p:strVal val="#ppt_x"/>
                                          </p:val>
                                        </p:tav>
                                        <p:tav tm="100000">
                                          <p:val>
                                            <p:strVal val="#ppt_x"/>
                                          </p:val>
                                        </p:tav>
                                      </p:tavLst>
                                    </p:anim>
                                    <p:anim calcmode="lin" valueType="num">
                                      <p:cBhvr>
                                        <p:cTn id="4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fade">
                                      <p:cBhvr>
                                        <p:cTn id="70" dur="1000"/>
                                        <p:tgtEl>
                                          <p:spTgt spid="16"/>
                                        </p:tgtEl>
                                      </p:cBhvr>
                                    </p:animEffect>
                                    <p:anim calcmode="lin" valueType="num">
                                      <p:cBhvr>
                                        <p:cTn id="71" dur="1000" fill="hold"/>
                                        <p:tgtEl>
                                          <p:spTgt spid="16"/>
                                        </p:tgtEl>
                                        <p:attrNameLst>
                                          <p:attrName>ppt_x</p:attrName>
                                        </p:attrNameLst>
                                      </p:cBhvr>
                                      <p:tavLst>
                                        <p:tav tm="0">
                                          <p:val>
                                            <p:strVal val="#ppt_x"/>
                                          </p:val>
                                        </p:tav>
                                        <p:tav tm="100000">
                                          <p:val>
                                            <p:strVal val="#ppt_x"/>
                                          </p:val>
                                        </p:tav>
                                      </p:tavLst>
                                    </p:anim>
                                    <p:anim calcmode="lin" valueType="num">
                                      <p:cBhvr>
                                        <p:cTn id="7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2" grpId="0"/>
      <p:bldP spid="13" grpId="0"/>
      <p:bldP spid="14" grpId="0"/>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Special Needs Policy</a:t>
            </a:r>
          </a:p>
        </p:txBody>
      </p:sp>
      <p:sp>
        <p:nvSpPr>
          <p:cNvPr id="2" name="Rectangle 1"/>
          <p:cNvSpPr/>
          <p:nvPr/>
        </p:nvSpPr>
        <p:spPr>
          <a:xfrm>
            <a:off x="2588940" y="1184347"/>
            <a:ext cx="7014117" cy="4385816"/>
          </a:xfrm>
          <a:prstGeom prst="rect">
            <a:avLst/>
          </a:prstGeom>
        </p:spPr>
        <p:txBody>
          <a:bodyPr wrap="square">
            <a:spAutoFit/>
          </a:bodyPr>
          <a:lstStyle/>
          <a:p>
            <a:pPr>
              <a:lnSpc>
                <a:spcPct val="150000"/>
              </a:lnSpc>
            </a:pPr>
            <a:r>
              <a:rPr lang="en-US" dirty="0">
                <a:latin typeface="Arial" panose="020B0604020202020204" pitchFamily="34" charset="0"/>
                <a:cs typeface="Arial" panose="020B0604020202020204" pitchFamily="34" charset="0"/>
              </a:rPr>
              <a:t>If you have any special needs related to your participation in this course, including identified visual impairment, hearing impairment, physical impairment communication disorder, and/or specific learning disability that may influence your performance in this course, you should meet with the instructor to arrange for reasonable provisions to ensure an equitable opportunity to meet all the requirements.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Accommodations require prior approval by Disability Services.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Please visit http://www.uc.edu/aess/disability.html for more information</a:t>
            </a:r>
          </a:p>
        </p:txBody>
      </p:sp>
    </p:spTree>
    <p:extLst>
      <p:ext uri="{BB962C8B-B14F-4D97-AF65-F5344CB8AC3E}">
        <p14:creationId xmlns:p14="http://schemas.microsoft.com/office/powerpoint/2010/main" val="221114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E60AF-487C-8531-39FE-3986CD1594B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7790074-7A0A-2361-C1B8-750FBBB80235}"/>
              </a:ext>
            </a:extLst>
          </p:cNvPr>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067EE8-6BAB-E995-DEA6-064D6EBB67B6}"/>
              </a:ext>
            </a:extLst>
          </p:cNvPr>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3D8B534A-35DB-6626-2B95-EB6FD4CCFB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a:extLst>
              <a:ext uri="{FF2B5EF4-FFF2-40B4-BE49-F238E27FC236}">
                <a16:creationId xmlns:a16="http://schemas.microsoft.com/office/drawing/2014/main" id="{B49B4013-5E07-105B-E633-93CEEECD0AA2}"/>
              </a:ext>
            </a:extLst>
          </p:cNvPr>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Project Overview</a:t>
            </a:r>
          </a:p>
        </p:txBody>
      </p:sp>
      <p:sp>
        <p:nvSpPr>
          <p:cNvPr id="3" name="TextBox 2">
            <a:extLst>
              <a:ext uri="{FF2B5EF4-FFF2-40B4-BE49-F238E27FC236}">
                <a16:creationId xmlns:a16="http://schemas.microsoft.com/office/drawing/2014/main" id="{DD3EE580-2D9A-305F-6FFD-287F2801C07F}"/>
              </a:ext>
            </a:extLst>
          </p:cNvPr>
          <p:cNvSpPr txBox="1"/>
          <p:nvPr/>
        </p:nvSpPr>
        <p:spPr>
          <a:xfrm>
            <a:off x="1528563" y="2715536"/>
            <a:ext cx="9134871" cy="1323439"/>
          </a:xfrm>
          <a:prstGeom prst="rect">
            <a:avLst/>
          </a:prstGeom>
          <a:noFill/>
        </p:spPr>
        <p:txBody>
          <a:bodyPr wrap="square">
            <a:spAutoFit/>
          </a:bodyPr>
          <a:lstStyle/>
          <a:p>
            <a:pPr algn="ctr"/>
            <a:r>
              <a:rPr lang="en-US" sz="2800" i="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Problem</a:t>
            </a:r>
          </a:p>
          <a:p>
            <a:pPr algn="ctr"/>
            <a:endParaRPr lang="en-US" sz="2800" i="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“Develop a hardware device that can detect open parking spaces”</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6417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E33C6-6121-225B-4BFC-0335FBAABD9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EADCCA-AD4F-24C5-C446-5A87F894C287}"/>
              </a:ext>
            </a:extLst>
          </p:cNvPr>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8D4B0CD-7B60-DD75-8062-25B1DC7AF77C}"/>
              </a:ext>
            </a:extLst>
          </p:cNvPr>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268E344-4146-6D88-EFF4-57DA353DAE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a:extLst>
              <a:ext uri="{FF2B5EF4-FFF2-40B4-BE49-F238E27FC236}">
                <a16:creationId xmlns:a16="http://schemas.microsoft.com/office/drawing/2014/main" id="{651CC696-028B-9FE7-9526-00EEEDDF6BEC}"/>
              </a:ext>
            </a:extLst>
          </p:cNvPr>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Project Overview</a:t>
            </a:r>
          </a:p>
        </p:txBody>
      </p:sp>
      <p:sp>
        <p:nvSpPr>
          <p:cNvPr id="3" name="TextBox 2">
            <a:extLst>
              <a:ext uri="{FF2B5EF4-FFF2-40B4-BE49-F238E27FC236}">
                <a16:creationId xmlns:a16="http://schemas.microsoft.com/office/drawing/2014/main" id="{9108CFED-9DD4-D655-ECCF-3A25F54FD0A3}"/>
              </a:ext>
            </a:extLst>
          </p:cNvPr>
          <p:cNvSpPr txBox="1"/>
          <p:nvPr/>
        </p:nvSpPr>
        <p:spPr>
          <a:xfrm>
            <a:off x="4529136" y="2192315"/>
            <a:ext cx="3290889" cy="2369880"/>
          </a:xfrm>
          <a:prstGeom prst="rect">
            <a:avLst/>
          </a:prstGeom>
          <a:noFill/>
        </p:spPr>
        <p:txBody>
          <a:bodyPr wrap="square">
            <a:spAutoFit/>
          </a:bodyPr>
          <a:lstStyle/>
          <a:p>
            <a:pPr algn="ct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Fundamentals</a:t>
            </a:r>
          </a:p>
          <a:p>
            <a:endPar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Arial" panose="020B0604020202020204" pitchFamily="34" charset="0"/>
              <a:buChar char="•"/>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Teaming</a:t>
            </a:r>
          </a:p>
          <a:p>
            <a:pPr marL="342900" indent="-342900">
              <a:buFont typeface="Arial" panose="020B0604020202020204" pitchFamily="34" charset="0"/>
              <a:buChar char="•"/>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Project </a:t>
            </a:r>
            <a:r>
              <a:rPr lang="en-US" sz="2000" dirty="0" err="1">
                <a:solidFill>
                  <a:srgbClr val="000000"/>
                </a:solidFill>
                <a:latin typeface="Arial" panose="020B0604020202020204" pitchFamily="34" charset="0"/>
                <a:ea typeface="Times New Roman" panose="02020603050405020304" pitchFamily="18" charset="0"/>
                <a:cs typeface="Arial" panose="020B0604020202020204" pitchFamily="34" charset="0"/>
              </a:rPr>
              <a:t>Mangement</a:t>
            </a:r>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Font typeface="Arial" panose="020B0604020202020204" pitchFamily="34" charset="0"/>
              <a:buChar char="•"/>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Electrical Engineering</a:t>
            </a:r>
          </a:p>
          <a:p>
            <a:pPr marL="342900" indent="-342900">
              <a:buFont typeface="Arial" panose="020B0604020202020204" pitchFamily="34" charset="0"/>
              <a:buChar char="•"/>
            </a:pPr>
            <a:r>
              <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Mechanical Engineering</a:t>
            </a:r>
          </a:p>
          <a:p>
            <a:pPr marL="342900" indent="-342900">
              <a:buFont typeface="Arial" panose="020B0604020202020204" pitchFamily="34" charset="0"/>
              <a:buChar char="•"/>
            </a:pPr>
            <a:r>
              <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Software Engineering</a:t>
            </a:r>
            <a:endPar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79788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BAC6-C2CC-1FBE-1AEB-EBA3A1C79D8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FE2C268-39C2-2B8E-4B9C-8BD0156467FA}"/>
              </a:ext>
            </a:extLst>
          </p:cNvPr>
          <p:cNvSpPr/>
          <p:nvPr/>
        </p:nvSpPr>
        <p:spPr>
          <a:xfrm>
            <a:off x="0" y="6233532"/>
            <a:ext cx="12192000" cy="62446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B542039-0EFF-9289-F2E5-A488CB507CCE}"/>
              </a:ext>
            </a:extLst>
          </p:cNvPr>
          <p:cNvSpPr/>
          <p:nvPr/>
        </p:nvSpPr>
        <p:spPr>
          <a:xfrm>
            <a:off x="0" y="6032810"/>
            <a:ext cx="12192000" cy="200722"/>
          </a:xfrm>
          <a:prstGeom prst="rect">
            <a:avLst/>
          </a:prstGeom>
          <a:solidFill>
            <a:srgbClr val="E00122"/>
          </a:solidFill>
          <a:ln>
            <a:noFill/>
          </a:ln>
          <a:effectLst>
            <a:outerShdw blurRad="76200" dist="50800" dir="5400000" algn="t"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0415F9-ED4B-4B53-7BD1-7F54384891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09336" y="6032810"/>
            <a:ext cx="1310596" cy="825190"/>
          </a:xfrm>
          <a:prstGeom prst="rect">
            <a:avLst/>
          </a:prstGeom>
        </p:spPr>
      </p:pic>
      <p:sp>
        <p:nvSpPr>
          <p:cNvPr id="6" name="TextBox 5">
            <a:extLst>
              <a:ext uri="{FF2B5EF4-FFF2-40B4-BE49-F238E27FC236}">
                <a16:creationId xmlns:a16="http://schemas.microsoft.com/office/drawing/2014/main" id="{77FBCCF1-6414-FE3D-B88B-7A745CF35368}"/>
              </a:ext>
            </a:extLst>
          </p:cNvPr>
          <p:cNvSpPr txBox="1"/>
          <p:nvPr/>
        </p:nvSpPr>
        <p:spPr>
          <a:xfrm>
            <a:off x="1403086" y="198481"/>
            <a:ext cx="9385827" cy="523220"/>
          </a:xfrm>
          <a:prstGeom prst="rect">
            <a:avLst/>
          </a:prstGeom>
          <a:noFill/>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800" i="0" u="none" strike="noStrike" kern="0" cap="none" spc="0" normalizeH="0" baseline="0" noProof="0" dirty="0">
                <a:ln>
                  <a:noFill/>
                </a:ln>
                <a:solidFill>
                  <a:srgbClr val="C3092B"/>
                </a:solidFill>
                <a:effectLst/>
                <a:uLnTx/>
                <a:uFillTx/>
                <a:latin typeface="Arial" panose="020B0604020202020204" pitchFamily="34" charset="0"/>
                <a:cs typeface="Arial" panose="020B0604020202020204" pitchFamily="34" charset="0"/>
              </a:rPr>
              <a:t>Project Overview</a:t>
            </a:r>
          </a:p>
        </p:txBody>
      </p:sp>
      <p:sp>
        <p:nvSpPr>
          <p:cNvPr id="3" name="TextBox 2">
            <a:extLst>
              <a:ext uri="{FF2B5EF4-FFF2-40B4-BE49-F238E27FC236}">
                <a16:creationId xmlns:a16="http://schemas.microsoft.com/office/drawing/2014/main" id="{3AB840F6-59CC-1475-4F1E-B273FBC845CE}"/>
              </a:ext>
            </a:extLst>
          </p:cNvPr>
          <p:cNvSpPr txBox="1"/>
          <p:nvPr/>
        </p:nvSpPr>
        <p:spPr>
          <a:xfrm>
            <a:off x="4148136" y="2089148"/>
            <a:ext cx="3895725" cy="769441"/>
          </a:xfrm>
          <a:prstGeom prst="rect">
            <a:avLst/>
          </a:prstGeom>
          <a:noFill/>
        </p:spPr>
        <p:txBody>
          <a:bodyPr wrap="square">
            <a:spAutoFit/>
          </a:bodyPr>
          <a:lstStyle/>
          <a:p>
            <a:pPr algn="ctr"/>
            <a:r>
              <a:rPr lang="en-US" sz="24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Fundamentals</a:t>
            </a:r>
          </a:p>
          <a:p>
            <a:endParaRPr lang="en-US"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746920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5343</TotalTime>
  <Words>367</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Bruce</dc:creator>
  <cp:lastModifiedBy>Mcfall, Bruce (mcfallbd)</cp:lastModifiedBy>
  <cp:revision>205</cp:revision>
  <dcterms:created xsi:type="dcterms:W3CDTF">2020-08-20T17:03:11Z</dcterms:created>
  <dcterms:modified xsi:type="dcterms:W3CDTF">2025-01-12T16:08:11Z</dcterms:modified>
</cp:coreProperties>
</file>