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sldIdLst>
    <p:sldId id="256" r:id="rId2"/>
    <p:sldId id="262" r:id="rId3"/>
    <p:sldId id="273" r:id="rId4"/>
    <p:sldId id="265" r:id="rId5"/>
    <p:sldId id="266" r:id="rId6"/>
    <p:sldId id="267" r:id="rId7"/>
    <p:sldId id="268" r:id="rId8"/>
    <p:sldId id="271" r:id="rId9"/>
    <p:sldId id="269" r:id="rId10"/>
    <p:sldId id="270" r:id="rId11"/>
    <p:sldId id="274" r:id="rId12"/>
    <p:sldId id="280" r:id="rId13"/>
    <p:sldId id="281" r:id="rId14"/>
    <p:sldId id="282" r:id="rId15"/>
    <p:sldId id="283" r:id="rId16"/>
    <p:sldId id="284" r:id="rId17"/>
    <p:sldId id="285" r:id="rId18"/>
    <p:sldId id="286" r:id="rId19"/>
    <p:sldId id="307"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001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0" autoAdjust="0"/>
    <p:restoredTop sz="94660"/>
  </p:normalViewPr>
  <p:slideViewPr>
    <p:cSldViewPr snapToGrid="0">
      <p:cViewPr varScale="1">
        <p:scale>
          <a:sx n="100" d="100"/>
          <a:sy n="100" d="100"/>
        </p:scale>
        <p:origin x="10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E8AA3DD-88D1-4069-A5D7-9F983856D843}" type="datetimeFigureOut">
              <a:rPr lang="en-US" smtClean="0"/>
              <a:t>1/15/2025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9A771E-CBFF-4E6A-ACD5-EEF29C143A8B}" type="slidenum">
              <a:rPr lang="en-US" smtClean="0"/>
              <a:t>‹#›</a:t>
            </a:fld>
            <a:endParaRPr lang="en-US"/>
          </a:p>
        </p:txBody>
      </p:sp>
    </p:spTree>
    <p:extLst>
      <p:ext uri="{BB962C8B-B14F-4D97-AF65-F5344CB8AC3E}">
        <p14:creationId xmlns:p14="http://schemas.microsoft.com/office/powerpoint/2010/main" val="153269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8AA3DD-88D1-4069-A5D7-9F983856D843}" type="datetimeFigureOut">
              <a:rPr lang="en-US" smtClean="0"/>
              <a:t>1/15/2025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9A771E-CBFF-4E6A-ACD5-EEF29C143A8B}" type="slidenum">
              <a:rPr lang="en-US" smtClean="0"/>
              <a:t>‹#›</a:t>
            </a:fld>
            <a:endParaRPr lang="en-US"/>
          </a:p>
        </p:txBody>
      </p:sp>
    </p:spTree>
    <p:extLst>
      <p:ext uri="{BB962C8B-B14F-4D97-AF65-F5344CB8AC3E}">
        <p14:creationId xmlns:p14="http://schemas.microsoft.com/office/powerpoint/2010/main" val="2758992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8AA3DD-88D1-4069-A5D7-9F983856D843}" type="datetimeFigureOut">
              <a:rPr lang="en-US" smtClean="0"/>
              <a:t>1/15/2025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9A771E-CBFF-4E6A-ACD5-EEF29C143A8B}" type="slidenum">
              <a:rPr lang="en-US" smtClean="0"/>
              <a:t>‹#›</a:t>
            </a:fld>
            <a:endParaRPr lang="en-US"/>
          </a:p>
        </p:txBody>
      </p:sp>
    </p:spTree>
    <p:extLst>
      <p:ext uri="{BB962C8B-B14F-4D97-AF65-F5344CB8AC3E}">
        <p14:creationId xmlns:p14="http://schemas.microsoft.com/office/powerpoint/2010/main" val="2292497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8AA3DD-88D1-4069-A5D7-9F983856D843}" type="datetimeFigureOut">
              <a:rPr lang="en-US" smtClean="0"/>
              <a:t>1/15/2025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9A771E-CBFF-4E6A-ACD5-EEF29C143A8B}" type="slidenum">
              <a:rPr lang="en-US" smtClean="0"/>
              <a:t>‹#›</a:t>
            </a:fld>
            <a:endParaRPr lang="en-US"/>
          </a:p>
        </p:txBody>
      </p:sp>
    </p:spTree>
    <p:extLst>
      <p:ext uri="{BB962C8B-B14F-4D97-AF65-F5344CB8AC3E}">
        <p14:creationId xmlns:p14="http://schemas.microsoft.com/office/powerpoint/2010/main" val="180804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8AA3DD-88D1-4069-A5D7-9F983856D843}" type="datetimeFigureOut">
              <a:rPr lang="en-US" smtClean="0"/>
              <a:t>1/15/2025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9A771E-CBFF-4E6A-ACD5-EEF29C143A8B}" type="slidenum">
              <a:rPr lang="en-US" smtClean="0"/>
              <a:t>‹#›</a:t>
            </a:fld>
            <a:endParaRPr lang="en-US"/>
          </a:p>
        </p:txBody>
      </p:sp>
    </p:spTree>
    <p:extLst>
      <p:ext uri="{BB962C8B-B14F-4D97-AF65-F5344CB8AC3E}">
        <p14:creationId xmlns:p14="http://schemas.microsoft.com/office/powerpoint/2010/main" val="1676197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E8AA3DD-88D1-4069-A5D7-9F983856D843}" type="datetimeFigureOut">
              <a:rPr lang="en-US" smtClean="0"/>
              <a:t>1/15/2025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9A771E-CBFF-4E6A-ACD5-EEF29C143A8B}" type="slidenum">
              <a:rPr lang="en-US" smtClean="0"/>
              <a:t>‹#›</a:t>
            </a:fld>
            <a:endParaRPr lang="en-US"/>
          </a:p>
        </p:txBody>
      </p:sp>
    </p:spTree>
    <p:extLst>
      <p:ext uri="{BB962C8B-B14F-4D97-AF65-F5344CB8AC3E}">
        <p14:creationId xmlns:p14="http://schemas.microsoft.com/office/powerpoint/2010/main" val="2398418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E8AA3DD-88D1-4069-A5D7-9F983856D843}" type="datetimeFigureOut">
              <a:rPr lang="en-US" smtClean="0"/>
              <a:t>1/15/2025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9A771E-CBFF-4E6A-ACD5-EEF29C143A8B}" type="slidenum">
              <a:rPr lang="en-US" smtClean="0"/>
              <a:t>‹#›</a:t>
            </a:fld>
            <a:endParaRPr lang="en-US"/>
          </a:p>
        </p:txBody>
      </p:sp>
    </p:spTree>
    <p:extLst>
      <p:ext uri="{BB962C8B-B14F-4D97-AF65-F5344CB8AC3E}">
        <p14:creationId xmlns:p14="http://schemas.microsoft.com/office/powerpoint/2010/main" val="1869829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E8AA3DD-88D1-4069-A5D7-9F983856D843}" type="datetimeFigureOut">
              <a:rPr lang="en-US" smtClean="0"/>
              <a:t>1/15/2025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9A771E-CBFF-4E6A-ACD5-EEF29C143A8B}" type="slidenum">
              <a:rPr lang="en-US" smtClean="0"/>
              <a:t>‹#›</a:t>
            </a:fld>
            <a:endParaRPr lang="en-US"/>
          </a:p>
        </p:txBody>
      </p:sp>
    </p:spTree>
    <p:extLst>
      <p:ext uri="{BB962C8B-B14F-4D97-AF65-F5344CB8AC3E}">
        <p14:creationId xmlns:p14="http://schemas.microsoft.com/office/powerpoint/2010/main" val="861114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8AA3DD-88D1-4069-A5D7-9F983856D843}" type="datetimeFigureOut">
              <a:rPr lang="en-US" smtClean="0"/>
              <a:t>1/15/2025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9A771E-CBFF-4E6A-ACD5-EEF29C143A8B}" type="slidenum">
              <a:rPr lang="en-US" smtClean="0"/>
              <a:t>‹#›</a:t>
            </a:fld>
            <a:endParaRPr lang="en-US"/>
          </a:p>
        </p:txBody>
      </p:sp>
    </p:spTree>
    <p:extLst>
      <p:ext uri="{BB962C8B-B14F-4D97-AF65-F5344CB8AC3E}">
        <p14:creationId xmlns:p14="http://schemas.microsoft.com/office/powerpoint/2010/main" val="2079250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8AA3DD-88D1-4069-A5D7-9F983856D843}" type="datetimeFigureOut">
              <a:rPr lang="en-US" smtClean="0"/>
              <a:t>1/15/2025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9A771E-CBFF-4E6A-ACD5-EEF29C143A8B}" type="slidenum">
              <a:rPr lang="en-US" smtClean="0"/>
              <a:t>‹#›</a:t>
            </a:fld>
            <a:endParaRPr lang="en-US"/>
          </a:p>
        </p:txBody>
      </p:sp>
    </p:spTree>
    <p:extLst>
      <p:ext uri="{BB962C8B-B14F-4D97-AF65-F5344CB8AC3E}">
        <p14:creationId xmlns:p14="http://schemas.microsoft.com/office/powerpoint/2010/main" val="1260386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8AA3DD-88D1-4069-A5D7-9F983856D843}" type="datetimeFigureOut">
              <a:rPr lang="en-US" smtClean="0"/>
              <a:t>1/15/2025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9A771E-CBFF-4E6A-ACD5-EEF29C143A8B}" type="slidenum">
              <a:rPr lang="en-US" smtClean="0"/>
              <a:t>‹#›</a:t>
            </a:fld>
            <a:endParaRPr lang="en-US"/>
          </a:p>
        </p:txBody>
      </p:sp>
    </p:spTree>
    <p:extLst>
      <p:ext uri="{BB962C8B-B14F-4D97-AF65-F5344CB8AC3E}">
        <p14:creationId xmlns:p14="http://schemas.microsoft.com/office/powerpoint/2010/main" val="2253009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8AA3DD-88D1-4069-A5D7-9F983856D843}" type="datetimeFigureOut">
              <a:rPr lang="en-US" smtClean="0"/>
              <a:t>1/15/2025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9A771E-CBFF-4E6A-ACD5-EEF29C143A8B}" type="slidenum">
              <a:rPr lang="en-US" smtClean="0"/>
              <a:t>‹#›</a:t>
            </a:fld>
            <a:endParaRPr lang="en-US"/>
          </a:p>
        </p:txBody>
      </p:sp>
    </p:spTree>
    <p:extLst>
      <p:ext uri="{BB962C8B-B14F-4D97-AF65-F5344CB8AC3E}">
        <p14:creationId xmlns:p14="http://schemas.microsoft.com/office/powerpoint/2010/main" val="4131062514"/>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233532"/>
            <a:ext cx="12192000" cy="62446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6032810"/>
            <a:ext cx="12192000" cy="200722"/>
          </a:xfrm>
          <a:prstGeom prst="rect">
            <a:avLst/>
          </a:prstGeom>
          <a:solidFill>
            <a:srgbClr val="E00122"/>
          </a:solidFill>
          <a:ln>
            <a:noFill/>
          </a:ln>
          <a:effectLst>
            <a:outerShdw blurRad="76200" dist="50800" dir="5400000" algn="t"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09336" y="6032810"/>
            <a:ext cx="1310596" cy="825190"/>
          </a:xfrm>
          <a:prstGeom prst="rect">
            <a:avLst/>
          </a:prstGeom>
        </p:spPr>
      </p:pic>
      <p:sp>
        <p:nvSpPr>
          <p:cNvPr id="13" name="TextBox 12"/>
          <p:cNvSpPr txBox="1"/>
          <p:nvPr/>
        </p:nvSpPr>
        <p:spPr>
          <a:xfrm>
            <a:off x="1023509" y="1034822"/>
            <a:ext cx="5823340" cy="954107"/>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a:ln>
                  <a:noFill/>
                </a:ln>
                <a:solidFill>
                  <a:srgbClr val="C3092B"/>
                </a:solidFill>
                <a:effectLst/>
                <a:uLnTx/>
                <a:uFillTx/>
                <a:latin typeface="Arial" panose="020B0604020202020204" pitchFamily="34" charset="0"/>
                <a:cs typeface="Arial" panose="020B0604020202020204" pitchFamily="34" charset="0"/>
              </a:rPr>
              <a:t>Technical Design Thinking II</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a:ln>
                  <a:noFill/>
                </a:ln>
                <a:solidFill>
                  <a:srgbClr val="C3092B"/>
                </a:solidFill>
                <a:effectLst/>
                <a:uLnTx/>
                <a:uFillTx/>
                <a:latin typeface="Arial" panose="020B0604020202020204" pitchFamily="34" charset="0"/>
                <a:cs typeface="Arial" panose="020B0604020202020204" pitchFamily="34" charset="0"/>
              </a:rPr>
              <a:t>Spring 2025</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1319" y="1227016"/>
            <a:ext cx="3724795" cy="3924848"/>
          </a:xfrm>
          <a:prstGeom prst="rect">
            <a:avLst/>
          </a:prstGeom>
        </p:spPr>
      </p:pic>
      <p:sp>
        <p:nvSpPr>
          <p:cNvPr id="15" name="TextBox 14"/>
          <p:cNvSpPr txBox="1"/>
          <p:nvPr/>
        </p:nvSpPr>
        <p:spPr>
          <a:xfrm>
            <a:off x="1294922" y="2516606"/>
            <a:ext cx="4801078" cy="830997"/>
          </a:xfrm>
          <a:prstGeom prst="rect">
            <a:avLst/>
          </a:prstGeom>
          <a:noFill/>
        </p:spPr>
        <p:txBody>
          <a:bodyPr wrap="square" rtlCol="0">
            <a:spAutoFit/>
          </a:bodyPr>
          <a:lstStyle/>
          <a:p>
            <a:r>
              <a:rPr lang="en-US" sz="2400" b="1" i="1" dirty="0">
                <a:latin typeface="Arial" panose="020B0604020202020204" pitchFamily="34" charset="0"/>
                <a:cs typeface="Arial" panose="020B0604020202020204" pitchFamily="34" charset="0"/>
              </a:rPr>
              <a:t>Teaming</a:t>
            </a:r>
          </a:p>
          <a:p>
            <a:r>
              <a:rPr lang="en-US" sz="2400" b="1" i="1" dirty="0">
                <a:latin typeface="Arial" panose="020B0604020202020204" pitchFamily="34" charset="0"/>
                <a:cs typeface="Arial" panose="020B0604020202020204" pitchFamily="34" charset="0"/>
              </a:rPr>
              <a:t>Project Overview</a:t>
            </a:r>
          </a:p>
        </p:txBody>
      </p:sp>
      <p:sp>
        <p:nvSpPr>
          <p:cNvPr id="16" name="TextBox 15"/>
          <p:cNvSpPr txBox="1"/>
          <p:nvPr/>
        </p:nvSpPr>
        <p:spPr>
          <a:xfrm>
            <a:off x="1298640" y="4290097"/>
            <a:ext cx="2466278"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Dr. Bruce McFall</a:t>
            </a:r>
          </a:p>
        </p:txBody>
      </p:sp>
    </p:spTree>
    <p:extLst>
      <p:ext uri="{BB962C8B-B14F-4D97-AF65-F5344CB8AC3E}">
        <p14:creationId xmlns:p14="http://schemas.microsoft.com/office/powerpoint/2010/main" val="1141605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233532"/>
            <a:ext cx="12192000" cy="62446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6032810"/>
            <a:ext cx="12192000" cy="200722"/>
          </a:xfrm>
          <a:prstGeom prst="rect">
            <a:avLst/>
          </a:prstGeom>
          <a:solidFill>
            <a:srgbClr val="E00122"/>
          </a:solidFill>
          <a:ln>
            <a:noFill/>
          </a:ln>
          <a:effectLst>
            <a:outerShdw blurRad="76200" dist="50800" dir="5400000" algn="t"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09336" y="6032810"/>
            <a:ext cx="1310596" cy="825190"/>
          </a:xfrm>
          <a:prstGeom prst="rect">
            <a:avLst/>
          </a:prstGeom>
        </p:spPr>
      </p:pic>
      <p:sp>
        <p:nvSpPr>
          <p:cNvPr id="6" name="TextBox 5"/>
          <p:cNvSpPr txBox="1"/>
          <p:nvPr/>
        </p:nvSpPr>
        <p:spPr>
          <a:xfrm>
            <a:off x="1403086" y="198481"/>
            <a:ext cx="9385827" cy="584775"/>
          </a:xfrm>
          <a:prstGeom prst="rect">
            <a:avLst/>
          </a:prstGeom>
          <a:noFill/>
        </p:spPr>
        <p:txBody>
          <a:bodyPr wrap="square" rtlCol="0">
            <a:spAutoFit/>
          </a:bodyPr>
          <a:lstStyle/>
          <a:p>
            <a:pPr lvl="0" algn="ctr" defTabSz="457200"/>
            <a:r>
              <a:rPr lang="en-US" sz="3200" dirty="0">
                <a:solidFill>
                  <a:srgbClr val="C3092B"/>
                </a:solidFill>
                <a:latin typeface="Arial" panose="020B0604020202020204" pitchFamily="34" charset="0"/>
                <a:cs typeface="Arial" panose="020B0604020202020204" pitchFamily="34" charset="0"/>
              </a:rPr>
              <a:t>Other Important Issues</a:t>
            </a:r>
          </a:p>
        </p:txBody>
      </p:sp>
      <p:sp>
        <p:nvSpPr>
          <p:cNvPr id="7" name="TextBox 6"/>
          <p:cNvSpPr txBox="1"/>
          <p:nvPr/>
        </p:nvSpPr>
        <p:spPr>
          <a:xfrm>
            <a:off x="2895598" y="1474958"/>
            <a:ext cx="6400801" cy="3933384"/>
          </a:xfrm>
          <a:prstGeom prst="rect">
            <a:avLst/>
          </a:prstGeom>
          <a:noFill/>
        </p:spPr>
        <p:txBody>
          <a:bodyPr wrap="square" rtlCol="0">
            <a:spAutoFit/>
          </a:bodyPr>
          <a:lstStyle/>
          <a:p>
            <a:pPr marL="0" marR="0" lvl="0" indent="0" algn="ctr" defTabSz="914400" eaLnBrk="0" fontAlgn="base" latinLnBrk="0" hangingPunct="0">
              <a:lnSpc>
                <a:spcPct val="95000"/>
              </a:lnSpc>
              <a:spcBef>
                <a:spcPct val="30000"/>
              </a:spcBef>
              <a:spcAft>
                <a:spcPct val="0"/>
              </a:spcAft>
              <a:buClr>
                <a:prstClr val="black"/>
              </a:buClr>
              <a:buSzTx/>
              <a:buFontTx/>
              <a:buNone/>
              <a:tabLst/>
              <a:defRPr/>
            </a:pPr>
            <a:r>
              <a:rPr kumimoji="0" lang="en-US" sz="1800" b="1" i="1"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Constructive Feedback should include Phrases like:</a:t>
            </a:r>
          </a:p>
          <a:p>
            <a:pPr marL="0" marR="0" lvl="0" indent="0" algn="ctr" defTabSz="914400" eaLnBrk="0" fontAlgn="base" latinLnBrk="0" hangingPunct="0">
              <a:lnSpc>
                <a:spcPct val="95000"/>
              </a:lnSpc>
              <a:spcBef>
                <a:spcPct val="30000"/>
              </a:spcBef>
              <a:spcAft>
                <a:spcPct val="0"/>
              </a:spcAft>
              <a:buClr>
                <a:prstClr val="black"/>
              </a:buClr>
              <a:buSzTx/>
              <a:buFontTx/>
              <a:buNone/>
              <a:tabLst/>
              <a:defRPr/>
            </a:pPr>
            <a:endParaRPr kumimoji="0" lang="en-US" sz="18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a:p>
            <a:pPr marL="244475" marR="0" lvl="0" defTabSz="914400" eaLnBrk="0" fontAlgn="base" latinLnBrk="0" hangingPunct="0">
              <a:lnSpc>
                <a:spcPct val="100000"/>
              </a:lnSpc>
              <a:spcBef>
                <a:spcPts val="600"/>
              </a:spcBef>
              <a:spcAft>
                <a:spcPct val="0"/>
              </a:spcAft>
              <a:buClr>
                <a:prstClr val="black"/>
              </a:buClr>
              <a:buSzPct val="125000"/>
              <a:tabLst/>
              <a:defRPr/>
            </a:pPr>
            <a:r>
              <a:rPr kumimoji="0" lang="en-US" sz="1800" b="1" i="0" u="none" strike="noStrike" kern="0" cap="none" spc="0" normalizeH="0" baseline="0" noProof="0" dirty="0">
                <a:ln>
                  <a:noFill/>
                </a:ln>
                <a:solidFill>
                  <a:srgbClr val="C3092B"/>
                </a:solidFill>
                <a:effectLst/>
                <a:uLnTx/>
                <a:uFillTx/>
                <a:latin typeface="Arial" panose="020B0604020202020204" pitchFamily="34" charset="0"/>
                <a:cs typeface="Arial" panose="020B0604020202020204" pitchFamily="34" charset="0"/>
              </a:rPr>
              <a:t>When you…</a:t>
            </a:r>
            <a:r>
              <a:rPr kumimoji="0" lang="en-US" sz="1800" b="0"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rPr>
              <a:t> </a:t>
            </a:r>
            <a:r>
              <a:rPr kumimoji="0" lang="en-US" sz="18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 describe the behavior </a:t>
            </a:r>
            <a:r>
              <a:rPr kumimoji="0" lang="en-US" sz="1800" b="1" i="1"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without judgment, exaggeration, labeling, attribution, or motives</a:t>
            </a:r>
            <a:r>
              <a:rPr kumimoji="0" lang="en-US" sz="18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  </a:t>
            </a:r>
          </a:p>
          <a:p>
            <a:pPr marL="914400" marR="0" lvl="1" indent="-342900" defTabSz="914400" eaLnBrk="0" fontAlgn="base" latinLnBrk="0" hangingPunct="0">
              <a:lnSpc>
                <a:spcPct val="100000"/>
              </a:lnSpc>
              <a:spcBef>
                <a:spcPts val="600"/>
              </a:spcBef>
              <a:spcAft>
                <a:spcPct val="0"/>
              </a:spcAft>
              <a:buClr>
                <a:prstClr val="black"/>
              </a:buClr>
              <a:buSzPct val="125000"/>
              <a:buFont typeface="Arial" panose="020B0604020202020204" pitchFamily="34" charset="0"/>
              <a:buChar char="•"/>
              <a:tabLst/>
              <a:defRPr/>
            </a:pPr>
            <a:r>
              <a:rPr kumimoji="0" lang="en-US" sz="18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Just state the facts as specifically as possible</a:t>
            </a:r>
          </a:p>
          <a:p>
            <a:pPr marL="244475" marR="0" lvl="0" defTabSz="914400" eaLnBrk="0" fontAlgn="base" latinLnBrk="0" hangingPunct="0">
              <a:lnSpc>
                <a:spcPct val="100000"/>
              </a:lnSpc>
              <a:spcBef>
                <a:spcPts val="600"/>
              </a:spcBef>
              <a:spcAft>
                <a:spcPct val="0"/>
              </a:spcAft>
              <a:buClr>
                <a:prstClr val="black"/>
              </a:buClr>
              <a:buSzPct val="125000"/>
              <a:tabLst/>
              <a:defRPr/>
            </a:pPr>
            <a:r>
              <a:rPr kumimoji="0" lang="en-US" sz="1800" b="1" i="0" u="none" strike="noStrike" kern="0" cap="none" spc="0" normalizeH="0" baseline="0" noProof="0" dirty="0">
                <a:ln>
                  <a:noFill/>
                </a:ln>
                <a:solidFill>
                  <a:srgbClr val="C3092B"/>
                </a:solidFill>
                <a:effectLst/>
                <a:uLnTx/>
                <a:uFillTx/>
                <a:latin typeface="Arial" panose="020B0604020202020204" pitchFamily="34" charset="0"/>
                <a:cs typeface="Arial" panose="020B0604020202020204" pitchFamily="34" charset="0"/>
              </a:rPr>
              <a:t>I feel…</a:t>
            </a:r>
            <a:r>
              <a:rPr kumimoji="0" lang="en-US" sz="1800" b="0"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rPr>
              <a:t> </a:t>
            </a:r>
            <a:r>
              <a:rPr kumimoji="0" lang="en-US" sz="18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 tell how their behavior affects you  </a:t>
            </a:r>
          </a:p>
          <a:p>
            <a:pPr marL="914400" marR="0" lvl="1" indent="-342900" defTabSz="914400" eaLnBrk="0" fontAlgn="base" latinLnBrk="0" hangingPunct="0">
              <a:lnSpc>
                <a:spcPct val="100000"/>
              </a:lnSpc>
              <a:spcBef>
                <a:spcPts val="600"/>
              </a:spcBef>
              <a:spcAft>
                <a:spcPct val="0"/>
              </a:spcAft>
              <a:buClr>
                <a:prstClr val="black"/>
              </a:buClr>
              <a:buSzPct val="125000"/>
              <a:buFont typeface="Arial" panose="020B0604020202020204" pitchFamily="34" charset="0"/>
              <a:buChar char="•"/>
              <a:tabLst/>
              <a:defRPr/>
            </a:pPr>
            <a:r>
              <a:rPr kumimoji="0" lang="en-US" sz="18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If you need more than a word or two to describe the feeling, it’s probably just some variation of joy, sorrow, anger, or fear.</a:t>
            </a:r>
          </a:p>
          <a:p>
            <a:pPr marL="244475" marR="0" lvl="0" defTabSz="914400" eaLnBrk="0" fontAlgn="base" latinLnBrk="0" hangingPunct="0">
              <a:lnSpc>
                <a:spcPct val="100000"/>
              </a:lnSpc>
              <a:spcBef>
                <a:spcPts val="600"/>
              </a:spcBef>
              <a:spcAft>
                <a:spcPct val="0"/>
              </a:spcAft>
              <a:buClr>
                <a:prstClr val="black"/>
              </a:buClr>
              <a:buSzPct val="125000"/>
              <a:tabLst/>
              <a:defRPr/>
            </a:pPr>
            <a:r>
              <a:rPr kumimoji="0" lang="en-US" sz="1800" b="1" i="0" u="none" strike="noStrike" kern="0" cap="none" spc="0" normalizeH="0" baseline="0" noProof="0" dirty="0">
                <a:ln>
                  <a:noFill/>
                </a:ln>
                <a:solidFill>
                  <a:srgbClr val="C3092B"/>
                </a:solidFill>
                <a:effectLst/>
                <a:uLnTx/>
                <a:uFillTx/>
                <a:latin typeface="Arial" panose="020B0604020202020204" pitchFamily="34" charset="0"/>
                <a:cs typeface="Arial" panose="020B0604020202020204" pitchFamily="34" charset="0"/>
              </a:rPr>
              <a:t>Because I …</a:t>
            </a:r>
            <a:r>
              <a:rPr kumimoji="0" lang="en-US" sz="1800" b="0"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rPr>
              <a:t> </a:t>
            </a:r>
            <a:r>
              <a:rPr kumimoji="0" lang="en-US" sz="18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 say why you are affected that way</a:t>
            </a:r>
          </a:p>
          <a:p>
            <a:pPr marL="931862" marR="0" lvl="1" indent="-342900" defTabSz="914400" eaLnBrk="0" fontAlgn="base" latinLnBrk="0" hangingPunct="0">
              <a:lnSpc>
                <a:spcPct val="100000"/>
              </a:lnSpc>
              <a:spcBef>
                <a:spcPts val="600"/>
              </a:spcBef>
              <a:spcAft>
                <a:spcPct val="0"/>
              </a:spcAft>
              <a:buClr>
                <a:prstClr val="black"/>
              </a:buClr>
              <a:buSzPct val="125000"/>
              <a:buFont typeface="Arial" panose="020B0604020202020204" pitchFamily="34" charset="0"/>
              <a:buChar char="•"/>
              <a:tabLst/>
              <a:defRPr/>
            </a:pPr>
            <a:r>
              <a:rPr kumimoji="0" lang="en-US" sz="18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Describe the connection between the facts you observed and the feelings they provoke in you</a:t>
            </a:r>
            <a:endParaRPr kumimoji="0" lang="en-US" altLang="en-US" sz="1800" b="0" i="1"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34621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233532"/>
            <a:ext cx="12192000" cy="62446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6032810"/>
            <a:ext cx="12192000" cy="200722"/>
          </a:xfrm>
          <a:prstGeom prst="rect">
            <a:avLst/>
          </a:prstGeom>
          <a:solidFill>
            <a:srgbClr val="E00122"/>
          </a:solidFill>
          <a:ln>
            <a:noFill/>
          </a:ln>
          <a:effectLst>
            <a:outerShdw blurRad="76200" dist="50800" dir="5400000" algn="t"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09336" y="6032810"/>
            <a:ext cx="1310596" cy="825190"/>
          </a:xfrm>
          <a:prstGeom prst="rect">
            <a:avLst/>
          </a:prstGeom>
        </p:spPr>
      </p:pic>
      <p:sp>
        <p:nvSpPr>
          <p:cNvPr id="6" name="TextBox 5"/>
          <p:cNvSpPr txBox="1"/>
          <p:nvPr/>
        </p:nvSpPr>
        <p:spPr>
          <a:xfrm>
            <a:off x="1403086" y="198481"/>
            <a:ext cx="9385827" cy="584775"/>
          </a:xfrm>
          <a:prstGeom prst="rect">
            <a:avLst/>
          </a:prstGeom>
          <a:noFill/>
        </p:spPr>
        <p:txBody>
          <a:bodyPr wrap="square" rtlCol="0">
            <a:spAutoFit/>
          </a:bodyPr>
          <a:lstStyle/>
          <a:p>
            <a:pPr lvl="0" algn="ctr" defTabSz="457200"/>
            <a:r>
              <a:rPr lang="en-US" sz="3200" dirty="0">
                <a:solidFill>
                  <a:srgbClr val="C3092B"/>
                </a:solidFill>
                <a:latin typeface="Arial" panose="020B0604020202020204" pitchFamily="34" charset="0"/>
                <a:cs typeface="Arial" panose="020B0604020202020204" pitchFamily="34" charset="0"/>
              </a:rPr>
              <a:t>Dysfunctional Team Issues</a:t>
            </a:r>
          </a:p>
        </p:txBody>
      </p:sp>
      <p:pic>
        <p:nvPicPr>
          <p:cNvPr id="3" name="Picture 2">
            <a:extLst>
              <a:ext uri="{FF2B5EF4-FFF2-40B4-BE49-F238E27FC236}">
                <a16:creationId xmlns:a16="http://schemas.microsoft.com/office/drawing/2014/main" id="{B64702AE-A06F-82B2-0648-A104B49A88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0" y="1385887"/>
            <a:ext cx="6096000" cy="4086225"/>
          </a:xfrm>
          <a:prstGeom prst="rect">
            <a:avLst/>
          </a:prstGeom>
        </p:spPr>
      </p:pic>
    </p:spTree>
    <p:extLst>
      <p:ext uri="{BB962C8B-B14F-4D97-AF65-F5344CB8AC3E}">
        <p14:creationId xmlns:p14="http://schemas.microsoft.com/office/powerpoint/2010/main" val="261346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233532"/>
            <a:ext cx="12192000" cy="62446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6032810"/>
            <a:ext cx="12192000" cy="200722"/>
          </a:xfrm>
          <a:prstGeom prst="rect">
            <a:avLst/>
          </a:prstGeom>
          <a:solidFill>
            <a:srgbClr val="E00122"/>
          </a:solidFill>
          <a:ln>
            <a:noFill/>
          </a:ln>
          <a:effectLst>
            <a:outerShdw blurRad="76200" dist="50800" dir="5400000" algn="t"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09336" y="6032810"/>
            <a:ext cx="1310596" cy="825190"/>
          </a:xfrm>
          <a:prstGeom prst="rect">
            <a:avLst/>
          </a:prstGeom>
        </p:spPr>
      </p:pic>
      <p:sp>
        <p:nvSpPr>
          <p:cNvPr id="6" name="TextBox 5"/>
          <p:cNvSpPr txBox="1"/>
          <p:nvPr/>
        </p:nvSpPr>
        <p:spPr>
          <a:xfrm>
            <a:off x="1403086" y="198481"/>
            <a:ext cx="9385827" cy="584775"/>
          </a:xfrm>
          <a:prstGeom prst="rect">
            <a:avLst/>
          </a:prstGeom>
          <a:noFill/>
        </p:spPr>
        <p:txBody>
          <a:bodyPr wrap="square" rtlCol="0">
            <a:spAutoFit/>
          </a:bodyPr>
          <a:lstStyle/>
          <a:p>
            <a:pPr lvl="0" algn="ctr" defTabSz="457200"/>
            <a:r>
              <a:rPr lang="en-US" sz="3200" dirty="0">
                <a:solidFill>
                  <a:srgbClr val="C3092B"/>
                </a:solidFill>
                <a:latin typeface="Arial" panose="020B0604020202020204" pitchFamily="34" charset="0"/>
                <a:cs typeface="Arial" panose="020B0604020202020204" pitchFamily="34" charset="0"/>
              </a:rPr>
              <a:t>What is ahead of your Team on the Project</a:t>
            </a:r>
          </a:p>
        </p:txBody>
      </p:sp>
      <p:sp>
        <p:nvSpPr>
          <p:cNvPr id="7" name="TextBox 6">
            <a:extLst>
              <a:ext uri="{FF2B5EF4-FFF2-40B4-BE49-F238E27FC236}">
                <a16:creationId xmlns:a16="http://schemas.microsoft.com/office/drawing/2014/main" id="{95CA23ED-1FD6-6865-A07C-B3FD7B649952}"/>
              </a:ext>
            </a:extLst>
          </p:cNvPr>
          <p:cNvSpPr txBox="1"/>
          <p:nvPr/>
        </p:nvSpPr>
        <p:spPr>
          <a:xfrm>
            <a:off x="2616993" y="2497431"/>
            <a:ext cx="6958012" cy="1821204"/>
          </a:xfrm>
          <a:prstGeom prst="rect">
            <a:avLst/>
          </a:prstGeom>
          <a:noFill/>
        </p:spPr>
        <p:txBody>
          <a:bodyPr wrap="square">
            <a:spAutoFit/>
          </a:bodyPr>
          <a:lstStyle/>
          <a:p>
            <a:pPr marL="0" marR="0" algn="ctr">
              <a:lnSpc>
                <a:spcPct val="107000"/>
              </a:lnSpc>
              <a:spcBef>
                <a:spcPts val="0"/>
              </a:spcBef>
              <a:spcAft>
                <a:spcPts val="800"/>
              </a:spcAft>
            </a:pPr>
            <a:r>
              <a:rPr lang="en-US" sz="2200" b="1" i="1" kern="100" dirty="0">
                <a:effectLst/>
                <a:latin typeface="Arial" panose="020B0604020202020204" pitchFamily="34" charset="0"/>
                <a:ea typeface="Calibri" panose="020F0502020204030204" pitchFamily="34" charset="0"/>
                <a:cs typeface="Times New Roman" panose="02020603050405020304" pitchFamily="18" charset="0"/>
              </a:rPr>
              <a:t>Stages of a Technical Design Process</a:t>
            </a:r>
            <a:endParaRPr lang="en-US" sz="2200" kern="100" dirty="0">
              <a:effectLst/>
              <a:latin typeface="Arial" panose="020B0604020202020204" pitchFamily="34" charset="0"/>
              <a:ea typeface="Calibri" panose="020F0502020204030204" pitchFamily="34" charset="0"/>
              <a:cs typeface="Times New Roman" panose="02020603050405020304" pitchFamily="18" charset="0"/>
            </a:endParaRPr>
          </a:p>
          <a:p>
            <a:r>
              <a:rPr lang="en-US" sz="2000" dirty="0">
                <a:effectLst/>
                <a:latin typeface="Arial" panose="020B0604020202020204" pitchFamily="34" charset="0"/>
                <a:ea typeface="Calibri" panose="020F0502020204030204" pitchFamily="34" charset="0"/>
                <a:cs typeface="Times New Roman" panose="02020603050405020304" pitchFamily="18" charset="0"/>
              </a:rPr>
              <a:t>The design process is a series of steps that team members follow to come up with solutions to problems. This structured approach ensures efficiency and effectiveness in the development of products and/or systems</a:t>
            </a:r>
            <a:endParaRPr lang="en-US" sz="2000" dirty="0"/>
          </a:p>
        </p:txBody>
      </p:sp>
    </p:spTree>
    <p:extLst>
      <p:ext uri="{BB962C8B-B14F-4D97-AF65-F5344CB8AC3E}">
        <p14:creationId xmlns:p14="http://schemas.microsoft.com/office/powerpoint/2010/main" val="2792029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233532"/>
            <a:ext cx="12192000" cy="62446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6032810"/>
            <a:ext cx="12192000" cy="200722"/>
          </a:xfrm>
          <a:prstGeom prst="rect">
            <a:avLst/>
          </a:prstGeom>
          <a:solidFill>
            <a:srgbClr val="E00122"/>
          </a:solidFill>
          <a:ln>
            <a:noFill/>
          </a:ln>
          <a:effectLst>
            <a:outerShdw blurRad="76200" dist="50800" dir="5400000" algn="t"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09336" y="6032810"/>
            <a:ext cx="1310596" cy="825190"/>
          </a:xfrm>
          <a:prstGeom prst="rect">
            <a:avLst/>
          </a:prstGeom>
        </p:spPr>
      </p:pic>
      <p:sp>
        <p:nvSpPr>
          <p:cNvPr id="6" name="TextBox 5"/>
          <p:cNvSpPr txBox="1"/>
          <p:nvPr/>
        </p:nvSpPr>
        <p:spPr>
          <a:xfrm>
            <a:off x="1403086" y="198481"/>
            <a:ext cx="9385827" cy="584775"/>
          </a:xfrm>
          <a:prstGeom prst="rect">
            <a:avLst/>
          </a:prstGeom>
          <a:noFill/>
        </p:spPr>
        <p:txBody>
          <a:bodyPr wrap="square" rtlCol="0">
            <a:spAutoFit/>
          </a:bodyPr>
          <a:lstStyle/>
          <a:p>
            <a:pPr lvl="0" algn="ctr" defTabSz="457200"/>
            <a:r>
              <a:rPr lang="en-US" sz="3200" dirty="0">
                <a:solidFill>
                  <a:srgbClr val="C3092B"/>
                </a:solidFill>
                <a:latin typeface="Arial" panose="020B0604020202020204" pitchFamily="34" charset="0"/>
                <a:cs typeface="Arial" panose="020B0604020202020204" pitchFamily="34" charset="0"/>
              </a:rPr>
              <a:t>Stages of a Technical Design Process</a:t>
            </a:r>
          </a:p>
        </p:txBody>
      </p:sp>
      <p:sp>
        <p:nvSpPr>
          <p:cNvPr id="7" name="TextBox 6">
            <a:extLst>
              <a:ext uri="{FF2B5EF4-FFF2-40B4-BE49-F238E27FC236}">
                <a16:creationId xmlns:a16="http://schemas.microsoft.com/office/drawing/2014/main" id="{95CA23ED-1FD6-6865-A07C-B3FD7B649952}"/>
              </a:ext>
            </a:extLst>
          </p:cNvPr>
          <p:cNvSpPr txBox="1"/>
          <p:nvPr/>
        </p:nvSpPr>
        <p:spPr>
          <a:xfrm>
            <a:off x="2656283" y="1510878"/>
            <a:ext cx="6879432" cy="3836243"/>
          </a:xfrm>
          <a:prstGeom prst="rect">
            <a:avLst/>
          </a:prstGeom>
          <a:noFill/>
        </p:spPr>
        <p:txBody>
          <a:bodyPr wrap="square">
            <a:spAutoFit/>
          </a:bodyPr>
          <a:lstStyle/>
          <a:p>
            <a:pPr marL="0" marR="0" indent="457200" algn="ctr">
              <a:lnSpc>
                <a:spcPct val="107000"/>
              </a:lnSpc>
              <a:spcBef>
                <a:spcPts val="0"/>
              </a:spcBef>
              <a:spcAft>
                <a:spcPts val="800"/>
              </a:spcAft>
            </a:pPr>
            <a:r>
              <a:rPr lang="en-US" sz="2200" b="1" i="1" kern="100" dirty="0">
                <a:effectLst/>
                <a:latin typeface="Arial" panose="020B0604020202020204" pitchFamily="34" charset="0"/>
                <a:ea typeface="Calibri" panose="020F0502020204030204" pitchFamily="34" charset="0"/>
                <a:cs typeface="Times New Roman" panose="02020603050405020304" pitchFamily="18" charset="0"/>
              </a:rPr>
              <a:t>Problem Identification</a:t>
            </a:r>
            <a:endParaRPr lang="en-US" sz="2200" kern="100" dirty="0">
              <a:effectLst/>
              <a:latin typeface="Arial" panose="020B060402020202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The first stage involves clearly defining the problem. Team members must understand what needs to be solved and why it is important. The success of a project often hinges on how well this stage is conducted</a:t>
            </a:r>
          </a:p>
          <a:p>
            <a:pPr marL="0" marR="0" indent="457200" algn="ctr">
              <a:lnSpc>
                <a:spcPct val="107000"/>
              </a:lnSpc>
              <a:spcBef>
                <a:spcPts val="0"/>
              </a:spcBef>
              <a:spcAft>
                <a:spcPts val="800"/>
              </a:spcAft>
            </a:pPr>
            <a:r>
              <a:rPr lang="en-US" sz="2200" b="1" i="1" kern="100" dirty="0">
                <a:effectLst/>
                <a:latin typeface="Arial" panose="020B0604020202020204" pitchFamily="34" charset="0"/>
                <a:ea typeface="Calibri" panose="020F0502020204030204" pitchFamily="34" charset="0"/>
                <a:cs typeface="Times New Roman" panose="02020603050405020304" pitchFamily="18" charset="0"/>
              </a:rPr>
              <a:t>Requirements and Specifications</a:t>
            </a:r>
            <a:endParaRPr lang="en-US" sz="2200" kern="100" dirty="0">
              <a:effectLst/>
              <a:latin typeface="Arial" panose="020B060402020202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Once the problem is identified, team members conduct research to gather relevant information and resources. They consider existing solutions, and constraints, and specify the requirements for the project combining this knowledge into a set of specifications that guide the subsequent stages</a:t>
            </a:r>
          </a:p>
        </p:txBody>
      </p:sp>
    </p:spTree>
    <p:extLst>
      <p:ext uri="{BB962C8B-B14F-4D97-AF65-F5344CB8AC3E}">
        <p14:creationId xmlns:p14="http://schemas.microsoft.com/office/powerpoint/2010/main" val="2185987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233532"/>
            <a:ext cx="12192000" cy="62446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6032810"/>
            <a:ext cx="12192000" cy="200722"/>
          </a:xfrm>
          <a:prstGeom prst="rect">
            <a:avLst/>
          </a:prstGeom>
          <a:solidFill>
            <a:srgbClr val="E00122"/>
          </a:solidFill>
          <a:ln>
            <a:noFill/>
          </a:ln>
          <a:effectLst>
            <a:outerShdw blurRad="76200" dist="50800" dir="5400000" algn="t"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09336" y="6032810"/>
            <a:ext cx="1310596" cy="825190"/>
          </a:xfrm>
          <a:prstGeom prst="rect">
            <a:avLst/>
          </a:prstGeom>
        </p:spPr>
      </p:pic>
      <p:sp>
        <p:nvSpPr>
          <p:cNvPr id="6" name="TextBox 5"/>
          <p:cNvSpPr txBox="1"/>
          <p:nvPr/>
        </p:nvSpPr>
        <p:spPr>
          <a:xfrm>
            <a:off x="1403086" y="198481"/>
            <a:ext cx="9385827" cy="584775"/>
          </a:xfrm>
          <a:prstGeom prst="rect">
            <a:avLst/>
          </a:prstGeom>
          <a:noFill/>
        </p:spPr>
        <p:txBody>
          <a:bodyPr wrap="square" rtlCol="0">
            <a:spAutoFit/>
          </a:bodyPr>
          <a:lstStyle/>
          <a:p>
            <a:pPr lvl="0" algn="ctr" defTabSz="457200"/>
            <a:r>
              <a:rPr lang="en-US" sz="3200" dirty="0">
                <a:solidFill>
                  <a:srgbClr val="C3092B"/>
                </a:solidFill>
                <a:latin typeface="Arial" panose="020B0604020202020204" pitchFamily="34" charset="0"/>
                <a:cs typeface="Arial" panose="020B0604020202020204" pitchFamily="34" charset="0"/>
              </a:rPr>
              <a:t>Stages of a Technical Design Process</a:t>
            </a:r>
          </a:p>
        </p:txBody>
      </p:sp>
      <p:sp>
        <p:nvSpPr>
          <p:cNvPr id="3" name="TextBox 2">
            <a:extLst>
              <a:ext uri="{FF2B5EF4-FFF2-40B4-BE49-F238E27FC236}">
                <a16:creationId xmlns:a16="http://schemas.microsoft.com/office/drawing/2014/main" id="{7CDAA230-FB65-3B4C-9537-734D2887F59D}"/>
              </a:ext>
            </a:extLst>
          </p:cNvPr>
          <p:cNvSpPr txBox="1"/>
          <p:nvPr/>
        </p:nvSpPr>
        <p:spPr>
          <a:xfrm>
            <a:off x="2632314" y="983978"/>
            <a:ext cx="6927369" cy="5029326"/>
          </a:xfrm>
          <a:prstGeom prst="rect">
            <a:avLst/>
          </a:prstGeom>
          <a:noFill/>
        </p:spPr>
        <p:txBody>
          <a:bodyPr wrap="square">
            <a:spAutoFit/>
          </a:bodyPr>
          <a:lstStyle/>
          <a:p>
            <a:pPr marL="0" marR="0" indent="457200" algn="ctr">
              <a:lnSpc>
                <a:spcPct val="107000"/>
              </a:lnSpc>
              <a:spcBef>
                <a:spcPts val="0"/>
              </a:spcBef>
              <a:spcAft>
                <a:spcPts val="800"/>
              </a:spcAft>
            </a:pPr>
            <a:r>
              <a:rPr lang="en-US" sz="2200" b="1" i="1" kern="100" dirty="0">
                <a:effectLst/>
                <a:latin typeface="Arial" panose="020B0604020202020204" pitchFamily="34" charset="0"/>
                <a:ea typeface="Calibri" panose="020F0502020204030204" pitchFamily="34" charset="0"/>
                <a:cs typeface="Times New Roman" panose="02020603050405020304" pitchFamily="18" charset="0"/>
              </a:rPr>
              <a:t>Conceptual Design</a:t>
            </a:r>
            <a:endParaRPr lang="en-US" sz="2200" kern="100" dirty="0">
              <a:effectLst/>
              <a:latin typeface="Arial" panose="020B060402020202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kern="100" dirty="0">
                <a:effectLst/>
                <a:latin typeface="Arial" panose="020B0604020202020204" pitchFamily="34" charset="0"/>
                <a:ea typeface="Calibri" panose="020F0502020204030204" pitchFamily="34" charset="0"/>
                <a:cs typeface="Times New Roman" panose="02020603050405020304" pitchFamily="18" charset="0"/>
              </a:rPr>
              <a:t>Team members then generate a range of ideas and possible solutions. This stage involves creative thinking and the application of scientific principles to develop conceptual models. Each concept is evaluated against the project requirements</a:t>
            </a:r>
          </a:p>
          <a:p>
            <a:pPr marL="0" marR="0" indent="457200" algn="ctr">
              <a:lnSpc>
                <a:spcPct val="107000"/>
              </a:lnSpc>
              <a:spcBef>
                <a:spcPts val="0"/>
              </a:spcBef>
              <a:spcAft>
                <a:spcPts val="800"/>
              </a:spcAft>
            </a:pPr>
            <a:r>
              <a:rPr lang="en-US" sz="2200" b="1" i="1" kern="100" dirty="0">
                <a:effectLst/>
                <a:latin typeface="Arial" panose="020B0604020202020204" pitchFamily="34" charset="0"/>
                <a:ea typeface="Calibri" panose="020F0502020204030204" pitchFamily="34" charset="0"/>
                <a:cs typeface="Times New Roman" panose="02020603050405020304" pitchFamily="18" charset="0"/>
              </a:rPr>
              <a:t>Preliminary Design</a:t>
            </a:r>
            <a:endParaRPr lang="en-US" sz="2200" kern="100" dirty="0">
              <a:effectLst/>
              <a:latin typeface="Arial" panose="020B060402020202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kern="100" dirty="0">
                <a:effectLst/>
                <a:latin typeface="Arial" panose="020B0604020202020204" pitchFamily="34" charset="0"/>
                <a:ea typeface="Calibri" panose="020F0502020204030204" pitchFamily="34" charset="0"/>
                <a:cs typeface="Times New Roman" panose="02020603050405020304" pitchFamily="18" charset="0"/>
              </a:rPr>
              <a:t>In this phase, the most promising concepts are developed into more detailed preliminary designs. Initial models and prototypes may be created to explore these concepts further</a:t>
            </a:r>
          </a:p>
          <a:p>
            <a:pPr marL="0" marR="0" indent="457200" algn="ctr">
              <a:lnSpc>
                <a:spcPct val="107000"/>
              </a:lnSpc>
              <a:spcBef>
                <a:spcPts val="0"/>
              </a:spcBef>
              <a:spcAft>
                <a:spcPts val="800"/>
              </a:spcAft>
            </a:pPr>
            <a:r>
              <a:rPr lang="en-US" sz="2200" b="1" i="1" kern="100" dirty="0">
                <a:effectLst/>
                <a:latin typeface="Arial" panose="020B0604020202020204" pitchFamily="34" charset="0"/>
                <a:ea typeface="Calibri" panose="020F0502020204030204" pitchFamily="34" charset="0"/>
                <a:cs typeface="Times New Roman" panose="02020603050405020304" pitchFamily="18" charset="0"/>
              </a:rPr>
              <a:t>Detailed Design</a:t>
            </a:r>
            <a:endParaRPr lang="en-US" sz="2200" kern="100" dirty="0">
              <a:effectLst/>
              <a:latin typeface="Arial" panose="020B060402020202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kern="100" dirty="0">
                <a:effectLst/>
                <a:latin typeface="Arial" panose="020B0604020202020204" pitchFamily="34" charset="0"/>
                <a:ea typeface="Calibri" panose="020F0502020204030204" pitchFamily="34" charset="0"/>
                <a:cs typeface="Times New Roman" panose="02020603050405020304" pitchFamily="18" charset="0"/>
              </a:rPr>
              <a:t>The detailed design phase is where a final solution is developed in depth. Team members define exact specifications, create detailed drawings, and plan the manufacturing process. This documentation is crucial for the next stages</a:t>
            </a:r>
          </a:p>
        </p:txBody>
      </p:sp>
    </p:spTree>
    <p:extLst>
      <p:ext uri="{BB962C8B-B14F-4D97-AF65-F5344CB8AC3E}">
        <p14:creationId xmlns:p14="http://schemas.microsoft.com/office/powerpoint/2010/main" val="566369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233532"/>
            <a:ext cx="12192000" cy="62446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6032810"/>
            <a:ext cx="12192000" cy="200722"/>
          </a:xfrm>
          <a:prstGeom prst="rect">
            <a:avLst/>
          </a:prstGeom>
          <a:solidFill>
            <a:srgbClr val="E00122"/>
          </a:solidFill>
          <a:ln>
            <a:noFill/>
          </a:ln>
          <a:effectLst>
            <a:outerShdw blurRad="76200" dist="50800" dir="5400000" algn="t"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09336" y="6032810"/>
            <a:ext cx="1310596" cy="825190"/>
          </a:xfrm>
          <a:prstGeom prst="rect">
            <a:avLst/>
          </a:prstGeom>
        </p:spPr>
      </p:pic>
      <p:sp>
        <p:nvSpPr>
          <p:cNvPr id="6" name="TextBox 5"/>
          <p:cNvSpPr txBox="1"/>
          <p:nvPr/>
        </p:nvSpPr>
        <p:spPr>
          <a:xfrm>
            <a:off x="1403086" y="198481"/>
            <a:ext cx="9385827" cy="584775"/>
          </a:xfrm>
          <a:prstGeom prst="rect">
            <a:avLst/>
          </a:prstGeom>
          <a:noFill/>
        </p:spPr>
        <p:txBody>
          <a:bodyPr wrap="square" rtlCol="0">
            <a:spAutoFit/>
          </a:bodyPr>
          <a:lstStyle/>
          <a:p>
            <a:pPr lvl="0" algn="ctr" defTabSz="457200"/>
            <a:r>
              <a:rPr lang="en-US" sz="3200" dirty="0">
                <a:solidFill>
                  <a:srgbClr val="C3092B"/>
                </a:solidFill>
                <a:latin typeface="Arial" panose="020B0604020202020204" pitchFamily="34" charset="0"/>
                <a:cs typeface="Arial" panose="020B0604020202020204" pitchFamily="34" charset="0"/>
              </a:rPr>
              <a:t>Stages of a Technical Design Process</a:t>
            </a:r>
          </a:p>
        </p:txBody>
      </p:sp>
      <p:sp>
        <p:nvSpPr>
          <p:cNvPr id="3" name="TextBox 2">
            <a:extLst>
              <a:ext uri="{FF2B5EF4-FFF2-40B4-BE49-F238E27FC236}">
                <a16:creationId xmlns:a16="http://schemas.microsoft.com/office/drawing/2014/main" id="{7CDAA230-FB65-3B4C-9537-734D2887F59D}"/>
              </a:ext>
            </a:extLst>
          </p:cNvPr>
          <p:cNvSpPr txBox="1"/>
          <p:nvPr/>
        </p:nvSpPr>
        <p:spPr>
          <a:xfrm>
            <a:off x="2632314" y="1819168"/>
            <a:ext cx="6927369" cy="3177729"/>
          </a:xfrm>
          <a:prstGeom prst="rect">
            <a:avLst/>
          </a:prstGeom>
          <a:noFill/>
        </p:spPr>
        <p:txBody>
          <a:bodyPr wrap="square">
            <a:spAutoFit/>
          </a:bodyPr>
          <a:lstStyle/>
          <a:p>
            <a:pPr marL="0" marR="0" indent="457200" algn="ctr">
              <a:lnSpc>
                <a:spcPct val="107000"/>
              </a:lnSpc>
              <a:spcBef>
                <a:spcPts val="0"/>
              </a:spcBef>
              <a:spcAft>
                <a:spcPts val="800"/>
              </a:spcAft>
            </a:pPr>
            <a:r>
              <a:rPr lang="en-US" sz="2200" b="1" i="1" kern="100" dirty="0">
                <a:effectLst/>
                <a:latin typeface="Arial" panose="020B0604020202020204" pitchFamily="34" charset="0"/>
                <a:ea typeface="Calibri" panose="020F0502020204030204" pitchFamily="34" charset="0"/>
                <a:cs typeface="Times New Roman" panose="02020603050405020304" pitchFamily="18" charset="0"/>
              </a:rPr>
              <a:t>Testing and Evaluation</a:t>
            </a:r>
            <a:endParaRPr lang="en-US" sz="2200" kern="100" dirty="0">
              <a:effectLst/>
              <a:latin typeface="Arial" panose="020B060402020202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Prototypes and models undergo rigorous testing to ensure they meet all criteria and function as intended. Evaluation is based on performance, safety, and compliance with regulations</a:t>
            </a:r>
            <a:endParaRPr lang="en-US" sz="1100" kern="100" dirty="0">
              <a:effectLst/>
              <a:latin typeface="Arial" panose="020B0604020202020204" pitchFamily="34" charset="0"/>
              <a:ea typeface="Calibri" panose="020F0502020204030204" pitchFamily="34" charset="0"/>
              <a:cs typeface="Times New Roman" panose="02020603050405020304" pitchFamily="18" charset="0"/>
            </a:endParaRPr>
          </a:p>
          <a:p>
            <a:pPr marL="0" marR="0" indent="457200" algn="ctr">
              <a:lnSpc>
                <a:spcPct val="107000"/>
              </a:lnSpc>
              <a:spcBef>
                <a:spcPts val="0"/>
              </a:spcBef>
              <a:spcAft>
                <a:spcPts val="800"/>
              </a:spcAft>
            </a:pPr>
            <a:r>
              <a:rPr lang="en-US" sz="2200" b="1" i="1" kern="100" dirty="0">
                <a:effectLst/>
                <a:latin typeface="Arial" panose="020B0604020202020204" pitchFamily="34" charset="0"/>
                <a:ea typeface="Calibri" panose="020F0502020204030204" pitchFamily="34" charset="0"/>
                <a:cs typeface="Times New Roman" panose="02020603050405020304" pitchFamily="18" charset="0"/>
              </a:rPr>
              <a:t>Iteration</a:t>
            </a:r>
            <a:endParaRPr lang="en-US" sz="2200" kern="100" dirty="0">
              <a:effectLst/>
              <a:latin typeface="Arial" panose="020B060402020202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Finally, based on feedback from testing and evaluation, team members may return to previous stages to refine the design. This process of iteration continues until the solution meets all the specifications and requirements satisfactorily</a:t>
            </a:r>
            <a:endParaRPr lang="en-US" sz="1100" kern="100" dirty="0">
              <a:effectLst/>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15336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233532"/>
            <a:ext cx="12192000" cy="62446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6032810"/>
            <a:ext cx="12192000" cy="200722"/>
          </a:xfrm>
          <a:prstGeom prst="rect">
            <a:avLst/>
          </a:prstGeom>
          <a:solidFill>
            <a:srgbClr val="E00122"/>
          </a:solidFill>
          <a:ln>
            <a:noFill/>
          </a:ln>
          <a:effectLst>
            <a:outerShdw blurRad="76200" dist="50800" dir="5400000" algn="t"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09336" y="6032810"/>
            <a:ext cx="1310596" cy="825190"/>
          </a:xfrm>
          <a:prstGeom prst="rect">
            <a:avLst/>
          </a:prstGeom>
        </p:spPr>
      </p:pic>
      <p:sp>
        <p:nvSpPr>
          <p:cNvPr id="6" name="TextBox 5"/>
          <p:cNvSpPr txBox="1"/>
          <p:nvPr/>
        </p:nvSpPr>
        <p:spPr>
          <a:xfrm>
            <a:off x="1403086" y="198481"/>
            <a:ext cx="9385827" cy="584775"/>
          </a:xfrm>
          <a:prstGeom prst="rect">
            <a:avLst/>
          </a:prstGeom>
          <a:noFill/>
        </p:spPr>
        <p:txBody>
          <a:bodyPr wrap="square" rtlCol="0">
            <a:spAutoFit/>
          </a:bodyPr>
          <a:lstStyle/>
          <a:p>
            <a:pPr lvl="0" algn="ctr" defTabSz="457200"/>
            <a:r>
              <a:rPr lang="en-US" sz="3200" dirty="0">
                <a:solidFill>
                  <a:srgbClr val="C3092B"/>
                </a:solidFill>
                <a:latin typeface="Arial" panose="020B0604020202020204" pitchFamily="34" charset="0"/>
                <a:cs typeface="Arial" panose="020B0604020202020204" pitchFamily="34" charset="0"/>
              </a:rPr>
              <a:t>Stages of a Technical Design Process</a:t>
            </a:r>
          </a:p>
        </p:txBody>
      </p:sp>
      <p:sp>
        <p:nvSpPr>
          <p:cNvPr id="3" name="TextBox 2">
            <a:extLst>
              <a:ext uri="{FF2B5EF4-FFF2-40B4-BE49-F238E27FC236}">
                <a16:creationId xmlns:a16="http://schemas.microsoft.com/office/drawing/2014/main" id="{7CDAA230-FB65-3B4C-9537-734D2887F59D}"/>
              </a:ext>
            </a:extLst>
          </p:cNvPr>
          <p:cNvSpPr txBox="1"/>
          <p:nvPr/>
        </p:nvSpPr>
        <p:spPr>
          <a:xfrm>
            <a:off x="2632314" y="2575433"/>
            <a:ext cx="6927369" cy="1665199"/>
          </a:xfrm>
          <a:prstGeom prst="rect">
            <a:avLst/>
          </a:prstGeom>
          <a:noFill/>
        </p:spPr>
        <p:txBody>
          <a:bodyPr wrap="square">
            <a:spAutoFit/>
          </a:bodyPr>
          <a:lstStyle/>
          <a:p>
            <a:pPr marL="0" marR="0" algn="ctr">
              <a:lnSpc>
                <a:spcPct val="107000"/>
              </a:lnSpc>
              <a:spcBef>
                <a:spcPts val="0"/>
              </a:spcBef>
              <a:spcAft>
                <a:spcPts val="800"/>
              </a:spcAft>
            </a:pPr>
            <a:r>
              <a:rPr lang="en-US" sz="2200" b="1" i="1" kern="100" dirty="0">
                <a:effectLst/>
                <a:latin typeface="Arial" panose="020B0604020202020204" pitchFamily="34" charset="0"/>
                <a:ea typeface="Calibri" panose="020F0502020204030204" pitchFamily="34" charset="0"/>
                <a:cs typeface="Times New Roman" panose="02020603050405020304" pitchFamily="18" charset="0"/>
              </a:rPr>
              <a:t>Documentation and Communication</a:t>
            </a:r>
            <a:endParaRPr lang="en-US" sz="2200" kern="100" dirty="0">
              <a:effectLst/>
              <a:latin typeface="Arial" panose="020B0604020202020204" pitchFamily="34" charset="0"/>
              <a:ea typeface="Calibri" panose="020F0502020204030204" pitchFamily="34" charset="0"/>
              <a:cs typeface="Times New Roman" panose="02020603050405020304" pitchFamily="18" charset="0"/>
            </a:endParaRPr>
          </a:p>
          <a:p>
            <a:r>
              <a:rPr lang="en-US" sz="1800" dirty="0">
                <a:effectLst/>
                <a:latin typeface="Arial" panose="020B0604020202020204" pitchFamily="34" charset="0"/>
                <a:ea typeface="Calibri" panose="020F0502020204030204" pitchFamily="34" charset="0"/>
                <a:cs typeface="Times New Roman" panose="02020603050405020304" pitchFamily="18" charset="0"/>
              </a:rPr>
              <a:t>Effective documentation and communication are paramount in the design process. They facilitate clear understanding and collaboration among stakeholders, ensuring that design intentions are accurately conveyed and recorded.</a:t>
            </a:r>
            <a:endParaRPr lang="en-US" sz="1100" kern="100" dirty="0">
              <a:effectLst/>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78419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233532"/>
            <a:ext cx="12192000" cy="62446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6032810"/>
            <a:ext cx="12192000" cy="200722"/>
          </a:xfrm>
          <a:prstGeom prst="rect">
            <a:avLst/>
          </a:prstGeom>
          <a:solidFill>
            <a:srgbClr val="E00122"/>
          </a:solidFill>
          <a:ln>
            <a:noFill/>
          </a:ln>
          <a:effectLst>
            <a:outerShdw blurRad="76200" dist="50800" dir="5400000" algn="t"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09336" y="6032810"/>
            <a:ext cx="1310596" cy="825190"/>
          </a:xfrm>
          <a:prstGeom prst="rect">
            <a:avLst/>
          </a:prstGeom>
        </p:spPr>
      </p:pic>
      <p:sp>
        <p:nvSpPr>
          <p:cNvPr id="6" name="TextBox 5"/>
          <p:cNvSpPr txBox="1"/>
          <p:nvPr/>
        </p:nvSpPr>
        <p:spPr>
          <a:xfrm>
            <a:off x="1403086" y="198481"/>
            <a:ext cx="9385827" cy="584775"/>
          </a:xfrm>
          <a:prstGeom prst="rect">
            <a:avLst/>
          </a:prstGeom>
          <a:noFill/>
        </p:spPr>
        <p:txBody>
          <a:bodyPr wrap="square" rtlCol="0">
            <a:spAutoFit/>
          </a:bodyPr>
          <a:lstStyle/>
          <a:p>
            <a:pPr lvl="0" algn="ctr" defTabSz="457200"/>
            <a:r>
              <a:rPr lang="en-US" sz="3200" dirty="0">
                <a:solidFill>
                  <a:srgbClr val="C3092B"/>
                </a:solidFill>
                <a:latin typeface="Arial" panose="020B0604020202020204" pitchFamily="34" charset="0"/>
                <a:cs typeface="Arial" panose="020B0604020202020204" pitchFamily="34" charset="0"/>
              </a:rPr>
              <a:t>Stages of a Technical Design Process</a:t>
            </a:r>
          </a:p>
        </p:txBody>
      </p:sp>
      <p:sp>
        <p:nvSpPr>
          <p:cNvPr id="3" name="TextBox 2">
            <a:extLst>
              <a:ext uri="{FF2B5EF4-FFF2-40B4-BE49-F238E27FC236}">
                <a16:creationId xmlns:a16="http://schemas.microsoft.com/office/drawing/2014/main" id="{7CDAA230-FB65-3B4C-9537-734D2887F59D}"/>
              </a:ext>
            </a:extLst>
          </p:cNvPr>
          <p:cNvSpPr txBox="1"/>
          <p:nvPr/>
        </p:nvSpPr>
        <p:spPr>
          <a:xfrm>
            <a:off x="2821106" y="957330"/>
            <a:ext cx="6549786" cy="4901406"/>
          </a:xfrm>
          <a:prstGeom prst="rect">
            <a:avLst/>
          </a:prstGeom>
          <a:noFill/>
        </p:spPr>
        <p:txBody>
          <a:bodyPr wrap="square">
            <a:spAutoFit/>
          </a:bodyPr>
          <a:lstStyle/>
          <a:p>
            <a:pPr marL="0" marR="0" indent="457200" algn="ctr">
              <a:lnSpc>
                <a:spcPct val="107000"/>
              </a:lnSpc>
              <a:spcBef>
                <a:spcPts val="0"/>
              </a:spcBef>
              <a:spcAft>
                <a:spcPts val="800"/>
              </a:spcAft>
            </a:pPr>
            <a:r>
              <a:rPr lang="en-US" sz="2200" b="1" i="1" kern="100" dirty="0">
                <a:effectLst/>
                <a:latin typeface="Arial" panose="020B0604020202020204" pitchFamily="34" charset="0"/>
                <a:ea typeface="Calibri" panose="020F0502020204030204" pitchFamily="34" charset="0"/>
                <a:cs typeface="Times New Roman" panose="02020603050405020304" pitchFamily="18" charset="0"/>
              </a:rPr>
              <a:t>Design Documentation</a:t>
            </a:r>
            <a:endParaRPr lang="en-US" sz="2200" kern="100" dirty="0">
              <a:effectLst/>
              <a:latin typeface="Arial" panose="020B060402020202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Captures the various aspects of the technical design in a structured format. This typically includes: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Technical Drawings</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Precise drawings/flowcharts that represent the design, often including dimensions and specifications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Specifications</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Detailed descriptions of the materials, components, and systems used</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Project Timelines</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Schedules that outline major milestones and deadlines for the project</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Test Results</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Data and analysis from testing phases to validate design performance</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Change Logs</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Records of any alterations made to the original design along with rationales for each change</a:t>
            </a:r>
          </a:p>
        </p:txBody>
      </p:sp>
    </p:spTree>
    <p:extLst>
      <p:ext uri="{BB962C8B-B14F-4D97-AF65-F5344CB8AC3E}">
        <p14:creationId xmlns:p14="http://schemas.microsoft.com/office/powerpoint/2010/main" val="8445759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233532"/>
            <a:ext cx="12192000" cy="62446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6032810"/>
            <a:ext cx="12192000" cy="200722"/>
          </a:xfrm>
          <a:prstGeom prst="rect">
            <a:avLst/>
          </a:prstGeom>
          <a:solidFill>
            <a:srgbClr val="E00122"/>
          </a:solidFill>
          <a:ln>
            <a:noFill/>
          </a:ln>
          <a:effectLst>
            <a:outerShdw blurRad="76200" dist="50800" dir="5400000" algn="t"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09336" y="6032810"/>
            <a:ext cx="1310596" cy="825190"/>
          </a:xfrm>
          <a:prstGeom prst="rect">
            <a:avLst/>
          </a:prstGeom>
        </p:spPr>
      </p:pic>
      <p:sp>
        <p:nvSpPr>
          <p:cNvPr id="6" name="TextBox 5"/>
          <p:cNvSpPr txBox="1"/>
          <p:nvPr/>
        </p:nvSpPr>
        <p:spPr>
          <a:xfrm>
            <a:off x="1403086" y="198481"/>
            <a:ext cx="9385827" cy="584775"/>
          </a:xfrm>
          <a:prstGeom prst="rect">
            <a:avLst/>
          </a:prstGeom>
          <a:noFill/>
        </p:spPr>
        <p:txBody>
          <a:bodyPr wrap="square" rtlCol="0">
            <a:spAutoFit/>
          </a:bodyPr>
          <a:lstStyle/>
          <a:p>
            <a:pPr lvl="0" algn="ctr" defTabSz="457200"/>
            <a:r>
              <a:rPr lang="en-US" sz="3200" dirty="0">
                <a:solidFill>
                  <a:srgbClr val="C3092B"/>
                </a:solidFill>
                <a:latin typeface="Arial" panose="020B0604020202020204" pitchFamily="34" charset="0"/>
                <a:cs typeface="Arial" panose="020B0604020202020204" pitchFamily="34" charset="0"/>
              </a:rPr>
              <a:t>Stages of a Technical Design Process</a:t>
            </a:r>
          </a:p>
        </p:txBody>
      </p:sp>
      <p:sp>
        <p:nvSpPr>
          <p:cNvPr id="7" name="TextBox 6">
            <a:extLst>
              <a:ext uri="{FF2B5EF4-FFF2-40B4-BE49-F238E27FC236}">
                <a16:creationId xmlns:a16="http://schemas.microsoft.com/office/drawing/2014/main" id="{2A6654E1-5AF8-217B-B57E-03A930FA26CA}"/>
              </a:ext>
            </a:extLst>
          </p:cNvPr>
          <p:cNvSpPr txBox="1"/>
          <p:nvPr/>
        </p:nvSpPr>
        <p:spPr>
          <a:xfrm>
            <a:off x="3119436" y="1397226"/>
            <a:ext cx="5953125" cy="4021614"/>
          </a:xfrm>
          <a:prstGeom prst="rect">
            <a:avLst/>
          </a:prstGeom>
          <a:noFill/>
        </p:spPr>
        <p:txBody>
          <a:bodyPr wrap="square">
            <a:spAutoFit/>
          </a:bodyPr>
          <a:lstStyle/>
          <a:p>
            <a:pPr marL="0" marR="0">
              <a:lnSpc>
                <a:spcPct val="107000"/>
              </a:lnSpc>
              <a:spcBef>
                <a:spcPts val="0"/>
              </a:spcBef>
              <a:spcAft>
                <a:spcPts val="800"/>
              </a:spcAft>
            </a:pPr>
            <a:r>
              <a:rPr lang="en-US" sz="1800" b="1" i="1" kern="100" dirty="0">
                <a:effectLst/>
                <a:latin typeface="Arial" panose="020B0604020202020204" pitchFamily="34" charset="0"/>
                <a:ea typeface="Calibri" panose="020F0502020204030204" pitchFamily="34" charset="0"/>
                <a:cs typeface="Times New Roman" panose="02020603050405020304" pitchFamily="18" charset="0"/>
              </a:rPr>
              <a:t>	</a:t>
            </a:r>
            <a:r>
              <a:rPr lang="en-US" sz="2200" b="1" i="1" kern="100" dirty="0">
                <a:effectLst/>
                <a:latin typeface="Arial" panose="020B0604020202020204" pitchFamily="34" charset="0"/>
                <a:ea typeface="Calibri" panose="020F0502020204030204" pitchFamily="34" charset="0"/>
                <a:cs typeface="Times New Roman" panose="02020603050405020304" pitchFamily="18" charset="0"/>
              </a:rPr>
              <a:t>Communication of Design Solutions</a:t>
            </a:r>
            <a:endParaRPr lang="en-US" sz="2200" kern="100" dirty="0">
              <a:effectLst/>
              <a:latin typeface="Arial" panose="020B060402020202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400" b="1" kern="100" dirty="0">
                <a:effectLst/>
                <a:latin typeface="Arial" panose="020B0604020202020204" pitchFamily="34" charset="0"/>
                <a:ea typeface="Calibri" panose="020F0502020204030204" pitchFamily="34" charset="0"/>
                <a:cs typeface="Times New Roman" panose="02020603050405020304" pitchFamily="18" charset="0"/>
              </a:rPr>
              <a:t>Communication of design solutions</a:t>
            </a:r>
            <a:r>
              <a:rPr lang="en-US" sz="1400" kern="100" dirty="0">
                <a:effectLst/>
                <a:latin typeface="Arial" panose="020B0604020202020204" pitchFamily="34" charset="0"/>
                <a:ea typeface="Calibri" panose="020F0502020204030204" pitchFamily="34" charset="0"/>
                <a:cs typeface="Times New Roman" panose="02020603050405020304" pitchFamily="18" charset="0"/>
              </a:rPr>
              <a:t> is about effectively sharing the design intent and specifics with all parties involved. Key methods include:</a:t>
            </a:r>
            <a:endParaRPr lang="en-US" sz="1000" kern="1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400" b="1" kern="100" dirty="0">
                <a:effectLst/>
                <a:latin typeface="Arial" panose="020B0604020202020204" pitchFamily="34" charset="0"/>
                <a:ea typeface="Calibri" panose="020F0502020204030204" pitchFamily="34" charset="0"/>
                <a:cs typeface="Times New Roman" panose="02020603050405020304" pitchFamily="18" charset="0"/>
              </a:rPr>
              <a:t>Presentations</a:t>
            </a:r>
            <a:r>
              <a:rPr lang="en-US" sz="1400" kern="100" dirty="0">
                <a:effectLst/>
                <a:latin typeface="Arial" panose="020B0604020202020204" pitchFamily="34" charset="0"/>
                <a:ea typeface="Calibri" panose="020F0502020204030204" pitchFamily="34" charset="0"/>
                <a:cs typeface="Times New Roman" panose="02020603050405020304" pitchFamily="18" charset="0"/>
              </a:rPr>
              <a:t>: Formal meetings where design details are presented through slides or demonstrations</a:t>
            </a:r>
            <a:endParaRPr lang="en-US" sz="1000" kern="1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400" b="1" kern="100" dirty="0">
                <a:effectLst/>
                <a:latin typeface="Arial" panose="020B0604020202020204" pitchFamily="34" charset="0"/>
                <a:ea typeface="Calibri" panose="020F0502020204030204" pitchFamily="34" charset="0"/>
                <a:cs typeface="Times New Roman" panose="02020603050405020304" pitchFamily="18" charset="0"/>
              </a:rPr>
              <a:t>Reports</a:t>
            </a:r>
            <a:r>
              <a:rPr lang="en-US" sz="1400" kern="100" dirty="0">
                <a:effectLst/>
                <a:latin typeface="Arial" panose="020B0604020202020204" pitchFamily="34" charset="0"/>
                <a:ea typeface="Calibri" panose="020F0502020204030204" pitchFamily="34" charset="0"/>
                <a:cs typeface="Times New Roman" panose="02020603050405020304" pitchFamily="18" charset="0"/>
              </a:rPr>
              <a:t>: Written documents that report on the design's progress, challenges, and successes</a:t>
            </a:r>
            <a:endParaRPr lang="en-US" sz="1000" kern="1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400" b="1" kern="100" dirty="0">
                <a:effectLst/>
                <a:latin typeface="Arial" panose="020B0604020202020204" pitchFamily="34" charset="0"/>
                <a:ea typeface="Calibri" panose="020F0502020204030204" pitchFamily="34" charset="0"/>
                <a:cs typeface="Times New Roman" panose="02020603050405020304" pitchFamily="18" charset="0"/>
              </a:rPr>
              <a:t>Meetings and Discussions</a:t>
            </a:r>
            <a:r>
              <a:rPr lang="en-US" sz="1400" kern="100" dirty="0">
                <a:effectLst/>
                <a:latin typeface="Arial" panose="020B0604020202020204" pitchFamily="34" charset="0"/>
                <a:ea typeface="Calibri" panose="020F0502020204030204" pitchFamily="34" charset="0"/>
                <a:cs typeface="Times New Roman" panose="02020603050405020304" pitchFamily="18" charset="0"/>
              </a:rPr>
              <a:t>: Regularly scheduled or ad-hoc discussions to facilitate real-time exchange of ideas and feedback</a:t>
            </a:r>
            <a:endParaRPr lang="en-US" sz="1000" kern="1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400" b="1" kern="100" dirty="0">
                <a:effectLst/>
                <a:latin typeface="Arial" panose="020B0604020202020204" pitchFamily="34" charset="0"/>
                <a:ea typeface="Calibri" panose="020F0502020204030204" pitchFamily="34" charset="0"/>
                <a:cs typeface="Times New Roman" panose="02020603050405020304" pitchFamily="18" charset="0"/>
              </a:rPr>
              <a:t>Email and Memos</a:t>
            </a:r>
            <a:r>
              <a:rPr lang="en-US" sz="1400" kern="100" dirty="0">
                <a:effectLst/>
                <a:latin typeface="Arial" panose="020B0604020202020204" pitchFamily="34" charset="0"/>
                <a:ea typeface="Calibri" panose="020F0502020204030204" pitchFamily="34" charset="0"/>
                <a:cs typeface="Times New Roman" panose="02020603050405020304" pitchFamily="18" charset="0"/>
              </a:rPr>
              <a:t>: Written correspondence for quick updates or decisions that need to be communicated promptly</a:t>
            </a:r>
            <a:endParaRPr lang="en-US" sz="1000" kern="100" dirty="0">
              <a:effectLst/>
              <a:latin typeface="Arial" panose="020B0604020202020204" pitchFamily="34" charset="0"/>
              <a:ea typeface="Calibri" panose="020F0502020204030204" pitchFamily="34" charset="0"/>
              <a:cs typeface="Times New Roman" panose="02020603050405020304" pitchFamily="18" charset="0"/>
            </a:endParaRPr>
          </a:p>
          <a:p>
            <a:r>
              <a:rPr lang="en-US" sz="1400" dirty="0">
                <a:effectLst/>
                <a:latin typeface="Arial" panose="020B0604020202020204" pitchFamily="34" charset="0"/>
                <a:ea typeface="Calibri" panose="020F0502020204030204" pitchFamily="34" charset="0"/>
                <a:cs typeface="Times New Roman" panose="02020603050405020304" pitchFamily="18" charset="0"/>
              </a:rPr>
              <a:t>Clear and timely communication ensures that everyone involved in the project from team members to stakeholders remain informed and engaged throughout the design process</a:t>
            </a:r>
            <a:endParaRPr lang="en-US" dirty="0"/>
          </a:p>
        </p:txBody>
      </p:sp>
    </p:spTree>
    <p:extLst>
      <p:ext uri="{BB962C8B-B14F-4D97-AF65-F5344CB8AC3E}">
        <p14:creationId xmlns:p14="http://schemas.microsoft.com/office/powerpoint/2010/main" val="33932412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233532"/>
            <a:ext cx="12192000" cy="62446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6032810"/>
            <a:ext cx="12192000" cy="200722"/>
          </a:xfrm>
          <a:prstGeom prst="rect">
            <a:avLst/>
          </a:prstGeom>
          <a:solidFill>
            <a:srgbClr val="E00122"/>
          </a:solidFill>
          <a:ln>
            <a:noFill/>
          </a:ln>
          <a:effectLst>
            <a:outerShdw blurRad="76200" dist="50800" dir="5400000" algn="t"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09336" y="6032810"/>
            <a:ext cx="1310596" cy="825190"/>
          </a:xfrm>
          <a:prstGeom prst="rect">
            <a:avLst/>
          </a:prstGeom>
        </p:spPr>
      </p:pic>
      <p:sp>
        <p:nvSpPr>
          <p:cNvPr id="6" name="TextBox 5"/>
          <p:cNvSpPr txBox="1"/>
          <p:nvPr/>
        </p:nvSpPr>
        <p:spPr>
          <a:xfrm>
            <a:off x="1415118" y="210513"/>
            <a:ext cx="9385827" cy="523220"/>
          </a:xfrm>
          <a:prstGeom prst="rect">
            <a:avLst/>
          </a:prstGeom>
          <a:noFill/>
        </p:spPr>
        <p:txBody>
          <a:bodyPr wrap="square" rtlCol="0">
            <a:spAutoFit/>
          </a:bodyPr>
          <a:lstStyle/>
          <a:p>
            <a:pPr algn="ctr" defTabSz="457200"/>
            <a:r>
              <a:rPr lang="en-US" sz="2800" dirty="0">
                <a:solidFill>
                  <a:srgbClr val="C3092B"/>
                </a:solidFill>
                <a:latin typeface="Arial" panose="020B0604020202020204" pitchFamily="34" charset="0"/>
                <a:cs typeface="Arial" panose="020B0604020202020204" pitchFamily="34" charset="0"/>
              </a:rPr>
              <a:t>Design &amp; Systems Thinking – NPI Process</a:t>
            </a:r>
          </a:p>
        </p:txBody>
      </p:sp>
      <p:grpSp>
        <p:nvGrpSpPr>
          <p:cNvPr id="8" name="Group 7"/>
          <p:cNvGrpSpPr/>
          <p:nvPr/>
        </p:nvGrpSpPr>
        <p:grpSpPr>
          <a:xfrm>
            <a:off x="2607733" y="1019417"/>
            <a:ext cx="6912572" cy="4839517"/>
            <a:chOff x="2377066" y="1003609"/>
            <a:chExt cx="6799283" cy="5015215"/>
          </a:xfrm>
        </p:grpSpPr>
        <p:grpSp>
          <p:nvGrpSpPr>
            <p:cNvPr id="9" name="Group 8"/>
            <p:cNvGrpSpPr/>
            <p:nvPr/>
          </p:nvGrpSpPr>
          <p:grpSpPr>
            <a:xfrm>
              <a:off x="2377066" y="1003609"/>
              <a:ext cx="6799283" cy="5015215"/>
              <a:chOff x="2377066" y="1003609"/>
              <a:chExt cx="6799283" cy="5015215"/>
            </a:xfrm>
          </p:grpSpPr>
          <p:grpSp>
            <p:nvGrpSpPr>
              <p:cNvPr id="12" name="Group 11"/>
              <p:cNvGrpSpPr/>
              <p:nvPr/>
            </p:nvGrpSpPr>
            <p:grpSpPr>
              <a:xfrm>
                <a:off x="2377066" y="1003609"/>
                <a:ext cx="6799283" cy="5015215"/>
                <a:chOff x="2377066" y="1003609"/>
                <a:chExt cx="6799283" cy="5015215"/>
              </a:xfrm>
            </p:grpSpPr>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7066" y="1003609"/>
                  <a:ext cx="6799283" cy="5015215"/>
                </a:xfrm>
                <a:prstGeom prst="rect">
                  <a:avLst/>
                </a:prstGeom>
              </p:spPr>
            </p:pic>
            <p:sp>
              <p:nvSpPr>
                <p:cNvPr id="15" name="Rectangle 14"/>
                <p:cNvSpPr/>
                <p:nvPr/>
              </p:nvSpPr>
              <p:spPr>
                <a:xfrm>
                  <a:off x="7620000" y="1248567"/>
                  <a:ext cx="1296894" cy="1948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2605741" y="1051860"/>
                  <a:ext cx="597647" cy="37651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3352800" y="5498352"/>
                  <a:ext cx="4649694" cy="4482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2982259" y="1505478"/>
                  <a:ext cx="1087717" cy="23083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4837953" y="1496161"/>
                  <a:ext cx="2500794" cy="24505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3" name="TextBox 12"/>
              <p:cNvSpPr txBox="1"/>
              <p:nvPr/>
            </p:nvSpPr>
            <p:spPr>
              <a:xfrm>
                <a:off x="4787153" y="5531723"/>
                <a:ext cx="2303930" cy="382741"/>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Mission Statement</a:t>
                </a:r>
              </a:p>
            </p:txBody>
          </p:sp>
        </p:grpSp>
        <p:sp>
          <p:nvSpPr>
            <p:cNvPr id="10" name="TextBox 9"/>
            <p:cNvSpPr txBox="1"/>
            <p:nvPr/>
          </p:nvSpPr>
          <p:spPr>
            <a:xfrm>
              <a:off x="5232399" y="1496161"/>
              <a:ext cx="1727200" cy="230832"/>
            </a:xfrm>
            <a:prstGeom prst="rect">
              <a:avLst/>
            </a:prstGeom>
            <a:noFill/>
          </p:spPr>
          <p:txBody>
            <a:bodyPr wrap="square" rtlCol="0">
              <a:spAutoFit/>
            </a:bodyPr>
            <a:lstStyle/>
            <a:p>
              <a:pPr algn="ctr"/>
              <a:r>
                <a:rPr lang="en-US" sz="900" dirty="0">
                  <a:latin typeface="Arial" panose="020B0604020202020204" pitchFamily="34" charset="0"/>
                  <a:cs typeface="Arial" panose="020B0604020202020204" pitchFamily="34" charset="0"/>
                </a:rPr>
                <a:t>Program Name</a:t>
              </a:r>
            </a:p>
          </p:txBody>
        </p:sp>
      </p:grpSp>
    </p:spTree>
    <p:extLst>
      <p:ext uri="{BB962C8B-B14F-4D97-AF65-F5344CB8AC3E}">
        <p14:creationId xmlns:p14="http://schemas.microsoft.com/office/powerpoint/2010/main" val="3347830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233532"/>
            <a:ext cx="12192000" cy="62446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6032810"/>
            <a:ext cx="12192000" cy="200722"/>
          </a:xfrm>
          <a:prstGeom prst="rect">
            <a:avLst/>
          </a:prstGeom>
          <a:solidFill>
            <a:srgbClr val="E00122"/>
          </a:solidFill>
          <a:ln>
            <a:noFill/>
          </a:ln>
          <a:effectLst>
            <a:outerShdw blurRad="76200" dist="50800" dir="5400000" algn="t"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09336" y="6032810"/>
            <a:ext cx="1310596" cy="825190"/>
          </a:xfrm>
          <a:prstGeom prst="rect">
            <a:avLst/>
          </a:prstGeom>
        </p:spPr>
      </p:pic>
      <p:sp>
        <p:nvSpPr>
          <p:cNvPr id="6" name="TextBox 5"/>
          <p:cNvSpPr txBox="1"/>
          <p:nvPr/>
        </p:nvSpPr>
        <p:spPr>
          <a:xfrm>
            <a:off x="1403086" y="198481"/>
            <a:ext cx="9385827" cy="584775"/>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3200" i="0" u="none" strike="noStrike" kern="0" cap="none" spc="0" normalizeH="0" baseline="0" noProof="0" dirty="0">
                <a:ln>
                  <a:noFill/>
                </a:ln>
                <a:solidFill>
                  <a:srgbClr val="C3092B"/>
                </a:solidFill>
                <a:effectLst/>
                <a:uLnTx/>
                <a:uFillTx/>
                <a:latin typeface="Arial" panose="020B0604020202020204" pitchFamily="34" charset="0"/>
                <a:cs typeface="Arial" panose="020B0604020202020204" pitchFamily="34" charset="0"/>
              </a:rPr>
              <a:t>Team Fundamentals</a:t>
            </a:r>
          </a:p>
        </p:txBody>
      </p:sp>
      <p:sp>
        <p:nvSpPr>
          <p:cNvPr id="8" name="Rectangle 7"/>
          <p:cNvSpPr/>
          <p:nvPr/>
        </p:nvSpPr>
        <p:spPr>
          <a:xfrm>
            <a:off x="4645729" y="1400417"/>
            <a:ext cx="2900538" cy="461665"/>
          </a:xfrm>
          <a:prstGeom prst="rect">
            <a:avLst/>
          </a:prstGeom>
        </p:spPr>
        <p:txBody>
          <a:bodyPr wrap="none">
            <a:spAutoFit/>
          </a:bodyPr>
          <a:lstStyle/>
          <a:p>
            <a:r>
              <a:rPr lang="en-US" sz="2400" dirty="0">
                <a:latin typeface="Arial" panose="020B0604020202020204" pitchFamily="34" charset="0"/>
                <a:cs typeface="Arial" panose="020B0604020202020204" pitchFamily="34" charset="0"/>
              </a:rPr>
              <a:t>Definition of a Team</a:t>
            </a:r>
          </a:p>
        </p:txBody>
      </p:sp>
      <p:sp>
        <p:nvSpPr>
          <p:cNvPr id="9" name="Rectangle 3"/>
          <p:cNvSpPr txBox="1">
            <a:spLocks noChangeArrowheads="1"/>
          </p:cNvSpPr>
          <p:nvPr/>
        </p:nvSpPr>
        <p:spPr>
          <a:xfrm>
            <a:off x="2202359" y="3002464"/>
            <a:ext cx="7787279" cy="1617663"/>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50000"/>
              </a:lnSpc>
              <a:spcBef>
                <a:spcPts val="1200"/>
              </a:spcBef>
              <a:buFontTx/>
              <a:buNone/>
            </a:pPr>
            <a:r>
              <a:rPr lang="en-US" sz="2000" dirty="0">
                <a:latin typeface="Arial" panose="020B0604020202020204" pitchFamily="34" charset="0"/>
                <a:cs typeface="Arial" panose="020B0604020202020204" pitchFamily="34" charset="0"/>
              </a:rPr>
              <a:t>A team is a </a:t>
            </a:r>
            <a:r>
              <a:rPr lang="en-US" sz="2000" b="1" dirty="0">
                <a:latin typeface="Arial" panose="020B0604020202020204" pitchFamily="34" charset="0"/>
                <a:cs typeface="Arial" panose="020B0604020202020204" pitchFamily="34" charset="0"/>
              </a:rPr>
              <a:t>small group </a:t>
            </a:r>
            <a:r>
              <a:rPr lang="en-US" sz="2000" dirty="0">
                <a:latin typeface="Arial" panose="020B0604020202020204" pitchFamily="34" charset="0"/>
                <a:cs typeface="Arial" panose="020B0604020202020204" pitchFamily="34" charset="0"/>
              </a:rPr>
              <a:t>of people with </a:t>
            </a:r>
            <a:r>
              <a:rPr lang="en-US" sz="2000" b="1" dirty="0">
                <a:latin typeface="Arial" panose="020B0604020202020204" pitchFamily="34" charset="0"/>
                <a:cs typeface="Arial" panose="020B0604020202020204" pitchFamily="34" charset="0"/>
              </a:rPr>
              <a:t>complementary skills </a:t>
            </a:r>
            <a:r>
              <a:rPr lang="en-US" sz="2000" dirty="0">
                <a:latin typeface="Arial" panose="020B0604020202020204" pitchFamily="34" charset="0"/>
                <a:cs typeface="Arial" panose="020B0604020202020204" pitchFamily="34" charset="0"/>
              </a:rPr>
              <a:t>who are committed to a </a:t>
            </a:r>
            <a:r>
              <a:rPr lang="en-US" sz="2000" b="1" dirty="0">
                <a:latin typeface="Arial" panose="020B0604020202020204" pitchFamily="34" charset="0"/>
                <a:cs typeface="Arial" panose="020B0604020202020204" pitchFamily="34" charset="0"/>
              </a:rPr>
              <a:t>common purpose</a:t>
            </a:r>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performance goals</a:t>
            </a:r>
            <a:r>
              <a:rPr lang="en-US" sz="2000" dirty="0">
                <a:latin typeface="Arial" panose="020B0604020202020204" pitchFamily="34" charset="0"/>
                <a:cs typeface="Arial" panose="020B0604020202020204" pitchFamily="34" charset="0"/>
              </a:rPr>
              <a:t>, and approach for which they hold themselves </a:t>
            </a:r>
            <a:r>
              <a:rPr lang="en-US" sz="2000" b="1" dirty="0">
                <a:latin typeface="Arial" panose="020B0604020202020204" pitchFamily="34" charset="0"/>
                <a:cs typeface="Arial" panose="020B0604020202020204" pitchFamily="34" charset="0"/>
              </a:rPr>
              <a:t>mutually accountable</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944482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233532"/>
            <a:ext cx="12192000" cy="62446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6032810"/>
            <a:ext cx="12192000" cy="200722"/>
          </a:xfrm>
          <a:prstGeom prst="rect">
            <a:avLst/>
          </a:prstGeom>
          <a:solidFill>
            <a:srgbClr val="E00122"/>
          </a:solidFill>
          <a:ln>
            <a:noFill/>
          </a:ln>
          <a:effectLst>
            <a:outerShdw blurRad="76200" dist="50800" dir="5400000" algn="t"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09336" y="6032810"/>
            <a:ext cx="1310596" cy="825190"/>
          </a:xfrm>
          <a:prstGeom prst="rect">
            <a:avLst/>
          </a:prstGeom>
        </p:spPr>
      </p:pic>
      <p:sp>
        <p:nvSpPr>
          <p:cNvPr id="6" name="TextBox 5"/>
          <p:cNvSpPr txBox="1"/>
          <p:nvPr/>
        </p:nvSpPr>
        <p:spPr>
          <a:xfrm>
            <a:off x="1415118" y="210513"/>
            <a:ext cx="9385827" cy="523220"/>
          </a:xfrm>
          <a:prstGeom prst="rect">
            <a:avLst/>
          </a:prstGeom>
          <a:noFill/>
        </p:spPr>
        <p:txBody>
          <a:bodyPr wrap="square" rtlCol="0">
            <a:spAutoFit/>
          </a:bodyPr>
          <a:lstStyle/>
          <a:p>
            <a:pPr algn="ctr" defTabSz="457200"/>
            <a:r>
              <a:rPr lang="en-US" sz="2800" dirty="0">
                <a:solidFill>
                  <a:srgbClr val="C3092B"/>
                </a:solidFill>
                <a:latin typeface="Arial" panose="020B0604020202020204" pitchFamily="34" charset="0"/>
                <a:cs typeface="Arial" panose="020B0604020202020204" pitchFamily="34" charset="0"/>
              </a:rPr>
              <a:t>Design &amp; Systems Thinking – NPI Process</a:t>
            </a:r>
          </a:p>
        </p:txBody>
      </p:sp>
      <p:pic>
        <p:nvPicPr>
          <p:cNvPr id="3" name="Picture 2"/>
          <p:cNvPicPr>
            <a:picLocks noChangeAspect="1"/>
          </p:cNvPicPr>
          <p:nvPr/>
        </p:nvPicPr>
        <p:blipFill>
          <a:blip r:embed="rId3"/>
          <a:stretch>
            <a:fillRect/>
          </a:stretch>
        </p:blipFill>
        <p:spPr>
          <a:xfrm>
            <a:off x="459205" y="1173217"/>
            <a:ext cx="11273589" cy="4061870"/>
          </a:xfrm>
          <a:prstGeom prst="rect">
            <a:avLst/>
          </a:prstGeom>
        </p:spPr>
      </p:pic>
      <p:sp>
        <p:nvSpPr>
          <p:cNvPr id="2" name="TextBox 1"/>
          <p:cNvSpPr txBox="1"/>
          <p:nvPr/>
        </p:nvSpPr>
        <p:spPr>
          <a:xfrm>
            <a:off x="3384081" y="5449282"/>
            <a:ext cx="5447899"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Think a lot, then start doing…</a:t>
            </a:r>
          </a:p>
        </p:txBody>
      </p:sp>
    </p:spTree>
    <p:extLst>
      <p:ext uri="{BB962C8B-B14F-4D97-AF65-F5344CB8AC3E}">
        <p14:creationId xmlns:p14="http://schemas.microsoft.com/office/powerpoint/2010/main" val="1000985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233532"/>
            <a:ext cx="12192000" cy="62446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6032810"/>
            <a:ext cx="12192000" cy="200722"/>
          </a:xfrm>
          <a:prstGeom prst="rect">
            <a:avLst/>
          </a:prstGeom>
          <a:solidFill>
            <a:srgbClr val="E00122"/>
          </a:solidFill>
          <a:ln>
            <a:noFill/>
          </a:ln>
          <a:effectLst>
            <a:outerShdw blurRad="76200" dist="50800" dir="5400000" algn="t"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09336" y="6032810"/>
            <a:ext cx="1310596" cy="825190"/>
          </a:xfrm>
          <a:prstGeom prst="rect">
            <a:avLst/>
          </a:prstGeom>
        </p:spPr>
      </p:pic>
      <p:sp>
        <p:nvSpPr>
          <p:cNvPr id="6" name="TextBox 5"/>
          <p:cNvSpPr txBox="1"/>
          <p:nvPr/>
        </p:nvSpPr>
        <p:spPr>
          <a:xfrm>
            <a:off x="1403086" y="198481"/>
            <a:ext cx="9385827" cy="584775"/>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3200" i="0" u="none" strike="noStrike" kern="0" cap="none" spc="0" normalizeH="0" baseline="0" noProof="0" dirty="0">
                <a:ln>
                  <a:noFill/>
                </a:ln>
                <a:solidFill>
                  <a:srgbClr val="C3092B"/>
                </a:solidFill>
                <a:effectLst/>
                <a:uLnTx/>
                <a:uFillTx/>
                <a:latin typeface="Arial" panose="020B0604020202020204" pitchFamily="34" charset="0"/>
                <a:cs typeface="Arial" panose="020B0604020202020204" pitchFamily="34" charset="0"/>
              </a:rPr>
              <a:t>Teaming Objectives</a:t>
            </a:r>
          </a:p>
        </p:txBody>
      </p:sp>
      <p:sp>
        <p:nvSpPr>
          <p:cNvPr id="7" name="TextBox 6"/>
          <p:cNvSpPr txBox="1"/>
          <p:nvPr/>
        </p:nvSpPr>
        <p:spPr>
          <a:xfrm>
            <a:off x="3340997" y="2284648"/>
            <a:ext cx="5510003" cy="2246769"/>
          </a:xfrm>
          <a:prstGeom prst="rect">
            <a:avLst/>
          </a:prstGeom>
          <a:noFill/>
        </p:spPr>
        <p:txBody>
          <a:bodyPr wrap="square" rtlCol="0">
            <a:spAutoFit/>
          </a:bodyPr>
          <a:lstStyle/>
          <a:p>
            <a:pPr marL="342900" lvl="0" indent="-342900">
              <a:lnSpc>
                <a:spcPct val="100000"/>
              </a:lnSpc>
              <a:spcBef>
                <a:spcPts val="1200"/>
              </a:spcBef>
              <a:buFont typeface="Arial" panose="020B0604020202020204" pitchFamily="34" charset="0"/>
              <a:buChar char="•"/>
            </a:pPr>
            <a:r>
              <a:rPr lang="en-US" sz="2200" dirty="0">
                <a:latin typeface="Arial" panose="020B0604020202020204" pitchFamily="34" charset="0"/>
                <a:cs typeface="Arial" panose="020B0604020202020204" pitchFamily="34" charset="0"/>
              </a:rPr>
              <a:t>Define key characteristics of a team</a:t>
            </a:r>
          </a:p>
          <a:p>
            <a:pPr marL="342900" lvl="0" indent="-342900">
              <a:lnSpc>
                <a:spcPct val="100000"/>
              </a:lnSpc>
              <a:spcBef>
                <a:spcPts val="1200"/>
              </a:spcBef>
              <a:buFont typeface="Arial" panose="020B0604020202020204" pitchFamily="34" charset="0"/>
              <a:buChar char="•"/>
            </a:pPr>
            <a:r>
              <a:rPr lang="en-US" sz="2200" dirty="0">
                <a:latin typeface="Arial" panose="020B0604020202020204" pitchFamily="34" charset="0"/>
                <a:cs typeface="Arial" panose="020B0604020202020204" pitchFamily="34" charset="0"/>
              </a:rPr>
              <a:t>Identify stages of team development </a:t>
            </a:r>
          </a:p>
          <a:p>
            <a:pPr marL="342900" indent="-342900">
              <a:lnSpc>
                <a:spcPct val="100000"/>
              </a:lnSpc>
              <a:spcBef>
                <a:spcPts val="1200"/>
              </a:spcBef>
              <a:buFont typeface="Arial" panose="020B0604020202020204" pitchFamily="34" charset="0"/>
              <a:buChar char="•"/>
            </a:pPr>
            <a:r>
              <a:rPr lang="en-US" sz="2200" dirty="0">
                <a:latin typeface="Arial" panose="020B0604020202020204" pitchFamily="34" charset="0"/>
                <a:cs typeface="Arial" panose="020B0604020202020204" pitchFamily="34" charset="0"/>
              </a:rPr>
              <a:t>Define a model for team effectiveness</a:t>
            </a:r>
          </a:p>
          <a:p>
            <a:pPr marL="342900" lvl="0" indent="-342900">
              <a:lnSpc>
                <a:spcPct val="100000"/>
              </a:lnSpc>
              <a:spcBef>
                <a:spcPts val="1200"/>
              </a:spcBef>
              <a:buFont typeface="Arial" panose="020B0604020202020204" pitchFamily="34" charset="0"/>
              <a:buChar char="•"/>
            </a:pPr>
            <a:r>
              <a:rPr lang="en-US" sz="2200" dirty="0">
                <a:latin typeface="Arial" panose="020B0604020202020204" pitchFamily="34" charset="0"/>
                <a:cs typeface="Arial" panose="020B0604020202020204" pitchFamily="34" charset="0"/>
              </a:rPr>
              <a:t>Identify specific strategies for solving team problems</a:t>
            </a:r>
          </a:p>
        </p:txBody>
      </p:sp>
    </p:spTree>
    <p:extLst>
      <p:ext uri="{BB962C8B-B14F-4D97-AF65-F5344CB8AC3E}">
        <p14:creationId xmlns:p14="http://schemas.microsoft.com/office/powerpoint/2010/main" val="3246315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233532"/>
            <a:ext cx="12192000" cy="62446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6032810"/>
            <a:ext cx="12192000" cy="200722"/>
          </a:xfrm>
          <a:prstGeom prst="rect">
            <a:avLst/>
          </a:prstGeom>
          <a:solidFill>
            <a:srgbClr val="E00122"/>
          </a:solidFill>
          <a:ln>
            <a:noFill/>
          </a:ln>
          <a:effectLst>
            <a:outerShdw blurRad="76200" dist="50800" dir="5400000" algn="t"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09336" y="6032810"/>
            <a:ext cx="1310596" cy="825190"/>
          </a:xfrm>
          <a:prstGeom prst="rect">
            <a:avLst/>
          </a:prstGeom>
        </p:spPr>
      </p:pic>
      <p:sp>
        <p:nvSpPr>
          <p:cNvPr id="6" name="TextBox 5"/>
          <p:cNvSpPr txBox="1"/>
          <p:nvPr/>
        </p:nvSpPr>
        <p:spPr>
          <a:xfrm>
            <a:off x="1403084" y="169605"/>
            <a:ext cx="9385827" cy="584775"/>
          </a:xfrm>
          <a:prstGeom prst="rect">
            <a:avLst/>
          </a:prstGeom>
          <a:noFill/>
        </p:spPr>
        <p:txBody>
          <a:bodyPr wrap="square" rtlCol="0">
            <a:spAutoFit/>
          </a:bodyPr>
          <a:lstStyle/>
          <a:p>
            <a:pPr lvl="0" algn="ctr" defTabSz="457200"/>
            <a:r>
              <a:rPr lang="en-US" sz="3200" dirty="0">
                <a:solidFill>
                  <a:srgbClr val="C3092B"/>
                </a:solidFill>
                <a:latin typeface="Arial" panose="020B0604020202020204" pitchFamily="34" charset="0"/>
                <a:cs typeface="Arial" panose="020B0604020202020204" pitchFamily="34" charset="0"/>
              </a:rPr>
              <a:t>Keys to Building an Effective Team</a:t>
            </a:r>
          </a:p>
        </p:txBody>
      </p:sp>
      <p:sp>
        <p:nvSpPr>
          <p:cNvPr id="8" name="TextBox 7"/>
          <p:cNvSpPr txBox="1"/>
          <p:nvPr/>
        </p:nvSpPr>
        <p:spPr>
          <a:xfrm>
            <a:off x="4683699" y="2101542"/>
            <a:ext cx="2824595" cy="2522550"/>
          </a:xfrm>
          <a:prstGeom prst="rect">
            <a:avLst/>
          </a:prstGeom>
          <a:noFill/>
        </p:spPr>
        <p:txBody>
          <a:bodyPr wrap="square" rtlCol="0">
            <a:spAutoFit/>
          </a:bodyPr>
          <a:lstStyle/>
          <a:p>
            <a:pPr marL="285750" indent="-285750">
              <a:lnSpc>
                <a:spcPct val="150000"/>
              </a:lnSpc>
              <a:spcBef>
                <a:spcPts val="1200"/>
              </a:spcBef>
              <a:buFont typeface="Arial" panose="020B0604020202020204" pitchFamily="34" charset="0"/>
              <a:buChar char="•"/>
            </a:pPr>
            <a:r>
              <a:rPr lang="en-US" sz="2200" dirty="0">
                <a:latin typeface="Arial" panose="020B0604020202020204" pitchFamily="34" charset="0"/>
                <a:cs typeface="Arial" panose="020B0604020202020204" pitchFamily="34" charset="0"/>
              </a:rPr>
              <a:t>Interdependence </a:t>
            </a:r>
          </a:p>
          <a:p>
            <a:pPr marL="285750" indent="-285750">
              <a:lnSpc>
                <a:spcPct val="150000"/>
              </a:lnSpc>
              <a:spcBef>
                <a:spcPts val="1200"/>
              </a:spcBef>
              <a:buFont typeface="Arial" panose="020B0604020202020204" pitchFamily="34" charset="0"/>
              <a:buChar char="•"/>
            </a:pPr>
            <a:r>
              <a:rPr lang="en-US" sz="2200" dirty="0">
                <a:latin typeface="Arial" panose="020B0604020202020204" pitchFamily="34" charset="0"/>
                <a:cs typeface="Arial" panose="020B0604020202020204" pitchFamily="34" charset="0"/>
              </a:rPr>
              <a:t>Goal Specification</a:t>
            </a:r>
            <a:r>
              <a:rPr lang="en-US" sz="2200" b="1" dirty="0">
                <a:latin typeface="Arial" panose="020B0604020202020204" pitchFamily="34" charset="0"/>
                <a:cs typeface="Arial" panose="020B0604020202020204" pitchFamily="34" charset="0"/>
              </a:rPr>
              <a:t> </a:t>
            </a:r>
            <a:endParaRPr lang="en-US" sz="2200" dirty="0">
              <a:latin typeface="Arial" panose="020B0604020202020204" pitchFamily="34" charset="0"/>
              <a:cs typeface="Arial" panose="020B0604020202020204" pitchFamily="34" charset="0"/>
            </a:endParaRPr>
          </a:p>
          <a:p>
            <a:pPr marL="285750" indent="-285750">
              <a:lnSpc>
                <a:spcPct val="150000"/>
              </a:lnSpc>
              <a:spcBef>
                <a:spcPts val="1200"/>
              </a:spcBef>
              <a:buFont typeface="Arial" panose="020B0604020202020204" pitchFamily="34" charset="0"/>
              <a:buChar char="•"/>
            </a:pPr>
            <a:r>
              <a:rPr lang="en-US" sz="2200" dirty="0">
                <a:latin typeface="Arial" panose="020B0604020202020204" pitchFamily="34" charset="0"/>
                <a:cs typeface="Arial" panose="020B0604020202020204" pitchFamily="34" charset="0"/>
              </a:rPr>
              <a:t>Cohesiveness</a:t>
            </a:r>
          </a:p>
          <a:p>
            <a:pPr marL="285750" indent="-285750">
              <a:lnSpc>
                <a:spcPct val="150000"/>
              </a:lnSpc>
              <a:spcBef>
                <a:spcPts val="1200"/>
              </a:spcBef>
              <a:buFont typeface="Arial" panose="020B0604020202020204" pitchFamily="34" charset="0"/>
              <a:buChar char="•"/>
            </a:pPr>
            <a:r>
              <a:rPr lang="en-US" sz="2200" dirty="0">
                <a:latin typeface="Arial" panose="020B0604020202020204" pitchFamily="34" charset="0"/>
                <a:cs typeface="Arial" panose="020B0604020202020204" pitchFamily="34" charset="0"/>
              </a:rPr>
              <a:t>Communication</a:t>
            </a:r>
          </a:p>
        </p:txBody>
      </p:sp>
    </p:spTree>
    <p:extLst>
      <p:ext uri="{BB962C8B-B14F-4D97-AF65-F5344CB8AC3E}">
        <p14:creationId xmlns:p14="http://schemas.microsoft.com/office/powerpoint/2010/main" val="2204758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233532"/>
            <a:ext cx="12192000" cy="62446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6032810"/>
            <a:ext cx="12192000" cy="200722"/>
          </a:xfrm>
          <a:prstGeom prst="rect">
            <a:avLst/>
          </a:prstGeom>
          <a:solidFill>
            <a:srgbClr val="E00122"/>
          </a:solidFill>
          <a:ln>
            <a:noFill/>
          </a:ln>
          <a:effectLst>
            <a:outerShdw blurRad="76200" dist="50800" dir="5400000" algn="t"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09336" y="6032810"/>
            <a:ext cx="1310596" cy="825190"/>
          </a:xfrm>
          <a:prstGeom prst="rect">
            <a:avLst/>
          </a:prstGeom>
        </p:spPr>
      </p:pic>
      <p:sp>
        <p:nvSpPr>
          <p:cNvPr id="6" name="TextBox 5"/>
          <p:cNvSpPr txBox="1"/>
          <p:nvPr/>
        </p:nvSpPr>
        <p:spPr>
          <a:xfrm>
            <a:off x="1403086" y="198481"/>
            <a:ext cx="9385827" cy="584775"/>
          </a:xfrm>
          <a:prstGeom prst="rect">
            <a:avLst/>
          </a:prstGeom>
          <a:noFill/>
        </p:spPr>
        <p:txBody>
          <a:bodyPr wrap="square" rtlCol="0">
            <a:spAutoFit/>
          </a:bodyPr>
          <a:lstStyle/>
          <a:p>
            <a:pPr lvl="0" algn="ctr" defTabSz="457200"/>
            <a:r>
              <a:rPr lang="en-US" sz="3200" dirty="0">
                <a:solidFill>
                  <a:srgbClr val="C3092B"/>
                </a:solidFill>
                <a:latin typeface="Arial" panose="020B0604020202020204" pitchFamily="34" charset="0"/>
                <a:cs typeface="Arial" panose="020B0604020202020204" pitchFamily="34" charset="0"/>
              </a:rPr>
              <a:t>Effective Teamwork Involves…</a:t>
            </a:r>
          </a:p>
        </p:txBody>
      </p:sp>
      <p:sp>
        <p:nvSpPr>
          <p:cNvPr id="7" name="TextBox 6"/>
          <p:cNvSpPr txBox="1"/>
          <p:nvPr/>
        </p:nvSpPr>
        <p:spPr>
          <a:xfrm>
            <a:off x="3222977" y="1913040"/>
            <a:ext cx="5746044" cy="2989986"/>
          </a:xfrm>
          <a:prstGeom prst="rect">
            <a:avLst/>
          </a:prstGeom>
          <a:noFill/>
        </p:spPr>
        <p:txBody>
          <a:bodyPr wrap="square" rtlCol="0">
            <a:spAutoFit/>
          </a:bodyPr>
          <a:lstStyle/>
          <a:p>
            <a:pPr marL="285750" lvl="0" indent="-285750" defTabSz="914400" eaLnBrk="0" fontAlgn="base" hangingPunct="0">
              <a:lnSpc>
                <a:spcPct val="150000"/>
              </a:lnSpc>
              <a:spcBef>
                <a:spcPct val="20000"/>
              </a:spcBef>
              <a:spcAft>
                <a:spcPct val="0"/>
              </a:spcAft>
              <a:buFont typeface="Arial" panose="020B0604020202020204" pitchFamily="34" charset="0"/>
              <a:buChar char="•"/>
            </a:pPr>
            <a:r>
              <a:rPr lang="en-US" sz="2000" kern="0" dirty="0">
                <a:solidFill>
                  <a:srgbClr val="000000"/>
                </a:solidFill>
                <a:latin typeface="Arial" panose="020B0604020202020204" pitchFamily="34" charset="0"/>
                <a:cs typeface="Arial" panose="020B0604020202020204" pitchFamily="34" charset="0"/>
              </a:rPr>
              <a:t>Development of a </a:t>
            </a:r>
            <a:r>
              <a:rPr lang="en-US" sz="2000" b="1" kern="0" dirty="0">
                <a:solidFill>
                  <a:srgbClr val="000000"/>
                </a:solidFill>
                <a:latin typeface="Arial" panose="020B0604020202020204" pitchFamily="34" charset="0"/>
                <a:cs typeface="Arial" panose="020B0604020202020204" pitchFamily="34" charset="0"/>
              </a:rPr>
              <a:t>Code of Cooperation</a:t>
            </a:r>
            <a:endParaRPr lang="en-US" sz="2000" kern="0" dirty="0">
              <a:solidFill>
                <a:srgbClr val="000000"/>
              </a:solidFill>
              <a:latin typeface="Arial" panose="020B0604020202020204" pitchFamily="34" charset="0"/>
              <a:cs typeface="Arial" panose="020B0604020202020204" pitchFamily="34" charset="0"/>
            </a:endParaRPr>
          </a:p>
          <a:p>
            <a:pPr marL="285750" indent="-285750" defTabSz="914400" eaLnBrk="0" fontAlgn="base" hangingPunct="0">
              <a:lnSpc>
                <a:spcPct val="150000"/>
              </a:lnSpc>
              <a:spcBef>
                <a:spcPct val="20000"/>
              </a:spcBef>
              <a:spcAft>
                <a:spcPct val="0"/>
              </a:spcAft>
              <a:buFont typeface="Arial" panose="020B0604020202020204" pitchFamily="34" charset="0"/>
              <a:buChar char="•"/>
            </a:pPr>
            <a:r>
              <a:rPr lang="en-US" sz="2000" kern="0" dirty="0">
                <a:solidFill>
                  <a:srgbClr val="000000"/>
                </a:solidFill>
                <a:latin typeface="Arial" panose="020B0604020202020204" pitchFamily="34" charset="0"/>
                <a:cs typeface="Arial" panose="020B0604020202020204" pitchFamily="34" charset="0"/>
              </a:rPr>
              <a:t>Includes </a:t>
            </a:r>
            <a:r>
              <a:rPr lang="en-US" sz="2000" b="1" kern="0" dirty="0">
                <a:solidFill>
                  <a:srgbClr val="000000"/>
                </a:solidFill>
                <a:latin typeface="Arial" panose="020B0604020202020204" pitchFamily="34" charset="0"/>
                <a:cs typeface="Arial" panose="020B0604020202020204" pitchFamily="34" charset="0"/>
              </a:rPr>
              <a:t>checks for understanding </a:t>
            </a:r>
            <a:r>
              <a:rPr lang="en-US" sz="2000" kern="0" dirty="0">
                <a:solidFill>
                  <a:srgbClr val="000000"/>
                </a:solidFill>
                <a:latin typeface="Arial" panose="020B0604020202020204" pitchFamily="34" charset="0"/>
                <a:cs typeface="Arial" panose="020B0604020202020204" pitchFamily="34" charset="0"/>
              </a:rPr>
              <a:t>to make sure everybody is “on the same page”</a:t>
            </a:r>
          </a:p>
          <a:p>
            <a:pPr marL="285750" indent="-285750" defTabSz="914400" eaLnBrk="0" fontAlgn="base" hangingPunct="0">
              <a:lnSpc>
                <a:spcPct val="150000"/>
              </a:lnSpc>
              <a:spcBef>
                <a:spcPct val="20000"/>
              </a:spcBef>
              <a:spcAft>
                <a:spcPct val="0"/>
              </a:spcAft>
              <a:buFont typeface="Arial" panose="020B0604020202020204" pitchFamily="34" charset="0"/>
              <a:buChar char="•"/>
            </a:pPr>
            <a:r>
              <a:rPr lang="en-US" sz="2000" kern="0" dirty="0">
                <a:solidFill>
                  <a:srgbClr val="000000"/>
                </a:solidFill>
                <a:latin typeface="Arial" panose="020B0604020202020204" pitchFamily="34" charset="0"/>
                <a:cs typeface="Arial" panose="020B0604020202020204" pitchFamily="34" charset="0"/>
              </a:rPr>
              <a:t>Requires effective </a:t>
            </a:r>
            <a:r>
              <a:rPr lang="en-US" sz="2000" b="1" kern="0" dirty="0">
                <a:solidFill>
                  <a:srgbClr val="000000"/>
                </a:solidFill>
                <a:latin typeface="Arial" panose="020B0604020202020204" pitchFamily="34" charset="0"/>
                <a:cs typeface="Arial" panose="020B0604020202020204" pitchFamily="34" charset="0"/>
              </a:rPr>
              <a:t>listening skills</a:t>
            </a:r>
            <a:endParaRPr lang="en-US" sz="2000" kern="0" dirty="0">
              <a:solidFill>
                <a:srgbClr val="000000"/>
              </a:solidFill>
              <a:latin typeface="Arial" panose="020B0604020202020204" pitchFamily="34" charset="0"/>
              <a:cs typeface="Arial" panose="020B0604020202020204" pitchFamily="34" charset="0"/>
            </a:endParaRPr>
          </a:p>
          <a:p>
            <a:pPr marL="285750" indent="-285750" defTabSz="914400" eaLnBrk="0" fontAlgn="base" hangingPunct="0">
              <a:lnSpc>
                <a:spcPct val="150000"/>
              </a:lnSpc>
              <a:spcBef>
                <a:spcPct val="20000"/>
              </a:spcBef>
              <a:spcAft>
                <a:spcPct val="0"/>
              </a:spcAft>
              <a:buFont typeface="Arial" panose="020B0604020202020204" pitchFamily="34" charset="0"/>
              <a:buChar char="•"/>
            </a:pPr>
            <a:r>
              <a:rPr lang="en-US" sz="2000" kern="0" dirty="0">
                <a:solidFill>
                  <a:srgbClr val="000000"/>
                </a:solidFill>
                <a:latin typeface="Arial" panose="020B0604020202020204" pitchFamily="34" charset="0"/>
                <a:cs typeface="Arial" panose="020B0604020202020204" pitchFamily="34" charset="0"/>
              </a:rPr>
              <a:t>Requires the ability to give and take </a:t>
            </a:r>
            <a:r>
              <a:rPr lang="en-US" sz="2000" b="1" kern="0" dirty="0">
                <a:solidFill>
                  <a:srgbClr val="000000"/>
                </a:solidFill>
                <a:latin typeface="Arial" panose="020B0604020202020204" pitchFamily="34" charset="0"/>
                <a:cs typeface="Arial" panose="020B0604020202020204" pitchFamily="34" charset="0"/>
              </a:rPr>
              <a:t>effective constructive feedback</a:t>
            </a:r>
            <a:endParaRPr lang="en-US" sz="2000" kern="0"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9274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233532"/>
            <a:ext cx="12192000" cy="62446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6032810"/>
            <a:ext cx="12192000" cy="200722"/>
          </a:xfrm>
          <a:prstGeom prst="rect">
            <a:avLst/>
          </a:prstGeom>
          <a:solidFill>
            <a:srgbClr val="E00122"/>
          </a:solidFill>
          <a:ln>
            <a:noFill/>
          </a:ln>
          <a:effectLst>
            <a:outerShdw blurRad="76200" dist="50800" dir="5400000" algn="t"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09336" y="6032810"/>
            <a:ext cx="1310596" cy="825190"/>
          </a:xfrm>
          <a:prstGeom prst="rect">
            <a:avLst/>
          </a:prstGeom>
        </p:spPr>
      </p:pic>
      <p:sp>
        <p:nvSpPr>
          <p:cNvPr id="6" name="TextBox 5"/>
          <p:cNvSpPr txBox="1"/>
          <p:nvPr/>
        </p:nvSpPr>
        <p:spPr>
          <a:xfrm>
            <a:off x="1403086" y="198481"/>
            <a:ext cx="9385827" cy="584775"/>
          </a:xfrm>
          <a:prstGeom prst="rect">
            <a:avLst/>
          </a:prstGeom>
          <a:noFill/>
        </p:spPr>
        <p:txBody>
          <a:bodyPr wrap="square" rtlCol="0">
            <a:spAutoFit/>
          </a:bodyPr>
          <a:lstStyle/>
          <a:p>
            <a:pPr lvl="0" algn="ctr" defTabSz="457200"/>
            <a:r>
              <a:rPr lang="en-US" sz="3200" dirty="0">
                <a:solidFill>
                  <a:srgbClr val="C3092B"/>
                </a:solidFill>
                <a:latin typeface="Arial" panose="020B0604020202020204" pitchFamily="34" charset="0"/>
                <a:cs typeface="Arial" panose="020B0604020202020204" pitchFamily="34" charset="0"/>
              </a:rPr>
              <a:t>Code of Cooperation</a:t>
            </a:r>
          </a:p>
        </p:txBody>
      </p:sp>
      <p:sp>
        <p:nvSpPr>
          <p:cNvPr id="8" name="TextBox 7"/>
          <p:cNvSpPr txBox="1"/>
          <p:nvPr/>
        </p:nvSpPr>
        <p:spPr>
          <a:xfrm>
            <a:off x="2438399" y="983978"/>
            <a:ext cx="7315200" cy="4902881"/>
          </a:xfrm>
          <a:prstGeom prst="rect">
            <a:avLst/>
          </a:prstGeom>
          <a:noFill/>
        </p:spPr>
        <p:txBody>
          <a:bodyPr wrap="square" rtlCol="0">
            <a:spAutoFit/>
          </a:bodyPr>
          <a:lstStyle/>
          <a:p>
            <a:pPr lvl="0" algn="ctr" defTabSz="914400" fontAlgn="base">
              <a:spcBef>
                <a:spcPct val="30000"/>
              </a:spcBef>
              <a:spcAft>
                <a:spcPct val="0"/>
              </a:spcAft>
              <a:buClr>
                <a:schemeClr val="tx1"/>
              </a:buClr>
            </a:pPr>
            <a:r>
              <a:rPr lang="ru-RU" b="1" i="1" kern="0" dirty="0">
                <a:solidFill>
                  <a:srgbClr val="000000"/>
                </a:solidFill>
                <a:latin typeface="Arial" panose="020B0604020202020204" pitchFamily="34" charset="0"/>
                <a:cs typeface="Arial" panose="020B0604020202020204" pitchFamily="34" charset="0"/>
              </a:rPr>
              <a:t>The agreed upon rules governing</a:t>
            </a:r>
            <a:r>
              <a:rPr lang="en-US" b="1" i="1" kern="0" dirty="0">
                <a:solidFill>
                  <a:srgbClr val="000000"/>
                </a:solidFill>
                <a:latin typeface="Arial" panose="020B0604020202020204" pitchFamily="34" charset="0"/>
                <a:cs typeface="Arial" panose="020B0604020202020204" pitchFamily="34" charset="0"/>
              </a:rPr>
              <a:t> </a:t>
            </a:r>
            <a:r>
              <a:rPr lang="ru-RU" b="1" i="1" kern="0" dirty="0">
                <a:solidFill>
                  <a:srgbClr val="000000"/>
                </a:solidFill>
                <a:latin typeface="Arial" panose="020B0604020202020204" pitchFamily="34" charset="0"/>
                <a:cs typeface="Arial" panose="020B0604020202020204" pitchFamily="34" charset="0"/>
              </a:rPr>
              <a:t>the behavior of team members, as</a:t>
            </a:r>
            <a:r>
              <a:rPr lang="en-US" b="1" i="1" kern="0" dirty="0">
                <a:solidFill>
                  <a:srgbClr val="000000"/>
                </a:solidFill>
                <a:latin typeface="Arial" panose="020B0604020202020204" pitchFamily="34" charset="0"/>
                <a:cs typeface="Arial" panose="020B0604020202020204" pitchFamily="34" charset="0"/>
              </a:rPr>
              <a:t> </a:t>
            </a:r>
            <a:r>
              <a:rPr lang="ru-RU" b="1" i="1" kern="0" dirty="0">
                <a:solidFill>
                  <a:srgbClr val="000000"/>
                </a:solidFill>
                <a:latin typeface="Arial" panose="020B0604020202020204" pitchFamily="34" charset="0"/>
                <a:cs typeface="Arial" panose="020B0604020202020204" pitchFamily="34" charset="0"/>
              </a:rPr>
              <a:t>well as any appropriate rewards</a:t>
            </a:r>
            <a:r>
              <a:rPr lang="en-US" b="1" i="1" kern="0" dirty="0">
                <a:solidFill>
                  <a:srgbClr val="000000"/>
                </a:solidFill>
                <a:latin typeface="Arial" panose="020B0604020202020204" pitchFamily="34" charset="0"/>
                <a:cs typeface="Arial" panose="020B0604020202020204" pitchFamily="34" charset="0"/>
              </a:rPr>
              <a:t> </a:t>
            </a:r>
            <a:r>
              <a:rPr lang="ru-RU" b="1" i="1" kern="0" dirty="0">
                <a:solidFill>
                  <a:srgbClr val="000000"/>
                </a:solidFill>
                <a:latin typeface="Arial" panose="020B0604020202020204" pitchFamily="34" charset="0"/>
                <a:cs typeface="Arial" panose="020B0604020202020204" pitchFamily="34" charset="0"/>
              </a:rPr>
              <a:t>and sanctions</a:t>
            </a:r>
            <a:endParaRPr lang="en-US" b="1" i="1" kern="0" dirty="0">
              <a:solidFill>
                <a:srgbClr val="000000"/>
              </a:solidFill>
              <a:latin typeface="Arial" panose="020B0604020202020204" pitchFamily="34" charset="0"/>
              <a:cs typeface="Arial" panose="020B0604020202020204" pitchFamily="34" charset="0"/>
            </a:endParaRPr>
          </a:p>
          <a:p>
            <a:pPr lvl="0" algn="ctr" defTabSz="914400" fontAlgn="base">
              <a:spcBef>
                <a:spcPct val="30000"/>
              </a:spcBef>
              <a:spcAft>
                <a:spcPct val="0"/>
              </a:spcAft>
              <a:buClr>
                <a:schemeClr val="tx1"/>
              </a:buClr>
            </a:pPr>
            <a:endParaRPr lang="en-US" sz="800" kern="0" dirty="0">
              <a:solidFill>
                <a:srgbClr val="000000"/>
              </a:solidFill>
              <a:latin typeface="Arial" panose="020B0604020202020204" pitchFamily="34" charset="0"/>
              <a:cs typeface="Arial" panose="020B0604020202020204" pitchFamily="34" charset="0"/>
            </a:endParaRPr>
          </a:p>
          <a:p>
            <a:pPr marL="669925" lvl="1" indent="-325438" defTabSz="914400" fontAlgn="base">
              <a:spcBef>
                <a:spcPct val="30000"/>
              </a:spcBef>
              <a:spcAft>
                <a:spcPct val="0"/>
              </a:spcAft>
              <a:buClr>
                <a:schemeClr val="tx1"/>
              </a:buClr>
              <a:buFont typeface="Arial" panose="020B0604020202020204" pitchFamily="34" charset="0"/>
              <a:buChar char="•"/>
            </a:pPr>
            <a:r>
              <a:rPr lang="ru-RU" kern="0" dirty="0">
                <a:solidFill>
                  <a:srgbClr val="000000"/>
                </a:solidFill>
                <a:latin typeface="Arial" panose="020B0604020202020204" pitchFamily="34" charset="0"/>
                <a:cs typeface="Arial" panose="020B0604020202020204" pitchFamily="34" charset="0"/>
              </a:rPr>
              <a:t>It sets a norm for acceptable behavior for</a:t>
            </a:r>
            <a:r>
              <a:rPr lang="en-US" kern="0" dirty="0">
                <a:solidFill>
                  <a:srgbClr val="000000"/>
                </a:solidFill>
                <a:latin typeface="Arial" panose="020B0604020202020204" pitchFamily="34" charset="0"/>
                <a:cs typeface="Arial" panose="020B0604020202020204" pitchFamily="34" charset="0"/>
              </a:rPr>
              <a:t> </a:t>
            </a:r>
            <a:r>
              <a:rPr lang="ru-RU" kern="0" dirty="0">
                <a:solidFill>
                  <a:srgbClr val="000000"/>
                </a:solidFill>
                <a:latin typeface="Arial" panose="020B0604020202020204" pitchFamily="34" charset="0"/>
                <a:cs typeface="Arial" panose="020B0604020202020204" pitchFamily="34" charset="0"/>
              </a:rPr>
              <a:t>each team member and represents how the</a:t>
            </a:r>
            <a:r>
              <a:rPr lang="en-US" kern="0" dirty="0">
                <a:solidFill>
                  <a:srgbClr val="000000"/>
                </a:solidFill>
                <a:latin typeface="Arial" panose="020B0604020202020204" pitchFamily="34" charset="0"/>
                <a:cs typeface="Arial" panose="020B0604020202020204" pitchFamily="34" charset="0"/>
              </a:rPr>
              <a:t> </a:t>
            </a:r>
            <a:r>
              <a:rPr lang="ru-RU" kern="0" dirty="0">
                <a:solidFill>
                  <a:srgbClr val="000000"/>
                </a:solidFill>
                <a:latin typeface="Arial" panose="020B0604020202020204" pitchFamily="34" charset="0"/>
                <a:cs typeface="Arial" panose="020B0604020202020204" pitchFamily="34" charset="0"/>
              </a:rPr>
              <a:t>team members will interact with one another</a:t>
            </a:r>
          </a:p>
          <a:p>
            <a:pPr marL="669925" lvl="1" indent="-325438" defTabSz="914400" fontAlgn="base">
              <a:spcBef>
                <a:spcPct val="30000"/>
              </a:spcBef>
              <a:spcAft>
                <a:spcPct val="0"/>
              </a:spcAft>
              <a:buClr>
                <a:schemeClr val="tx1"/>
              </a:buClr>
              <a:buFont typeface="Arial" panose="020B0604020202020204" pitchFamily="34" charset="0"/>
              <a:buChar char="•"/>
            </a:pPr>
            <a:r>
              <a:rPr lang="ru-RU" kern="0" dirty="0">
                <a:solidFill>
                  <a:srgbClr val="000000"/>
                </a:solidFill>
                <a:latin typeface="Arial" panose="020B0604020202020204" pitchFamily="34" charset="0"/>
                <a:cs typeface="Arial" panose="020B0604020202020204" pitchFamily="34" charset="0"/>
              </a:rPr>
              <a:t>It should be developed, adopted, improved</a:t>
            </a:r>
            <a:r>
              <a:rPr lang="en-US" kern="0" dirty="0">
                <a:solidFill>
                  <a:srgbClr val="000000"/>
                </a:solidFill>
                <a:latin typeface="Arial" panose="020B0604020202020204" pitchFamily="34" charset="0"/>
                <a:cs typeface="Arial" panose="020B0604020202020204" pitchFamily="34" charset="0"/>
              </a:rPr>
              <a:t> </a:t>
            </a:r>
            <a:r>
              <a:rPr lang="ru-RU" kern="0" dirty="0">
                <a:solidFill>
                  <a:srgbClr val="000000"/>
                </a:solidFill>
                <a:latin typeface="Arial" panose="020B0604020202020204" pitchFamily="34" charset="0"/>
                <a:cs typeface="Arial" panose="020B0604020202020204" pitchFamily="34" charset="0"/>
              </a:rPr>
              <a:t>and/or modified by all team members on a</a:t>
            </a:r>
            <a:r>
              <a:rPr lang="en-US" kern="0" dirty="0">
                <a:solidFill>
                  <a:srgbClr val="000000"/>
                </a:solidFill>
                <a:latin typeface="Arial" panose="020B0604020202020204" pitchFamily="34" charset="0"/>
                <a:cs typeface="Arial" panose="020B0604020202020204" pitchFamily="34" charset="0"/>
              </a:rPr>
              <a:t> </a:t>
            </a:r>
            <a:r>
              <a:rPr lang="ru-RU" kern="0" dirty="0">
                <a:solidFill>
                  <a:srgbClr val="000000"/>
                </a:solidFill>
                <a:latin typeface="Arial" panose="020B0604020202020204" pitchFamily="34" charset="0"/>
                <a:cs typeface="Arial" panose="020B0604020202020204" pitchFamily="34" charset="0"/>
              </a:rPr>
              <a:t>continuous basis</a:t>
            </a:r>
          </a:p>
          <a:p>
            <a:pPr marL="669925" lvl="1" indent="-325438" defTabSz="914400" fontAlgn="base">
              <a:spcBef>
                <a:spcPct val="30000"/>
              </a:spcBef>
              <a:spcAft>
                <a:spcPct val="0"/>
              </a:spcAft>
              <a:buClr>
                <a:schemeClr val="tx1"/>
              </a:buClr>
              <a:buFont typeface="Arial" panose="020B0604020202020204" pitchFamily="34" charset="0"/>
              <a:buChar char="•"/>
            </a:pPr>
            <a:r>
              <a:rPr lang="ru-RU" kern="0" dirty="0">
                <a:solidFill>
                  <a:srgbClr val="000000"/>
                </a:solidFill>
                <a:latin typeface="Arial" panose="020B0604020202020204" pitchFamily="34" charset="0"/>
                <a:cs typeface="Arial" panose="020B0604020202020204" pitchFamily="34" charset="0"/>
              </a:rPr>
              <a:t>It should be easily accessible to team</a:t>
            </a:r>
            <a:r>
              <a:rPr lang="en-US" kern="0" dirty="0">
                <a:solidFill>
                  <a:srgbClr val="000000"/>
                </a:solidFill>
                <a:latin typeface="Arial" panose="020B0604020202020204" pitchFamily="34" charset="0"/>
                <a:cs typeface="Arial" panose="020B0604020202020204" pitchFamily="34" charset="0"/>
              </a:rPr>
              <a:t> </a:t>
            </a:r>
            <a:r>
              <a:rPr lang="ru-RU" kern="0" dirty="0">
                <a:solidFill>
                  <a:srgbClr val="000000"/>
                </a:solidFill>
                <a:latin typeface="Arial" panose="020B0604020202020204" pitchFamily="34" charset="0"/>
                <a:cs typeface="Arial" panose="020B0604020202020204" pitchFamily="34" charset="0"/>
              </a:rPr>
              <a:t>members </a:t>
            </a:r>
            <a:r>
              <a:rPr lang="en-US" kern="0" dirty="0">
                <a:solidFill>
                  <a:srgbClr val="000000"/>
                </a:solidFill>
                <a:latin typeface="Arial" panose="020B0604020202020204" pitchFamily="34" charset="0"/>
                <a:cs typeface="Arial" panose="020B0604020202020204" pitchFamily="34" charset="0"/>
              </a:rPr>
              <a:t>–</a:t>
            </a:r>
            <a:r>
              <a:rPr lang="ru-RU" kern="0" dirty="0">
                <a:solidFill>
                  <a:srgbClr val="000000"/>
                </a:solidFill>
                <a:latin typeface="Arial" panose="020B0604020202020204" pitchFamily="34" charset="0"/>
                <a:cs typeface="Arial" panose="020B0604020202020204" pitchFamily="34" charset="0"/>
              </a:rPr>
              <a:t> bring a copy to meetings</a:t>
            </a:r>
            <a:endParaRPr lang="en-US" kern="0" dirty="0">
              <a:solidFill>
                <a:srgbClr val="000000"/>
              </a:solidFill>
              <a:latin typeface="Arial" panose="020B0604020202020204" pitchFamily="34" charset="0"/>
              <a:cs typeface="Arial" panose="020B0604020202020204" pitchFamily="34" charset="0"/>
            </a:endParaRPr>
          </a:p>
          <a:p>
            <a:pPr lvl="0" algn="ctr" defTabSz="914400" eaLnBrk="0" fontAlgn="base" hangingPunct="0">
              <a:spcBef>
                <a:spcPts val="1200"/>
              </a:spcBef>
              <a:spcAft>
                <a:spcPct val="0"/>
              </a:spcAft>
              <a:buClr>
                <a:schemeClr val="tx1"/>
              </a:buClr>
              <a:defRPr/>
            </a:pPr>
            <a:r>
              <a:rPr lang="en-US" i="1" u="sng" kern="0" dirty="0">
                <a:solidFill>
                  <a:srgbClr val="000000"/>
                </a:solidFill>
                <a:latin typeface="Arial" panose="020B0604020202020204" pitchFamily="34" charset="0"/>
                <a:cs typeface="Arial" panose="020B0604020202020204" pitchFamily="34" charset="0"/>
              </a:rPr>
              <a:t>Has two types of “rules”</a:t>
            </a:r>
          </a:p>
          <a:p>
            <a:pPr marL="669925" lvl="1" indent="-325438" defTabSz="914400" eaLnBrk="0" fontAlgn="base" hangingPunct="0">
              <a:spcBef>
                <a:spcPts val="1200"/>
              </a:spcBef>
              <a:spcAft>
                <a:spcPct val="0"/>
              </a:spcAft>
              <a:buClr>
                <a:schemeClr val="tx1"/>
              </a:buClr>
              <a:buFont typeface="Arial" panose="020B0604020202020204" pitchFamily="34" charset="0"/>
              <a:buChar char="•"/>
              <a:defRPr/>
            </a:pPr>
            <a:r>
              <a:rPr lang="en-US" b="1" kern="0" dirty="0">
                <a:solidFill>
                  <a:srgbClr val="000000"/>
                </a:solidFill>
                <a:latin typeface="Arial" panose="020B0604020202020204" pitchFamily="34" charset="0"/>
                <a:cs typeface="Arial" panose="020B0604020202020204" pitchFamily="34" charset="0"/>
              </a:rPr>
              <a:t>Individual behavior </a:t>
            </a:r>
            <a:r>
              <a:rPr lang="en-US" kern="0" dirty="0">
                <a:solidFill>
                  <a:srgbClr val="000000"/>
                </a:solidFill>
                <a:latin typeface="Arial" panose="020B0604020202020204" pitchFamily="34" charset="0"/>
                <a:cs typeface="Arial" panose="020B0604020202020204" pitchFamily="34" charset="0"/>
              </a:rPr>
              <a:t>– The team expectation of each member’s individual behavior/contribution to the team</a:t>
            </a:r>
          </a:p>
          <a:p>
            <a:pPr marL="669925" lvl="1" indent="-325438" defTabSz="914400" eaLnBrk="0" fontAlgn="base" hangingPunct="0">
              <a:spcBef>
                <a:spcPts val="1200"/>
              </a:spcBef>
              <a:spcAft>
                <a:spcPct val="0"/>
              </a:spcAft>
              <a:buClr>
                <a:schemeClr val="tx1"/>
              </a:buClr>
              <a:buFont typeface="Arial" panose="020B0604020202020204" pitchFamily="34" charset="0"/>
              <a:buChar char="•"/>
              <a:defRPr/>
            </a:pPr>
            <a:r>
              <a:rPr lang="en-US" b="1" kern="0" dirty="0">
                <a:solidFill>
                  <a:srgbClr val="000000"/>
                </a:solidFill>
                <a:latin typeface="Arial" panose="020B0604020202020204" pitchFamily="34" charset="0"/>
                <a:cs typeface="Arial" panose="020B0604020202020204" pitchFamily="34" charset="0"/>
              </a:rPr>
              <a:t>Overall Team behavior </a:t>
            </a:r>
            <a:r>
              <a:rPr lang="en-US" kern="0" dirty="0">
                <a:solidFill>
                  <a:srgbClr val="000000"/>
                </a:solidFill>
                <a:latin typeface="Arial" panose="020B0604020202020204" pitchFamily="34" charset="0"/>
                <a:cs typeface="Arial" panose="020B0604020202020204" pitchFamily="34" charset="0"/>
              </a:rPr>
              <a:t>– Everyone's expectation of team behavior/contribution</a:t>
            </a:r>
            <a:endParaRPr lang="en-US" sz="2400" kern="0"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73259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233532"/>
            <a:ext cx="12192000" cy="62446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6032810"/>
            <a:ext cx="12192000" cy="200722"/>
          </a:xfrm>
          <a:prstGeom prst="rect">
            <a:avLst/>
          </a:prstGeom>
          <a:solidFill>
            <a:srgbClr val="E00122"/>
          </a:solidFill>
          <a:ln>
            <a:noFill/>
          </a:ln>
          <a:effectLst>
            <a:outerShdw blurRad="76200" dist="50800" dir="5400000" algn="t"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09336" y="6032810"/>
            <a:ext cx="1310596" cy="825190"/>
          </a:xfrm>
          <a:prstGeom prst="rect">
            <a:avLst/>
          </a:prstGeom>
        </p:spPr>
      </p:pic>
      <p:sp>
        <p:nvSpPr>
          <p:cNvPr id="6" name="TextBox 5"/>
          <p:cNvSpPr txBox="1"/>
          <p:nvPr/>
        </p:nvSpPr>
        <p:spPr>
          <a:xfrm>
            <a:off x="1403086" y="198481"/>
            <a:ext cx="9385827" cy="584775"/>
          </a:xfrm>
          <a:prstGeom prst="rect">
            <a:avLst/>
          </a:prstGeom>
          <a:noFill/>
        </p:spPr>
        <p:txBody>
          <a:bodyPr wrap="square" rtlCol="0">
            <a:spAutoFit/>
          </a:bodyPr>
          <a:lstStyle/>
          <a:p>
            <a:pPr lvl="0" algn="ctr" defTabSz="457200"/>
            <a:r>
              <a:rPr lang="en-US" sz="3200" dirty="0">
                <a:solidFill>
                  <a:srgbClr val="C3092B"/>
                </a:solidFill>
                <a:latin typeface="Arial" panose="020B0604020202020204" pitchFamily="34" charset="0"/>
                <a:cs typeface="Arial" panose="020B0604020202020204" pitchFamily="34" charset="0"/>
              </a:rPr>
              <a:t>Code of Cooperation (Boeing)</a:t>
            </a:r>
          </a:p>
        </p:txBody>
      </p:sp>
      <p:sp>
        <p:nvSpPr>
          <p:cNvPr id="9" name="TextBox 8"/>
          <p:cNvSpPr txBox="1"/>
          <p:nvPr/>
        </p:nvSpPr>
        <p:spPr>
          <a:xfrm>
            <a:off x="916657" y="1699872"/>
            <a:ext cx="5179342" cy="3416320"/>
          </a:xfrm>
          <a:prstGeom prst="rect">
            <a:avLst/>
          </a:prstGeom>
          <a:noFill/>
        </p:spPr>
        <p:txBody>
          <a:bodyPr wrap="square" rtlCol="0">
            <a:spAutoFit/>
          </a:bodyPr>
          <a:lstStyle/>
          <a:p>
            <a:pPr marL="342900" lvl="0" indent="-342900" defTabSz="914400" eaLnBrk="0" fontAlgn="base" hangingPunct="0">
              <a:spcBef>
                <a:spcPts val="600"/>
              </a:spcBef>
              <a:spcAft>
                <a:spcPct val="0"/>
              </a:spcAft>
              <a:buClr>
                <a:schemeClr val="tx1"/>
              </a:buClr>
              <a:buFont typeface="Arial" panose="020B0604020202020204" pitchFamily="34" charset="0"/>
              <a:buChar char="•"/>
              <a:defRPr/>
            </a:pPr>
            <a:r>
              <a:rPr lang="en-US" sz="1600" b="1" i="1" kern="0" dirty="0">
                <a:solidFill>
                  <a:srgbClr val="000000"/>
                </a:solidFill>
                <a:latin typeface="Arial" panose="020B0604020202020204" pitchFamily="34" charset="0"/>
                <a:cs typeface="Arial" panose="020B0604020202020204" pitchFamily="34" charset="0"/>
              </a:rPr>
              <a:t>EVERY</a:t>
            </a:r>
            <a:r>
              <a:rPr lang="en-US" sz="1600" kern="0" dirty="0">
                <a:solidFill>
                  <a:srgbClr val="000000"/>
                </a:solidFill>
                <a:latin typeface="Arial" panose="020B0604020202020204" pitchFamily="34" charset="0"/>
                <a:cs typeface="Arial" panose="020B0604020202020204" pitchFamily="34" charset="0"/>
              </a:rPr>
              <a:t> member is responsible for the team’s progress and success</a:t>
            </a:r>
          </a:p>
          <a:p>
            <a:pPr marL="342900" lvl="0" indent="-342900" defTabSz="914400" eaLnBrk="0" fontAlgn="base" hangingPunct="0">
              <a:spcBef>
                <a:spcPts val="600"/>
              </a:spcBef>
              <a:spcAft>
                <a:spcPct val="0"/>
              </a:spcAft>
              <a:buClr>
                <a:schemeClr val="tx1"/>
              </a:buClr>
              <a:buFont typeface="Arial" panose="020B0604020202020204" pitchFamily="34" charset="0"/>
              <a:buChar char="•"/>
              <a:defRPr/>
            </a:pPr>
            <a:r>
              <a:rPr lang="en-US" sz="1600" kern="0" dirty="0">
                <a:solidFill>
                  <a:srgbClr val="000000"/>
                </a:solidFill>
                <a:latin typeface="Arial" panose="020B0604020202020204" pitchFamily="34" charset="0"/>
                <a:cs typeface="Arial" panose="020B0604020202020204" pitchFamily="34" charset="0"/>
              </a:rPr>
              <a:t>Attend all team meetings and be on time</a:t>
            </a:r>
          </a:p>
          <a:p>
            <a:pPr marL="342900" lvl="0" indent="-342900" defTabSz="914400" eaLnBrk="0" fontAlgn="base" hangingPunct="0">
              <a:spcBef>
                <a:spcPts val="600"/>
              </a:spcBef>
              <a:spcAft>
                <a:spcPct val="0"/>
              </a:spcAft>
              <a:buClr>
                <a:schemeClr val="tx1"/>
              </a:buClr>
              <a:buFont typeface="Arial" panose="020B0604020202020204" pitchFamily="34" charset="0"/>
              <a:buChar char="•"/>
              <a:defRPr/>
            </a:pPr>
            <a:r>
              <a:rPr lang="en-US" sz="1600" kern="0" dirty="0">
                <a:solidFill>
                  <a:srgbClr val="000000"/>
                </a:solidFill>
                <a:latin typeface="Arial" panose="020B0604020202020204" pitchFamily="34" charset="0"/>
                <a:cs typeface="Arial" panose="020B0604020202020204" pitchFamily="34" charset="0"/>
              </a:rPr>
              <a:t>Come prepared</a:t>
            </a:r>
          </a:p>
          <a:p>
            <a:pPr marL="342900" lvl="0" indent="-342900" defTabSz="914400" eaLnBrk="0" fontAlgn="base" hangingPunct="0">
              <a:spcBef>
                <a:spcPts val="600"/>
              </a:spcBef>
              <a:spcAft>
                <a:spcPct val="0"/>
              </a:spcAft>
              <a:buClr>
                <a:schemeClr val="tx1"/>
              </a:buClr>
              <a:buFont typeface="Arial" panose="020B0604020202020204" pitchFamily="34" charset="0"/>
              <a:buChar char="•"/>
              <a:defRPr/>
            </a:pPr>
            <a:r>
              <a:rPr lang="en-US" sz="1600" kern="0" dirty="0">
                <a:solidFill>
                  <a:srgbClr val="000000"/>
                </a:solidFill>
                <a:latin typeface="Arial" panose="020B0604020202020204" pitchFamily="34" charset="0"/>
                <a:cs typeface="Arial" panose="020B0604020202020204" pitchFamily="34" charset="0"/>
              </a:rPr>
              <a:t>Carry out assignments on schedule</a:t>
            </a:r>
          </a:p>
          <a:p>
            <a:pPr marL="342900" lvl="0" indent="-342900" defTabSz="914400" eaLnBrk="0" fontAlgn="base" hangingPunct="0">
              <a:spcBef>
                <a:spcPts val="600"/>
              </a:spcBef>
              <a:spcAft>
                <a:spcPct val="0"/>
              </a:spcAft>
              <a:buClr>
                <a:schemeClr val="tx1"/>
              </a:buClr>
              <a:buFont typeface="Arial" panose="020B0604020202020204" pitchFamily="34" charset="0"/>
              <a:buChar char="•"/>
              <a:defRPr/>
            </a:pPr>
            <a:r>
              <a:rPr lang="en-US" sz="1600" kern="0" dirty="0">
                <a:solidFill>
                  <a:srgbClr val="000000"/>
                </a:solidFill>
                <a:latin typeface="Arial" panose="020B0604020202020204" pitchFamily="34" charset="0"/>
                <a:cs typeface="Arial" panose="020B0604020202020204" pitchFamily="34" charset="0"/>
              </a:rPr>
              <a:t>Listen to and show respect for the contributions of other members</a:t>
            </a:r>
          </a:p>
          <a:p>
            <a:pPr marL="342900" lvl="0" indent="-342900" defTabSz="914400" eaLnBrk="0" fontAlgn="base" hangingPunct="0">
              <a:spcBef>
                <a:spcPts val="600"/>
              </a:spcBef>
              <a:spcAft>
                <a:spcPct val="0"/>
              </a:spcAft>
              <a:buClr>
                <a:schemeClr val="tx1"/>
              </a:buClr>
              <a:buFont typeface="Arial" panose="020B0604020202020204" pitchFamily="34" charset="0"/>
              <a:buChar char="•"/>
              <a:defRPr/>
            </a:pPr>
            <a:r>
              <a:rPr lang="en-US" sz="1600" b="1" i="1" kern="0" dirty="0">
                <a:solidFill>
                  <a:srgbClr val="000000"/>
                </a:solidFill>
                <a:latin typeface="Arial" panose="020B0604020202020204" pitchFamily="34" charset="0"/>
                <a:cs typeface="Arial" panose="020B0604020202020204" pitchFamily="34" charset="0"/>
              </a:rPr>
              <a:t>CONSTRUCTIVELY</a:t>
            </a:r>
            <a:r>
              <a:rPr lang="en-US" sz="1600" kern="0" dirty="0">
                <a:solidFill>
                  <a:srgbClr val="000000"/>
                </a:solidFill>
                <a:latin typeface="Arial" panose="020B0604020202020204" pitchFamily="34" charset="0"/>
                <a:cs typeface="Arial" panose="020B0604020202020204" pitchFamily="34" charset="0"/>
              </a:rPr>
              <a:t> criticize ideas, not persons</a:t>
            </a:r>
          </a:p>
          <a:p>
            <a:pPr marL="342900" lvl="0" indent="-342900" defTabSz="914400" eaLnBrk="0" fontAlgn="base" hangingPunct="0">
              <a:spcBef>
                <a:spcPts val="600"/>
              </a:spcBef>
              <a:spcAft>
                <a:spcPct val="0"/>
              </a:spcAft>
              <a:buClr>
                <a:schemeClr val="tx1"/>
              </a:buClr>
              <a:buFont typeface="Arial" panose="020B0604020202020204" pitchFamily="34" charset="0"/>
              <a:buChar char="•"/>
              <a:defRPr/>
            </a:pPr>
            <a:r>
              <a:rPr lang="en-US" sz="1600" kern="0" dirty="0">
                <a:solidFill>
                  <a:srgbClr val="000000"/>
                </a:solidFill>
                <a:latin typeface="Arial" panose="020B0604020202020204" pitchFamily="34" charset="0"/>
                <a:cs typeface="Arial" panose="020B0604020202020204" pitchFamily="34" charset="0"/>
              </a:rPr>
              <a:t>Resolve conflicts constructively</a:t>
            </a:r>
          </a:p>
          <a:p>
            <a:pPr marL="342900" lvl="0" indent="-342900" defTabSz="914400" eaLnBrk="0" fontAlgn="base" hangingPunct="0">
              <a:spcBef>
                <a:spcPts val="600"/>
              </a:spcBef>
              <a:spcAft>
                <a:spcPct val="0"/>
              </a:spcAft>
              <a:buClr>
                <a:schemeClr val="tx1"/>
              </a:buClr>
              <a:buFont typeface="Arial" panose="020B0604020202020204" pitchFamily="34" charset="0"/>
              <a:buChar char="•"/>
              <a:defRPr/>
            </a:pPr>
            <a:r>
              <a:rPr lang="en-US" sz="1600" kern="0" dirty="0">
                <a:solidFill>
                  <a:srgbClr val="000000"/>
                </a:solidFill>
                <a:latin typeface="Arial" panose="020B0604020202020204" pitchFamily="34" charset="0"/>
                <a:cs typeface="Arial" panose="020B0604020202020204" pitchFamily="34" charset="0"/>
              </a:rPr>
              <a:t>Pay attention, avoid disruptive behavior</a:t>
            </a:r>
          </a:p>
          <a:p>
            <a:pPr marL="342900" lvl="0" indent="-342900" defTabSz="914400" eaLnBrk="0" fontAlgn="base" hangingPunct="0">
              <a:spcBef>
                <a:spcPts val="600"/>
              </a:spcBef>
              <a:spcAft>
                <a:spcPct val="0"/>
              </a:spcAft>
              <a:buClr>
                <a:schemeClr val="tx1"/>
              </a:buClr>
              <a:buFont typeface="Arial" panose="020B0604020202020204" pitchFamily="34" charset="0"/>
              <a:buChar char="•"/>
              <a:defRPr/>
            </a:pPr>
            <a:r>
              <a:rPr lang="en-US" sz="1600" kern="0" dirty="0">
                <a:solidFill>
                  <a:srgbClr val="000000"/>
                </a:solidFill>
                <a:latin typeface="Arial" panose="020B0604020202020204" pitchFamily="34" charset="0"/>
                <a:cs typeface="Arial" panose="020B0604020202020204" pitchFamily="34" charset="0"/>
              </a:rPr>
              <a:t>Avoid disruptive side conversations</a:t>
            </a:r>
          </a:p>
        </p:txBody>
      </p:sp>
      <p:sp>
        <p:nvSpPr>
          <p:cNvPr id="10" name="TextBox 9"/>
          <p:cNvSpPr txBox="1"/>
          <p:nvPr/>
        </p:nvSpPr>
        <p:spPr>
          <a:xfrm>
            <a:off x="6629401" y="1376707"/>
            <a:ext cx="4953372" cy="4062651"/>
          </a:xfrm>
          <a:prstGeom prst="rect">
            <a:avLst/>
          </a:prstGeom>
          <a:noFill/>
        </p:spPr>
        <p:txBody>
          <a:bodyPr wrap="square" rtlCol="0">
            <a:spAutoFit/>
          </a:bodyPr>
          <a:lstStyle/>
          <a:p>
            <a:pPr marL="285750" lvl="0" indent="-285750" defTabSz="914400" fontAlgn="base">
              <a:spcBef>
                <a:spcPts val="600"/>
              </a:spcBef>
              <a:spcAft>
                <a:spcPct val="0"/>
              </a:spcAft>
              <a:buFont typeface="Arial" panose="020B0604020202020204" pitchFamily="34" charset="0"/>
              <a:buChar char="•"/>
              <a:defRPr/>
            </a:pPr>
            <a:r>
              <a:rPr lang="en-US" sz="1600" kern="0" dirty="0">
                <a:solidFill>
                  <a:srgbClr val="000000"/>
                </a:solidFill>
                <a:latin typeface="Arial" panose="020B0604020202020204" pitchFamily="34" charset="0"/>
                <a:cs typeface="Arial" panose="020B0604020202020204" pitchFamily="34" charset="0"/>
              </a:rPr>
              <a:t>Only one person speaks at a time</a:t>
            </a:r>
          </a:p>
          <a:p>
            <a:pPr marL="285750" lvl="0" indent="-285750" defTabSz="914400" fontAlgn="base">
              <a:spcBef>
                <a:spcPts val="600"/>
              </a:spcBef>
              <a:spcAft>
                <a:spcPct val="0"/>
              </a:spcAft>
              <a:buFont typeface="Arial" panose="020B0604020202020204" pitchFamily="34" charset="0"/>
              <a:buChar char="•"/>
              <a:defRPr/>
            </a:pPr>
            <a:r>
              <a:rPr lang="en-US" sz="1600" b="1" kern="0" dirty="0">
                <a:solidFill>
                  <a:srgbClr val="000000"/>
                </a:solidFill>
                <a:latin typeface="Arial" panose="020B0604020202020204" pitchFamily="34" charset="0"/>
                <a:cs typeface="Arial" panose="020B0604020202020204" pitchFamily="34" charset="0"/>
              </a:rPr>
              <a:t>Everyone participates, no one dominates</a:t>
            </a:r>
          </a:p>
          <a:p>
            <a:pPr marL="285750" lvl="0" indent="-285750" defTabSz="914400" fontAlgn="base">
              <a:spcBef>
                <a:spcPts val="600"/>
              </a:spcBef>
              <a:spcAft>
                <a:spcPct val="0"/>
              </a:spcAft>
              <a:buFont typeface="Arial" panose="020B0604020202020204" pitchFamily="34" charset="0"/>
              <a:buChar char="•"/>
              <a:defRPr/>
            </a:pPr>
            <a:r>
              <a:rPr lang="en-US" sz="1600" kern="0" dirty="0">
                <a:solidFill>
                  <a:srgbClr val="000000"/>
                </a:solidFill>
                <a:latin typeface="Arial" panose="020B0604020202020204" pitchFamily="34" charset="0"/>
                <a:cs typeface="Arial" panose="020B0604020202020204" pitchFamily="34" charset="0"/>
              </a:rPr>
              <a:t>Be succinct, avoid long anecdotes and examples</a:t>
            </a:r>
          </a:p>
          <a:p>
            <a:pPr marL="285750" lvl="0" indent="-285750" defTabSz="914400" fontAlgn="base">
              <a:spcBef>
                <a:spcPts val="600"/>
              </a:spcBef>
              <a:spcAft>
                <a:spcPct val="0"/>
              </a:spcAft>
              <a:buFont typeface="Arial" panose="020B0604020202020204" pitchFamily="34" charset="0"/>
              <a:buChar char="•"/>
              <a:defRPr/>
            </a:pPr>
            <a:r>
              <a:rPr lang="en-US" sz="1600" kern="0" dirty="0">
                <a:solidFill>
                  <a:srgbClr val="000000"/>
                </a:solidFill>
                <a:latin typeface="Arial" panose="020B0604020202020204" pitchFamily="34" charset="0"/>
                <a:cs typeface="Arial" panose="020B0604020202020204" pitchFamily="34" charset="0"/>
              </a:rPr>
              <a:t>Be an active listener</a:t>
            </a:r>
          </a:p>
          <a:p>
            <a:pPr marL="285750" lvl="0" indent="-285750" defTabSz="914400" fontAlgn="base">
              <a:spcBef>
                <a:spcPts val="600"/>
              </a:spcBef>
              <a:spcAft>
                <a:spcPct val="0"/>
              </a:spcAft>
              <a:buFont typeface="Arial" panose="020B0604020202020204" pitchFamily="34" charset="0"/>
              <a:buChar char="•"/>
              <a:defRPr/>
            </a:pPr>
            <a:r>
              <a:rPr lang="en-US" sz="1600" b="1" kern="0" dirty="0">
                <a:solidFill>
                  <a:srgbClr val="000000"/>
                </a:solidFill>
                <a:latin typeface="Arial" panose="020B0604020202020204" pitchFamily="34" charset="0"/>
                <a:cs typeface="Arial" panose="020B0604020202020204" pitchFamily="34" charset="0"/>
              </a:rPr>
              <a:t>No rank in the room</a:t>
            </a:r>
          </a:p>
          <a:p>
            <a:pPr marL="285750" lvl="0" indent="-285750" defTabSz="914400" fontAlgn="base">
              <a:spcBef>
                <a:spcPts val="600"/>
              </a:spcBef>
              <a:spcAft>
                <a:spcPct val="0"/>
              </a:spcAft>
              <a:buFont typeface="Arial" panose="020B0604020202020204" pitchFamily="34" charset="0"/>
              <a:buChar char="•"/>
              <a:defRPr/>
            </a:pPr>
            <a:r>
              <a:rPr lang="en-US" sz="1600" kern="0" dirty="0">
                <a:solidFill>
                  <a:srgbClr val="000000"/>
                </a:solidFill>
                <a:latin typeface="Arial" panose="020B0604020202020204" pitchFamily="34" charset="0"/>
                <a:cs typeface="Arial" panose="020B0604020202020204" pitchFamily="34" charset="0"/>
              </a:rPr>
              <a:t>Maintain confidentially</a:t>
            </a:r>
          </a:p>
          <a:p>
            <a:pPr marL="285750" lvl="0" indent="-285750" defTabSz="914400" fontAlgn="base">
              <a:spcBef>
                <a:spcPts val="600"/>
              </a:spcBef>
              <a:spcAft>
                <a:spcPct val="0"/>
              </a:spcAft>
              <a:buFont typeface="Arial" panose="020B0604020202020204" pitchFamily="34" charset="0"/>
              <a:buChar char="•"/>
              <a:defRPr/>
            </a:pPr>
            <a:r>
              <a:rPr lang="en-US" sz="1600" kern="0" dirty="0">
                <a:solidFill>
                  <a:srgbClr val="000000"/>
                </a:solidFill>
                <a:latin typeface="Arial" panose="020B0604020202020204" pitchFamily="34" charset="0"/>
                <a:cs typeface="Arial" panose="020B0604020202020204" pitchFamily="34" charset="0"/>
              </a:rPr>
              <a:t>What is said stays in the team room</a:t>
            </a:r>
          </a:p>
          <a:p>
            <a:pPr marL="285750" lvl="0" indent="-285750" defTabSz="914400" fontAlgn="base">
              <a:spcBef>
                <a:spcPts val="600"/>
              </a:spcBef>
              <a:spcAft>
                <a:spcPct val="0"/>
              </a:spcAft>
              <a:buFont typeface="Arial" panose="020B0604020202020204" pitchFamily="34" charset="0"/>
              <a:buChar char="•"/>
              <a:defRPr/>
            </a:pPr>
            <a:r>
              <a:rPr lang="en-US" sz="1600" kern="0" dirty="0">
                <a:solidFill>
                  <a:srgbClr val="000000"/>
                </a:solidFill>
                <a:latin typeface="Arial" panose="020B0604020202020204" pitchFamily="34" charset="0"/>
                <a:cs typeface="Arial" panose="020B0604020202020204" pitchFamily="34" charset="0"/>
              </a:rPr>
              <a:t>Minutes, results, reports, etc. are shared with appropriate individuals</a:t>
            </a:r>
          </a:p>
          <a:p>
            <a:pPr marL="285750" lvl="0" indent="-285750" defTabSz="914400" fontAlgn="base">
              <a:spcBef>
                <a:spcPts val="600"/>
              </a:spcBef>
              <a:spcAft>
                <a:spcPct val="0"/>
              </a:spcAft>
              <a:buFont typeface="Arial" panose="020B0604020202020204" pitchFamily="34" charset="0"/>
              <a:buChar char="•"/>
              <a:defRPr/>
            </a:pPr>
            <a:r>
              <a:rPr lang="en-US" sz="1600" kern="0" dirty="0">
                <a:solidFill>
                  <a:srgbClr val="000000"/>
                </a:solidFill>
                <a:latin typeface="Arial" panose="020B0604020202020204" pitchFamily="34" charset="0"/>
                <a:cs typeface="Arial" panose="020B0604020202020204" pitchFamily="34" charset="0"/>
              </a:rPr>
              <a:t>Ask questions when you do not understand</a:t>
            </a:r>
          </a:p>
          <a:p>
            <a:pPr marL="285750" lvl="0" indent="-285750" defTabSz="914400" fontAlgn="base">
              <a:spcBef>
                <a:spcPts val="600"/>
              </a:spcBef>
              <a:spcAft>
                <a:spcPct val="0"/>
              </a:spcAft>
              <a:buFont typeface="Arial" panose="020B0604020202020204" pitchFamily="34" charset="0"/>
              <a:buChar char="•"/>
              <a:defRPr/>
            </a:pPr>
            <a:r>
              <a:rPr lang="en-US" sz="1600" kern="0" dirty="0">
                <a:solidFill>
                  <a:srgbClr val="000000"/>
                </a:solidFill>
                <a:latin typeface="Arial" panose="020B0604020202020204" pitchFamily="34" charset="0"/>
                <a:cs typeface="Arial" panose="020B0604020202020204" pitchFamily="34" charset="0"/>
              </a:rPr>
              <a:t>Attend to your personal comfort needs at any time, but minimize team disruption</a:t>
            </a:r>
          </a:p>
          <a:p>
            <a:pPr marL="285750" lvl="0" indent="-285750" defTabSz="914400" fontAlgn="base">
              <a:spcBef>
                <a:spcPts val="600"/>
              </a:spcBef>
              <a:spcAft>
                <a:spcPct val="0"/>
              </a:spcAft>
              <a:buFont typeface="Arial" panose="020B0604020202020204" pitchFamily="34" charset="0"/>
              <a:buChar char="•"/>
              <a:defRPr/>
            </a:pPr>
            <a:r>
              <a:rPr lang="en-US" sz="1600" b="1" kern="0" dirty="0">
                <a:solidFill>
                  <a:srgbClr val="000000"/>
                </a:solidFill>
                <a:latin typeface="Arial" panose="020B0604020202020204" pitchFamily="34" charset="0"/>
                <a:cs typeface="Arial" panose="020B0604020202020204" pitchFamily="34" charset="0"/>
              </a:rPr>
              <a:t>HAVE FUN !!!</a:t>
            </a:r>
          </a:p>
        </p:txBody>
      </p:sp>
    </p:spTree>
    <p:extLst>
      <p:ext uri="{BB962C8B-B14F-4D97-AF65-F5344CB8AC3E}">
        <p14:creationId xmlns:p14="http://schemas.microsoft.com/office/powerpoint/2010/main" val="1908674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233532"/>
            <a:ext cx="12192000" cy="62446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6032810"/>
            <a:ext cx="12192000" cy="200722"/>
          </a:xfrm>
          <a:prstGeom prst="rect">
            <a:avLst/>
          </a:prstGeom>
          <a:solidFill>
            <a:srgbClr val="E00122"/>
          </a:solidFill>
          <a:ln>
            <a:noFill/>
          </a:ln>
          <a:effectLst>
            <a:outerShdw blurRad="76200" dist="50800" dir="5400000" algn="t"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09336" y="6032810"/>
            <a:ext cx="1310596" cy="825190"/>
          </a:xfrm>
          <a:prstGeom prst="rect">
            <a:avLst/>
          </a:prstGeom>
        </p:spPr>
      </p:pic>
      <p:sp>
        <p:nvSpPr>
          <p:cNvPr id="6" name="TextBox 5"/>
          <p:cNvSpPr txBox="1"/>
          <p:nvPr/>
        </p:nvSpPr>
        <p:spPr>
          <a:xfrm>
            <a:off x="1403086" y="198481"/>
            <a:ext cx="9385827" cy="584775"/>
          </a:xfrm>
          <a:prstGeom prst="rect">
            <a:avLst/>
          </a:prstGeom>
          <a:noFill/>
        </p:spPr>
        <p:txBody>
          <a:bodyPr wrap="square" rtlCol="0">
            <a:spAutoFit/>
          </a:bodyPr>
          <a:lstStyle/>
          <a:p>
            <a:pPr lvl="0" algn="ctr" defTabSz="457200"/>
            <a:r>
              <a:rPr lang="en-US" sz="3200" dirty="0">
                <a:solidFill>
                  <a:srgbClr val="C3092B"/>
                </a:solidFill>
                <a:latin typeface="Arial" panose="020B0604020202020204" pitchFamily="34" charset="0"/>
                <a:cs typeface="Arial" panose="020B0604020202020204" pitchFamily="34" charset="0"/>
              </a:rPr>
              <a:t>Other Important Issues</a:t>
            </a:r>
          </a:p>
        </p:txBody>
      </p:sp>
      <p:sp>
        <p:nvSpPr>
          <p:cNvPr id="7" name="TextBox 6"/>
          <p:cNvSpPr txBox="1"/>
          <p:nvPr/>
        </p:nvSpPr>
        <p:spPr>
          <a:xfrm>
            <a:off x="4061813" y="1254182"/>
            <a:ext cx="4068365" cy="400110"/>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Individual Team Building Skills</a:t>
            </a:r>
          </a:p>
        </p:txBody>
      </p:sp>
      <p:sp>
        <p:nvSpPr>
          <p:cNvPr id="8" name="TextBox 7"/>
          <p:cNvSpPr txBox="1"/>
          <p:nvPr/>
        </p:nvSpPr>
        <p:spPr>
          <a:xfrm>
            <a:off x="3168972" y="1990750"/>
            <a:ext cx="5854049" cy="3665619"/>
          </a:xfrm>
          <a:prstGeom prst="rect">
            <a:avLst/>
          </a:prstGeom>
          <a:noFill/>
        </p:spPr>
        <p:txBody>
          <a:bodyPr wrap="square" rtlCol="0">
            <a:spAutoFit/>
          </a:bodyPr>
          <a:lstStyle/>
          <a:p>
            <a:pPr eaLnBrk="0" fontAlgn="base" hangingPunct="0">
              <a:lnSpc>
                <a:spcPct val="95000"/>
              </a:lnSpc>
              <a:spcBef>
                <a:spcPct val="30000"/>
              </a:spcBef>
              <a:spcAft>
                <a:spcPct val="0"/>
              </a:spcAft>
              <a:buClr>
                <a:prstClr val="black"/>
              </a:buClr>
            </a:pPr>
            <a:r>
              <a:rPr lang="en-US" b="1" kern="0" dirty="0">
                <a:solidFill>
                  <a:srgbClr val="000000"/>
                </a:solidFill>
                <a:latin typeface="Arial" panose="020B0604020202020204" pitchFamily="34" charset="0"/>
                <a:ea typeface="ヒラギノ角ゴ Pro W3"/>
                <a:cs typeface="Arial" panose="020B0604020202020204" pitchFamily="34" charset="0"/>
              </a:rPr>
              <a:t>Build on each other’s comments and ideas</a:t>
            </a:r>
          </a:p>
          <a:p>
            <a:pPr marL="669925" lvl="1" indent="-325438" eaLnBrk="0" fontAlgn="base" hangingPunct="0">
              <a:lnSpc>
                <a:spcPct val="95000"/>
              </a:lnSpc>
              <a:spcBef>
                <a:spcPct val="30000"/>
              </a:spcBef>
              <a:spcAft>
                <a:spcPct val="0"/>
              </a:spcAft>
              <a:buClr>
                <a:prstClr val="black"/>
              </a:buClr>
              <a:buFont typeface="Arial" panose="020B0604020202020204" pitchFamily="34" charset="0"/>
              <a:buChar char="•"/>
            </a:pPr>
            <a:r>
              <a:rPr lang="en-US" kern="0" dirty="0">
                <a:solidFill>
                  <a:srgbClr val="000000"/>
                </a:solidFill>
                <a:latin typeface="Arial" panose="020B0604020202020204" pitchFamily="34" charset="0"/>
                <a:ea typeface="ヒラギノ角ゴ Pro W3"/>
                <a:cs typeface="Arial" panose="020B0604020202020204" pitchFamily="34" charset="0"/>
              </a:rPr>
              <a:t>“Susan, that’s a good idea. </a:t>
            </a:r>
            <a:r>
              <a:rPr lang="en-US" b="1" u="sng" kern="0" dirty="0">
                <a:solidFill>
                  <a:srgbClr val="000000"/>
                </a:solidFill>
                <a:latin typeface="Arial" panose="020B0604020202020204" pitchFamily="34" charset="0"/>
                <a:ea typeface="ヒラギノ角ゴ Pro W3"/>
                <a:cs typeface="Arial" panose="020B0604020202020204" pitchFamily="34" charset="0"/>
              </a:rPr>
              <a:t>I was also thinking</a:t>
            </a:r>
            <a:r>
              <a:rPr lang="en-US" kern="0" dirty="0">
                <a:solidFill>
                  <a:srgbClr val="000000"/>
                </a:solidFill>
                <a:latin typeface="Arial" panose="020B0604020202020204" pitchFamily="34" charset="0"/>
                <a:ea typeface="ヒラギノ角ゴ Pro W3"/>
                <a:cs typeface="Arial" panose="020B0604020202020204" pitchFamily="34" charset="0"/>
              </a:rPr>
              <a:t> about a design alternative similar to ….  What do you think?”</a:t>
            </a:r>
          </a:p>
          <a:p>
            <a:pPr eaLnBrk="0" fontAlgn="base" hangingPunct="0">
              <a:lnSpc>
                <a:spcPct val="95000"/>
              </a:lnSpc>
              <a:spcBef>
                <a:spcPct val="30000"/>
              </a:spcBef>
              <a:spcAft>
                <a:spcPct val="0"/>
              </a:spcAft>
              <a:buClr>
                <a:prstClr val="black"/>
              </a:buClr>
            </a:pPr>
            <a:r>
              <a:rPr lang="en-US" b="1" kern="0" dirty="0">
                <a:solidFill>
                  <a:srgbClr val="000000"/>
                </a:solidFill>
                <a:latin typeface="Arial" panose="020B0604020202020204" pitchFamily="34" charset="0"/>
                <a:ea typeface="ヒラギノ角ゴ Pro W3"/>
                <a:cs typeface="Arial" panose="020B0604020202020204" pitchFamily="34" charset="0"/>
              </a:rPr>
              <a:t>Ask questions for clarification</a:t>
            </a:r>
          </a:p>
          <a:p>
            <a:pPr marL="669925" lvl="1" indent="-325438" eaLnBrk="0" fontAlgn="base" hangingPunct="0">
              <a:lnSpc>
                <a:spcPct val="95000"/>
              </a:lnSpc>
              <a:spcBef>
                <a:spcPct val="30000"/>
              </a:spcBef>
              <a:spcAft>
                <a:spcPct val="0"/>
              </a:spcAft>
              <a:buClr>
                <a:prstClr val="black"/>
              </a:buClr>
              <a:buFont typeface="Arial" panose="020B0604020202020204" pitchFamily="34" charset="0"/>
              <a:buChar char="•"/>
            </a:pPr>
            <a:r>
              <a:rPr lang="en-US" kern="0" dirty="0">
                <a:solidFill>
                  <a:srgbClr val="000000"/>
                </a:solidFill>
                <a:latin typeface="Arial" panose="020B0604020202020204" pitchFamily="34" charset="0"/>
                <a:ea typeface="ヒラギノ角ゴ Pro W3"/>
                <a:cs typeface="Arial" panose="020B0604020202020204" pitchFamily="34" charset="0"/>
              </a:rPr>
              <a:t>“Noah, what do you mean by …? </a:t>
            </a:r>
            <a:r>
              <a:rPr lang="en-US" b="1" u="sng" kern="0" dirty="0">
                <a:solidFill>
                  <a:srgbClr val="000000"/>
                </a:solidFill>
                <a:latin typeface="Arial" panose="020B0604020202020204" pitchFamily="34" charset="0"/>
                <a:ea typeface="ヒラギノ角ゴ Pro W3"/>
                <a:cs typeface="Arial" panose="020B0604020202020204" pitchFamily="34" charset="0"/>
              </a:rPr>
              <a:t>I’m</a:t>
            </a:r>
            <a:r>
              <a:rPr lang="en-US" kern="0" dirty="0">
                <a:solidFill>
                  <a:srgbClr val="000000"/>
                </a:solidFill>
                <a:latin typeface="Arial" panose="020B0604020202020204" pitchFamily="34" charset="0"/>
                <a:ea typeface="ヒラギノ角ゴ Pro W3"/>
                <a:cs typeface="Arial" panose="020B0604020202020204" pitchFamily="34" charset="0"/>
              </a:rPr>
              <a:t> a bit confused…”</a:t>
            </a:r>
          </a:p>
          <a:p>
            <a:pPr eaLnBrk="0" fontAlgn="base" hangingPunct="0">
              <a:lnSpc>
                <a:spcPct val="95000"/>
              </a:lnSpc>
              <a:spcBef>
                <a:spcPct val="30000"/>
              </a:spcBef>
              <a:spcAft>
                <a:spcPct val="0"/>
              </a:spcAft>
              <a:buClr>
                <a:prstClr val="black"/>
              </a:buClr>
            </a:pPr>
            <a:r>
              <a:rPr lang="en-US" b="1" kern="0" dirty="0">
                <a:solidFill>
                  <a:srgbClr val="000000"/>
                </a:solidFill>
                <a:latin typeface="Arial" panose="020B0604020202020204" pitchFamily="34" charset="0"/>
                <a:ea typeface="ヒラギノ角ゴ Pro W3"/>
                <a:cs typeface="Arial" panose="020B0604020202020204" pitchFamily="34" charset="0"/>
              </a:rPr>
              <a:t>Ask for </a:t>
            </a:r>
            <a:r>
              <a:rPr lang="en-US" b="1" i="1" kern="0" dirty="0">
                <a:solidFill>
                  <a:srgbClr val="000000"/>
                </a:solidFill>
                <a:latin typeface="Arial" panose="020B0604020202020204" pitchFamily="34" charset="0"/>
                <a:ea typeface="ヒラギノ角ゴ Pro W3"/>
                <a:cs typeface="Arial" panose="020B0604020202020204" pitchFamily="34" charset="0"/>
              </a:rPr>
              <a:t>justification</a:t>
            </a:r>
            <a:r>
              <a:rPr lang="en-US" b="1" kern="0" dirty="0">
                <a:solidFill>
                  <a:srgbClr val="000000"/>
                </a:solidFill>
                <a:latin typeface="Arial" panose="020B0604020202020204" pitchFamily="34" charset="0"/>
                <a:ea typeface="ヒラギノ角ゴ Pro W3"/>
                <a:cs typeface="Arial" panose="020B0604020202020204" pitchFamily="34" charset="0"/>
              </a:rPr>
              <a:t>, </a:t>
            </a:r>
            <a:r>
              <a:rPr lang="en-US" b="1" i="1" kern="0" dirty="0">
                <a:solidFill>
                  <a:srgbClr val="000000"/>
                </a:solidFill>
                <a:latin typeface="Arial" panose="020B0604020202020204" pitchFamily="34" charset="0"/>
                <a:ea typeface="ヒラギノ角ゴ Pro W3"/>
                <a:cs typeface="Arial" panose="020B0604020202020204" pitchFamily="34" charset="0"/>
              </a:rPr>
              <a:t>data</a:t>
            </a:r>
            <a:r>
              <a:rPr lang="en-US" b="1" kern="0" dirty="0">
                <a:solidFill>
                  <a:srgbClr val="000000"/>
                </a:solidFill>
                <a:latin typeface="Arial" panose="020B0604020202020204" pitchFamily="34" charset="0"/>
                <a:ea typeface="ヒラギノ角ゴ Pro W3"/>
                <a:cs typeface="Arial" panose="020B0604020202020204" pitchFamily="34" charset="0"/>
              </a:rPr>
              <a:t>, and </a:t>
            </a:r>
            <a:r>
              <a:rPr lang="en-US" b="1" i="1" kern="0" dirty="0">
                <a:solidFill>
                  <a:srgbClr val="000000"/>
                </a:solidFill>
                <a:latin typeface="Arial" panose="020B0604020202020204" pitchFamily="34" charset="0"/>
                <a:ea typeface="ヒラギノ角ゴ Pro W3"/>
                <a:cs typeface="Arial" panose="020B0604020202020204" pitchFamily="34" charset="0"/>
              </a:rPr>
              <a:t>evidence</a:t>
            </a:r>
            <a:endParaRPr lang="en-US" b="1" kern="0" dirty="0">
              <a:solidFill>
                <a:srgbClr val="000000"/>
              </a:solidFill>
              <a:latin typeface="Arial" panose="020B0604020202020204" pitchFamily="34" charset="0"/>
              <a:ea typeface="ヒラギノ角ゴ Pro W3"/>
              <a:cs typeface="Arial" panose="020B0604020202020204" pitchFamily="34" charset="0"/>
            </a:endParaRPr>
          </a:p>
          <a:p>
            <a:pPr marL="669925" lvl="1" indent="-325438" eaLnBrk="0" fontAlgn="base" hangingPunct="0">
              <a:lnSpc>
                <a:spcPct val="95000"/>
              </a:lnSpc>
              <a:spcBef>
                <a:spcPct val="30000"/>
              </a:spcBef>
              <a:spcAft>
                <a:spcPct val="0"/>
              </a:spcAft>
              <a:buClr>
                <a:prstClr val="black"/>
              </a:buClr>
              <a:buFont typeface="Arial" panose="020B0604020202020204" pitchFamily="34" charset="0"/>
              <a:buChar char="•"/>
            </a:pPr>
            <a:r>
              <a:rPr lang="en-US" kern="0" dirty="0">
                <a:solidFill>
                  <a:srgbClr val="000000"/>
                </a:solidFill>
                <a:latin typeface="Arial" panose="020B0604020202020204" pitchFamily="34" charset="0"/>
                <a:ea typeface="ヒラギノ角ゴ Pro W3"/>
                <a:cs typeface="Arial" panose="020B0604020202020204" pitchFamily="34" charset="0"/>
              </a:rPr>
              <a:t>“</a:t>
            </a:r>
            <a:r>
              <a:rPr lang="en-US" b="1" u="sng" kern="0" dirty="0">
                <a:solidFill>
                  <a:srgbClr val="000000"/>
                </a:solidFill>
                <a:latin typeface="Arial" panose="020B0604020202020204" pitchFamily="34" charset="0"/>
                <a:ea typeface="ヒラギノ角ゴ Pro W3"/>
                <a:cs typeface="Arial" panose="020B0604020202020204" pitchFamily="34" charset="0"/>
              </a:rPr>
              <a:t>I also feel</a:t>
            </a:r>
            <a:r>
              <a:rPr lang="en-US" kern="0" dirty="0">
                <a:solidFill>
                  <a:srgbClr val="000000"/>
                </a:solidFill>
                <a:latin typeface="Arial" panose="020B0604020202020204" pitchFamily="34" charset="0"/>
                <a:ea typeface="ヒラギノ角ゴ Pro W3"/>
                <a:cs typeface="Arial" panose="020B0604020202020204" pitchFamily="34" charset="0"/>
              </a:rPr>
              <a:t> that a grinder is a good alternative, but what evidence do </a:t>
            </a:r>
            <a:r>
              <a:rPr lang="en-US" b="1" u="sng" kern="0" dirty="0">
                <a:solidFill>
                  <a:srgbClr val="000000"/>
                </a:solidFill>
                <a:latin typeface="Arial" panose="020B0604020202020204" pitchFamily="34" charset="0"/>
                <a:ea typeface="ヒラギノ角ゴ Pro W3"/>
                <a:cs typeface="Arial" panose="020B0604020202020204" pitchFamily="34" charset="0"/>
              </a:rPr>
              <a:t>we</a:t>
            </a:r>
            <a:r>
              <a:rPr lang="en-US" kern="0" dirty="0">
                <a:solidFill>
                  <a:srgbClr val="000000"/>
                </a:solidFill>
                <a:latin typeface="Arial" panose="020B0604020202020204" pitchFamily="34" charset="0"/>
                <a:ea typeface="ヒラギノ角ゴ Pro W3"/>
                <a:cs typeface="Arial" panose="020B0604020202020204" pitchFamily="34" charset="0"/>
              </a:rPr>
              <a:t> have to claim that this is a better alternative than the roller design? </a:t>
            </a:r>
            <a:r>
              <a:rPr lang="en-US" b="1" u="sng" kern="0" dirty="0">
                <a:solidFill>
                  <a:srgbClr val="000000"/>
                </a:solidFill>
                <a:latin typeface="Arial" panose="020B0604020202020204" pitchFamily="34" charset="0"/>
                <a:ea typeface="ヒラギノ角ゴ Pro W3"/>
                <a:cs typeface="Arial" panose="020B0604020202020204" pitchFamily="34" charset="0"/>
              </a:rPr>
              <a:t>I’d</a:t>
            </a:r>
            <a:r>
              <a:rPr lang="en-US" kern="0" dirty="0">
                <a:solidFill>
                  <a:srgbClr val="000000"/>
                </a:solidFill>
                <a:latin typeface="Arial" panose="020B0604020202020204" pitchFamily="34" charset="0"/>
                <a:ea typeface="ヒラギノ角ゴ Pro W3"/>
                <a:cs typeface="Arial" panose="020B0604020202020204" pitchFamily="34" charset="0"/>
              </a:rPr>
              <a:t> be really interested in hearing your findings”</a:t>
            </a:r>
          </a:p>
        </p:txBody>
      </p:sp>
    </p:spTree>
    <p:extLst>
      <p:ext uri="{BB962C8B-B14F-4D97-AF65-F5344CB8AC3E}">
        <p14:creationId xmlns:p14="http://schemas.microsoft.com/office/powerpoint/2010/main" val="3568257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233532"/>
            <a:ext cx="12192000" cy="62446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6032810"/>
            <a:ext cx="12192000" cy="200722"/>
          </a:xfrm>
          <a:prstGeom prst="rect">
            <a:avLst/>
          </a:prstGeom>
          <a:solidFill>
            <a:srgbClr val="E00122"/>
          </a:solidFill>
          <a:ln>
            <a:noFill/>
          </a:ln>
          <a:effectLst>
            <a:outerShdw blurRad="76200" dist="50800" dir="5400000" algn="t"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09336" y="6032810"/>
            <a:ext cx="1310596" cy="825190"/>
          </a:xfrm>
          <a:prstGeom prst="rect">
            <a:avLst/>
          </a:prstGeom>
        </p:spPr>
      </p:pic>
      <p:sp>
        <p:nvSpPr>
          <p:cNvPr id="6" name="TextBox 5"/>
          <p:cNvSpPr txBox="1"/>
          <p:nvPr/>
        </p:nvSpPr>
        <p:spPr>
          <a:xfrm>
            <a:off x="1403086" y="198481"/>
            <a:ext cx="9385827" cy="584775"/>
          </a:xfrm>
          <a:prstGeom prst="rect">
            <a:avLst/>
          </a:prstGeom>
          <a:noFill/>
        </p:spPr>
        <p:txBody>
          <a:bodyPr wrap="square" rtlCol="0">
            <a:spAutoFit/>
          </a:bodyPr>
          <a:lstStyle/>
          <a:p>
            <a:pPr lvl="0" algn="ctr" defTabSz="457200"/>
            <a:r>
              <a:rPr lang="en-US" sz="3200" dirty="0">
                <a:solidFill>
                  <a:srgbClr val="C3092B"/>
                </a:solidFill>
                <a:latin typeface="Arial" panose="020B0604020202020204" pitchFamily="34" charset="0"/>
                <a:cs typeface="Arial" panose="020B0604020202020204" pitchFamily="34" charset="0"/>
              </a:rPr>
              <a:t>Other Important Issues</a:t>
            </a:r>
          </a:p>
        </p:txBody>
      </p:sp>
      <p:sp>
        <p:nvSpPr>
          <p:cNvPr id="8" name="TextBox 7"/>
          <p:cNvSpPr txBox="1"/>
          <p:nvPr/>
        </p:nvSpPr>
        <p:spPr>
          <a:xfrm>
            <a:off x="2585154" y="1636779"/>
            <a:ext cx="7021689" cy="3542508"/>
          </a:xfrm>
          <a:prstGeom prst="rect">
            <a:avLst/>
          </a:prstGeom>
          <a:noFill/>
        </p:spPr>
        <p:txBody>
          <a:bodyPr wrap="square" rtlCol="0">
            <a:spAutoFit/>
          </a:bodyPr>
          <a:lstStyle/>
          <a:p>
            <a:pPr lvl="0" algn="ctr" defTabSz="914400" eaLnBrk="0" fontAlgn="base" hangingPunct="0">
              <a:lnSpc>
                <a:spcPct val="95000"/>
              </a:lnSpc>
              <a:spcBef>
                <a:spcPct val="30000"/>
              </a:spcBef>
              <a:spcAft>
                <a:spcPct val="0"/>
              </a:spcAft>
              <a:buClr>
                <a:schemeClr val="tx1"/>
              </a:buClr>
            </a:pPr>
            <a:r>
              <a:rPr lang="en-US" b="1" kern="0" dirty="0">
                <a:latin typeface="Arial" panose="020B0604020202020204" pitchFamily="34" charset="0"/>
                <a:cs typeface="Arial" panose="020B0604020202020204" pitchFamily="34" charset="0"/>
              </a:rPr>
              <a:t>Constructive Feedback</a:t>
            </a:r>
            <a:endParaRPr lang="en-US" kern="0" dirty="0">
              <a:latin typeface="Arial" panose="020B0604020202020204" pitchFamily="34" charset="0"/>
              <a:cs typeface="Arial" panose="020B0604020202020204" pitchFamily="34" charset="0"/>
            </a:endParaRPr>
          </a:p>
          <a:p>
            <a:pPr marL="285750" indent="-285750" defTabSz="914400" eaLnBrk="0" fontAlgn="base" hangingPunct="0">
              <a:lnSpc>
                <a:spcPct val="95000"/>
              </a:lnSpc>
              <a:spcBef>
                <a:spcPct val="30000"/>
              </a:spcBef>
              <a:spcAft>
                <a:spcPct val="0"/>
              </a:spcAft>
              <a:buClr>
                <a:schemeClr val="tx1"/>
              </a:buClr>
              <a:buFont typeface="Arial" panose="020B0604020202020204" pitchFamily="34" charset="0"/>
              <a:buChar char="•"/>
            </a:pPr>
            <a:r>
              <a:rPr lang="en-US" kern="0" dirty="0">
                <a:solidFill>
                  <a:srgbClr val="000000"/>
                </a:solidFill>
                <a:latin typeface="Arial" panose="020B0604020202020204" pitchFamily="34" charset="0"/>
                <a:cs typeface="Arial" panose="020B0604020202020204" pitchFamily="34" charset="0"/>
              </a:rPr>
              <a:t>Communication to a person (or group) regarding the effect that a  person's behavior has on another person or on the group</a:t>
            </a:r>
          </a:p>
          <a:p>
            <a:pPr marL="285750" indent="-285750" defTabSz="914400" eaLnBrk="0" fontAlgn="base" hangingPunct="0">
              <a:lnSpc>
                <a:spcPct val="95000"/>
              </a:lnSpc>
              <a:spcBef>
                <a:spcPct val="30000"/>
              </a:spcBef>
              <a:spcAft>
                <a:spcPct val="0"/>
              </a:spcAft>
              <a:buClr>
                <a:schemeClr val="tx1"/>
              </a:buClr>
              <a:buFont typeface="Arial" panose="020B0604020202020204" pitchFamily="34" charset="0"/>
              <a:buChar char="•"/>
            </a:pPr>
            <a:r>
              <a:rPr lang="en-US" kern="0" dirty="0">
                <a:solidFill>
                  <a:srgbClr val="000000"/>
                </a:solidFill>
                <a:latin typeface="Arial" panose="020B0604020202020204" pitchFamily="34" charset="0"/>
                <a:cs typeface="Arial" panose="020B0604020202020204" pitchFamily="34" charset="0"/>
              </a:rPr>
              <a:t>Perceptions, feelings, and reactions to the message</a:t>
            </a:r>
          </a:p>
          <a:p>
            <a:pPr marL="212725" indent="-325438" defTabSz="914400" eaLnBrk="0" fontAlgn="base" hangingPunct="0">
              <a:lnSpc>
                <a:spcPct val="95000"/>
              </a:lnSpc>
              <a:spcBef>
                <a:spcPct val="30000"/>
              </a:spcBef>
              <a:spcAft>
                <a:spcPct val="0"/>
              </a:spcAft>
              <a:buClr>
                <a:schemeClr val="tx1"/>
              </a:buClr>
              <a:buFont typeface="Arial" panose="020B0604020202020204" pitchFamily="34" charset="0"/>
              <a:buChar char="•"/>
            </a:pPr>
            <a:endParaRPr lang="en-US" sz="800" kern="0" dirty="0">
              <a:solidFill>
                <a:srgbClr val="000000"/>
              </a:solidFill>
              <a:latin typeface="Arial" panose="020B0604020202020204" pitchFamily="34" charset="0"/>
              <a:cs typeface="Arial" panose="020B0604020202020204" pitchFamily="34" charset="0"/>
            </a:endParaRPr>
          </a:p>
          <a:p>
            <a:pPr lvl="0" defTabSz="914400" fontAlgn="base">
              <a:lnSpc>
                <a:spcPct val="95000"/>
              </a:lnSpc>
              <a:spcBef>
                <a:spcPct val="30000"/>
              </a:spcBef>
              <a:spcAft>
                <a:spcPct val="0"/>
              </a:spcAft>
              <a:buClr>
                <a:schemeClr val="tx1"/>
              </a:buClr>
            </a:pPr>
            <a:r>
              <a:rPr lang="en-US" altLang="en-US" b="1" i="1" kern="0" dirty="0">
                <a:solidFill>
                  <a:srgbClr val="000000"/>
                </a:solidFill>
                <a:latin typeface="Arial" panose="020B0604020202020204" pitchFamily="34" charset="0"/>
                <a:cs typeface="Arial" panose="020B0604020202020204" pitchFamily="34" charset="0"/>
              </a:rPr>
              <a:t>              Give			             Receive</a:t>
            </a:r>
          </a:p>
          <a:p>
            <a:pPr lvl="0" defTabSz="914400" fontAlgn="base">
              <a:lnSpc>
                <a:spcPct val="95000"/>
              </a:lnSpc>
              <a:spcBef>
                <a:spcPct val="30000"/>
              </a:spcBef>
              <a:spcAft>
                <a:spcPct val="0"/>
              </a:spcAft>
              <a:buClr>
                <a:schemeClr val="tx1"/>
              </a:buClr>
            </a:pPr>
            <a:r>
              <a:rPr lang="en-US" altLang="en-US" b="1" i="1" kern="0" dirty="0">
                <a:solidFill>
                  <a:srgbClr val="000000"/>
                </a:solidFill>
                <a:latin typeface="Arial" panose="020B0604020202020204" pitchFamily="34" charset="0"/>
                <a:cs typeface="Arial" panose="020B0604020202020204" pitchFamily="34" charset="0"/>
              </a:rPr>
              <a:t>     </a:t>
            </a:r>
            <a:r>
              <a:rPr lang="en-US" altLang="en-US" i="1" kern="0" dirty="0">
                <a:solidFill>
                  <a:srgbClr val="000000"/>
                </a:solidFill>
                <a:latin typeface="Arial" panose="020B0604020202020204" pitchFamily="34" charset="0"/>
                <a:cs typeface="Arial" panose="020B0604020202020204" pitchFamily="34" charset="0"/>
              </a:rPr>
              <a:t>Be descriptive 			Listen carefully</a:t>
            </a:r>
          </a:p>
          <a:p>
            <a:pPr lvl="0" defTabSz="914400" fontAlgn="base">
              <a:lnSpc>
                <a:spcPct val="95000"/>
              </a:lnSpc>
              <a:spcBef>
                <a:spcPct val="30000"/>
              </a:spcBef>
              <a:spcAft>
                <a:spcPct val="0"/>
              </a:spcAft>
              <a:buClr>
                <a:schemeClr val="tx1"/>
              </a:buClr>
            </a:pPr>
            <a:r>
              <a:rPr lang="en-US" altLang="en-US" i="1" kern="0" dirty="0">
                <a:solidFill>
                  <a:srgbClr val="000000"/>
                </a:solidFill>
                <a:latin typeface="Arial" panose="020B0604020202020204" pitchFamily="34" charset="0"/>
                <a:cs typeface="Arial" panose="020B0604020202020204" pitchFamily="34" charset="0"/>
              </a:rPr>
              <a:t>     Don't use labels		Ask questions for clarity</a:t>
            </a:r>
          </a:p>
          <a:p>
            <a:pPr lvl="0" defTabSz="914400" fontAlgn="base">
              <a:lnSpc>
                <a:spcPct val="95000"/>
              </a:lnSpc>
              <a:spcBef>
                <a:spcPct val="30000"/>
              </a:spcBef>
              <a:spcAft>
                <a:spcPct val="0"/>
              </a:spcAft>
              <a:buClr>
                <a:schemeClr val="tx1"/>
              </a:buClr>
            </a:pPr>
            <a:r>
              <a:rPr lang="en-US" altLang="en-US" i="1" kern="0" dirty="0">
                <a:solidFill>
                  <a:srgbClr val="000000"/>
                </a:solidFill>
                <a:latin typeface="Arial" panose="020B0604020202020204" pitchFamily="34" charset="0"/>
                <a:cs typeface="Arial" panose="020B0604020202020204" pitchFamily="34" charset="0"/>
              </a:rPr>
              <a:t>     Don’t exaggerate		Acknowledge the feedback</a:t>
            </a:r>
          </a:p>
          <a:p>
            <a:pPr lvl="0" defTabSz="914400" fontAlgn="base">
              <a:lnSpc>
                <a:spcPct val="95000"/>
              </a:lnSpc>
              <a:spcBef>
                <a:spcPct val="30000"/>
              </a:spcBef>
              <a:spcAft>
                <a:spcPct val="0"/>
              </a:spcAft>
              <a:buClr>
                <a:schemeClr val="tx1"/>
              </a:buClr>
            </a:pPr>
            <a:r>
              <a:rPr lang="en-US" altLang="en-US" i="1" kern="0" dirty="0">
                <a:solidFill>
                  <a:srgbClr val="000000"/>
                </a:solidFill>
                <a:latin typeface="Arial" panose="020B0604020202020204" pitchFamily="34" charset="0"/>
                <a:cs typeface="Arial" panose="020B0604020202020204" pitchFamily="34" charset="0"/>
              </a:rPr>
              <a:t>     Don’t be judgmental		Acknowledge the valid points</a:t>
            </a:r>
          </a:p>
          <a:p>
            <a:pPr lvl="0" defTabSz="914400" fontAlgn="base">
              <a:lnSpc>
                <a:spcPct val="95000"/>
              </a:lnSpc>
              <a:spcBef>
                <a:spcPct val="30000"/>
              </a:spcBef>
              <a:spcAft>
                <a:spcPct val="0"/>
              </a:spcAft>
              <a:buClr>
                <a:schemeClr val="tx1"/>
              </a:buClr>
            </a:pPr>
            <a:r>
              <a:rPr lang="en-US" altLang="en-US" i="1" kern="0" dirty="0">
                <a:solidFill>
                  <a:srgbClr val="000000"/>
                </a:solidFill>
                <a:latin typeface="Arial" panose="020B0604020202020204" pitchFamily="34" charset="0"/>
                <a:cs typeface="Arial" panose="020B0604020202020204" pitchFamily="34" charset="0"/>
              </a:rPr>
              <a:t>     Speak for yourself		Think about what you heard</a:t>
            </a:r>
          </a:p>
        </p:txBody>
      </p:sp>
    </p:spTree>
    <p:extLst>
      <p:ext uri="{BB962C8B-B14F-4D97-AF65-F5344CB8AC3E}">
        <p14:creationId xmlns:p14="http://schemas.microsoft.com/office/powerpoint/2010/main" val="1596097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5462</TotalTime>
  <Words>1293</Words>
  <Application>Microsoft Office PowerPoint</Application>
  <PresentationFormat>Widescreen</PresentationFormat>
  <Paragraphs>126</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Symbol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Bruce</dc:creator>
  <cp:lastModifiedBy>Mcfall, Bruce (mcfallbd)</cp:lastModifiedBy>
  <cp:revision>207</cp:revision>
  <dcterms:created xsi:type="dcterms:W3CDTF">2020-08-20T17:03:11Z</dcterms:created>
  <dcterms:modified xsi:type="dcterms:W3CDTF">2025-01-15T17:17:27Z</dcterms:modified>
</cp:coreProperties>
</file>