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99" r:id="rId3"/>
    <p:sldId id="305" r:id="rId4"/>
    <p:sldId id="301" r:id="rId5"/>
    <p:sldId id="300" r:id="rId6"/>
    <p:sldId id="302" r:id="rId7"/>
    <p:sldId id="303" r:id="rId8"/>
    <p:sldId id="304" r:id="rId9"/>
    <p:sldId id="29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0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A3DD-88D1-4069-A5D7-9F983856D843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771E-CBFF-4E6A-ACD5-EEF29C14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9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A3DD-88D1-4069-A5D7-9F983856D843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771E-CBFF-4E6A-ACD5-EEF29C14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9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A3DD-88D1-4069-A5D7-9F983856D843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771E-CBFF-4E6A-ACD5-EEF29C14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9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A3DD-88D1-4069-A5D7-9F983856D843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771E-CBFF-4E6A-ACD5-EEF29C14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A3DD-88D1-4069-A5D7-9F983856D843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771E-CBFF-4E6A-ACD5-EEF29C14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97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A3DD-88D1-4069-A5D7-9F983856D843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771E-CBFF-4E6A-ACD5-EEF29C14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18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A3DD-88D1-4069-A5D7-9F983856D843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771E-CBFF-4E6A-ACD5-EEF29C14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29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A3DD-88D1-4069-A5D7-9F983856D843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771E-CBFF-4E6A-ACD5-EEF29C14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14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A3DD-88D1-4069-A5D7-9F983856D843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771E-CBFF-4E6A-ACD5-EEF29C14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5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A3DD-88D1-4069-A5D7-9F983856D843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771E-CBFF-4E6A-ACD5-EEF29C14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86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A3DD-88D1-4069-A5D7-9F983856D843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771E-CBFF-4E6A-ACD5-EEF29C14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09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AA3DD-88D1-4069-A5D7-9F983856D843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A771E-CBFF-4E6A-ACD5-EEF29C14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6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33532"/>
            <a:ext cx="12192000" cy="624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032810"/>
            <a:ext cx="12192000" cy="200722"/>
          </a:xfrm>
          <a:prstGeom prst="rect">
            <a:avLst/>
          </a:prstGeom>
          <a:solidFill>
            <a:srgbClr val="E00122"/>
          </a:solidFill>
          <a:ln>
            <a:noFill/>
          </a:ln>
          <a:effectLst>
            <a:outerShdw blurRad="76200" dist="508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336" y="6032810"/>
            <a:ext cx="1310596" cy="82519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509" y="1034822"/>
            <a:ext cx="58233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3092B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Technical Design Thinking II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3092B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Spring 2025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319" y="1227016"/>
            <a:ext cx="3724795" cy="392484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294922" y="2516606"/>
            <a:ext cx="5278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MATLAB 1 – Introduction, Sequential &amp; Conditional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98640" y="4290097"/>
            <a:ext cx="24662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Dr. Bruce McFall</a:t>
            </a:r>
          </a:p>
        </p:txBody>
      </p:sp>
    </p:spTree>
    <p:extLst>
      <p:ext uri="{BB962C8B-B14F-4D97-AF65-F5344CB8AC3E}">
        <p14:creationId xmlns:p14="http://schemas.microsoft.com/office/powerpoint/2010/main" val="1141605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33532"/>
            <a:ext cx="12192000" cy="624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032810"/>
            <a:ext cx="12192000" cy="200722"/>
          </a:xfrm>
          <a:prstGeom prst="rect">
            <a:avLst/>
          </a:prstGeom>
          <a:solidFill>
            <a:srgbClr val="E00122"/>
          </a:solidFill>
          <a:ln>
            <a:noFill/>
          </a:ln>
          <a:effectLst>
            <a:outerShdw blurRad="76200" dist="508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336" y="6032810"/>
            <a:ext cx="1310596" cy="8251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03086" y="198481"/>
            <a:ext cx="9385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457200">
              <a:defRPr/>
            </a:pPr>
            <a:r>
              <a:rPr lang="en-US" sz="2800" kern="0" dirty="0">
                <a:solidFill>
                  <a:srgbClr val="C309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67124" y="922423"/>
            <a:ext cx="4857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The MATLAB/Simulink Platform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499" y="1650570"/>
            <a:ext cx="2612999" cy="10122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725" b="89871" l="9914" r="963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76" y="2567104"/>
            <a:ext cx="4578299" cy="328387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726813" y="2990850"/>
            <a:ext cx="52650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Aerospace:</a:t>
            </a:r>
          </a:p>
          <a:p>
            <a:r>
              <a:rPr lang="en-US" dirty="0"/>
              <a:t>  GE used MATLAB/Simulink for the Design/Modeling of the engine controls of the F-35 JSF</a:t>
            </a:r>
          </a:p>
          <a:p>
            <a:endParaRPr lang="en-US" dirty="0"/>
          </a:p>
          <a:p>
            <a:r>
              <a:rPr lang="en-US" b="1" dirty="0"/>
              <a:t>Automotive:</a:t>
            </a:r>
          </a:p>
          <a:p>
            <a:r>
              <a:rPr lang="en-US" dirty="0"/>
              <a:t>  Widely used in the industry</a:t>
            </a:r>
          </a:p>
          <a:p>
            <a:endParaRPr lang="en-US" dirty="0"/>
          </a:p>
          <a:p>
            <a:r>
              <a:rPr lang="en-US" b="1" dirty="0"/>
              <a:t>Defense:</a:t>
            </a:r>
          </a:p>
          <a:p>
            <a:r>
              <a:rPr lang="en-US" dirty="0"/>
              <a:t>   Used for simulations in many domains</a:t>
            </a:r>
          </a:p>
        </p:txBody>
      </p:sp>
    </p:spTree>
    <p:extLst>
      <p:ext uri="{BB962C8B-B14F-4D97-AF65-F5344CB8AC3E}">
        <p14:creationId xmlns:p14="http://schemas.microsoft.com/office/powerpoint/2010/main" val="2416617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33532"/>
            <a:ext cx="12192000" cy="624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032810"/>
            <a:ext cx="12192000" cy="200722"/>
          </a:xfrm>
          <a:prstGeom prst="rect">
            <a:avLst/>
          </a:prstGeom>
          <a:solidFill>
            <a:srgbClr val="E00122"/>
          </a:solidFill>
          <a:ln>
            <a:noFill/>
          </a:ln>
          <a:effectLst>
            <a:outerShdw blurRad="76200" dist="508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336" y="6032810"/>
            <a:ext cx="1310596" cy="8251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03086" y="198481"/>
            <a:ext cx="9385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457200">
              <a:defRPr/>
            </a:pPr>
            <a:r>
              <a:rPr lang="en-US" sz="2800" kern="0" dirty="0">
                <a:solidFill>
                  <a:srgbClr val="C309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67124" y="922423"/>
            <a:ext cx="4857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The MATLAB/Simulink Platform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47873" y="2613392"/>
            <a:ext cx="80962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the process of checking whether the specification captures the customer's requirements, 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Verification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the process of checking that the software meets specifications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6BBC6C-234B-48DF-96D5-8FFC0D96045A}"/>
              </a:ext>
            </a:extLst>
          </p:cNvPr>
          <p:cNvSpPr txBox="1"/>
          <p:nvPr/>
        </p:nvSpPr>
        <p:spPr>
          <a:xfrm>
            <a:off x="3009899" y="1959033"/>
            <a:ext cx="6172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i="1" dirty="0"/>
              <a:t>The V &amp; V Model for Certifiable Product Development</a:t>
            </a:r>
          </a:p>
        </p:txBody>
      </p:sp>
    </p:spTree>
    <p:extLst>
      <p:ext uri="{BB962C8B-B14F-4D97-AF65-F5344CB8AC3E}">
        <p14:creationId xmlns:p14="http://schemas.microsoft.com/office/powerpoint/2010/main" val="1014688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33532"/>
            <a:ext cx="12192000" cy="624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032810"/>
            <a:ext cx="12192000" cy="200722"/>
          </a:xfrm>
          <a:prstGeom prst="rect">
            <a:avLst/>
          </a:prstGeom>
          <a:solidFill>
            <a:srgbClr val="E00122"/>
          </a:solidFill>
          <a:ln>
            <a:noFill/>
          </a:ln>
          <a:effectLst>
            <a:outerShdw blurRad="76200" dist="508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336" y="6032810"/>
            <a:ext cx="1310596" cy="8251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03086" y="198481"/>
            <a:ext cx="9385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457200">
              <a:defRPr/>
            </a:pPr>
            <a:r>
              <a:rPr lang="en-US" sz="2800" kern="0" dirty="0">
                <a:solidFill>
                  <a:srgbClr val="C309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52787" y="833880"/>
            <a:ext cx="568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The V &amp; V Model for Certifiable Product Development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C82507-C992-45BF-ADEF-D2C348933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38" y="1769023"/>
            <a:ext cx="4958697" cy="37287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117140-4B77-422F-996B-DD633AB90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707168"/>
            <a:ext cx="5162149" cy="385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507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33532"/>
            <a:ext cx="12192000" cy="624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032810"/>
            <a:ext cx="12192000" cy="200722"/>
          </a:xfrm>
          <a:prstGeom prst="rect">
            <a:avLst/>
          </a:prstGeom>
          <a:solidFill>
            <a:srgbClr val="E00122"/>
          </a:solidFill>
          <a:ln>
            <a:noFill/>
          </a:ln>
          <a:effectLst>
            <a:outerShdw blurRad="76200" dist="508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336" y="6032810"/>
            <a:ext cx="1310596" cy="8251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03086" y="198481"/>
            <a:ext cx="9385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457200">
              <a:defRPr/>
            </a:pPr>
            <a:r>
              <a:rPr lang="en-US" sz="2800" kern="0" dirty="0">
                <a:solidFill>
                  <a:srgbClr val="C309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24098" y="729027"/>
            <a:ext cx="7543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Reference Workflow for Certification – Static Code Verification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9BA612-CCAA-4401-8A05-E7E3F60DA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651" y="1240973"/>
            <a:ext cx="9428262" cy="459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390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33532"/>
            <a:ext cx="12192000" cy="624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032810"/>
            <a:ext cx="12192000" cy="200722"/>
          </a:xfrm>
          <a:prstGeom prst="rect">
            <a:avLst/>
          </a:prstGeom>
          <a:solidFill>
            <a:srgbClr val="E00122"/>
          </a:solidFill>
          <a:ln>
            <a:noFill/>
          </a:ln>
          <a:effectLst>
            <a:outerShdw blurRad="76200" dist="508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336" y="6032810"/>
            <a:ext cx="1310596" cy="8251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03086" y="198481"/>
            <a:ext cx="9385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457200">
              <a:defRPr/>
            </a:pPr>
            <a:r>
              <a:rPr lang="en-US" sz="2800" kern="0" dirty="0">
                <a:solidFill>
                  <a:srgbClr val="C309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52787" y="833880"/>
            <a:ext cx="5686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Automatic Generation of Documentation for Certification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0445D2-B165-4A9C-9EC0-112F03169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576" y="1742488"/>
            <a:ext cx="4146421" cy="41030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B891DE-8A04-4672-8CC8-53C277CF2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4902" y="1432621"/>
            <a:ext cx="4624011" cy="449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34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33532"/>
            <a:ext cx="12192000" cy="624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032810"/>
            <a:ext cx="12192000" cy="200722"/>
          </a:xfrm>
          <a:prstGeom prst="rect">
            <a:avLst/>
          </a:prstGeom>
          <a:solidFill>
            <a:srgbClr val="E00122"/>
          </a:solidFill>
          <a:ln>
            <a:noFill/>
          </a:ln>
          <a:effectLst>
            <a:outerShdw blurRad="76200" dist="508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336" y="6032810"/>
            <a:ext cx="1310596" cy="8251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03086" y="198481"/>
            <a:ext cx="9385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457200">
              <a:defRPr/>
            </a:pPr>
            <a:r>
              <a:rPr lang="en-US" sz="2800" kern="0" dirty="0">
                <a:solidFill>
                  <a:srgbClr val="C309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00348" y="922423"/>
            <a:ext cx="6591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The MATLAB/Simulink/Simscape Multi-domain Ecosystem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236" y="1477671"/>
            <a:ext cx="5809524" cy="4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762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33532"/>
            <a:ext cx="12192000" cy="624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032810"/>
            <a:ext cx="12192000" cy="200722"/>
          </a:xfrm>
          <a:prstGeom prst="rect">
            <a:avLst/>
          </a:prstGeom>
          <a:solidFill>
            <a:srgbClr val="E00122"/>
          </a:solidFill>
          <a:ln>
            <a:noFill/>
          </a:ln>
          <a:effectLst>
            <a:outerShdw blurRad="76200" dist="508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336" y="6032810"/>
            <a:ext cx="1310596" cy="8251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03086" y="198481"/>
            <a:ext cx="9385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457200">
              <a:defRPr/>
            </a:pPr>
            <a:r>
              <a:rPr lang="en-US" sz="2800" kern="0" dirty="0">
                <a:solidFill>
                  <a:srgbClr val="C309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67124" y="822853"/>
            <a:ext cx="4857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A MATLAB/Simulink/Simscape 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667" y="1360366"/>
            <a:ext cx="8038663" cy="457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788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33532"/>
            <a:ext cx="12192000" cy="624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032810"/>
            <a:ext cx="12192000" cy="200722"/>
          </a:xfrm>
          <a:prstGeom prst="rect">
            <a:avLst/>
          </a:prstGeom>
          <a:solidFill>
            <a:srgbClr val="E00122"/>
          </a:solidFill>
          <a:ln>
            <a:noFill/>
          </a:ln>
          <a:effectLst>
            <a:outerShdw blurRad="76200" dist="508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336" y="6032810"/>
            <a:ext cx="1310596" cy="8251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03086" y="198481"/>
            <a:ext cx="9385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457200">
              <a:defRPr/>
            </a:pPr>
            <a:r>
              <a:rPr lang="en-US" sz="2800" kern="0" dirty="0">
                <a:solidFill>
                  <a:srgbClr val="C309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MATLAB Introduction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050" y="809020"/>
            <a:ext cx="8077900" cy="516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677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6824</TotalTime>
  <Words>147</Words>
  <Application>Microsoft Office PowerPoint</Application>
  <PresentationFormat>Widescreen</PresentationFormat>
  <Paragraphs>31</Paragraphs>
  <Slides>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</dc:creator>
  <cp:lastModifiedBy>Mcfall, Bruce (mcfallbd)</cp:lastModifiedBy>
  <cp:revision>310</cp:revision>
  <dcterms:created xsi:type="dcterms:W3CDTF">2020-08-20T17:03:11Z</dcterms:created>
  <dcterms:modified xsi:type="dcterms:W3CDTF">2025-01-19T18:26:19Z</dcterms:modified>
</cp:coreProperties>
</file>