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0"/>
  </p:notesMasterIdLst>
  <p:sldIdLst>
    <p:sldId id="256" r:id="rId2"/>
    <p:sldId id="319" r:id="rId3"/>
    <p:sldId id="298" r:id="rId4"/>
    <p:sldId id="305" r:id="rId5"/>
    <p:sldId id="265" r:id="rId6"/>
    <p:sldId id="320" r:id="rId7"/>
    <p:sldId id="317" r:id="rId8"/>
    <p:sldId id="31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122"/>
    <a:srgbClr val="F53C29"/>
    <a:srgbClr val="FD3D42"/>
    <a:srgbClr val="FB7365"/>
    <a:srgbClr val="F81F08"/>
    <a:srgbClr val="B35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DF566-4472-40DC-9732-54176C63879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047A-3D85-438F-B941-02B07A110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4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9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9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1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2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1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AA3DD-88D1-4069-A5D7-9F983856D84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6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509" y="1034822"/>
            <a:ext cx="5823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Technical Design Thinking II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Spring 2025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19" y="1227016"/>
            <a:ext cx="3724795" cy="39248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94922" y="2516606"/>
            <a:ext cx="4801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LabVIEW – Conditional &amp; Repetition Flow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8640" y="4290097"/>
            <a:ext cx="2466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Dr. Bruce McFall</a:t>
            </a:r>
          </a:p>
        </p:txBody>
      </p:sp>
    </p:spTree>
    <p:extLst>
      <p:ext uri="{BB962C8B-B14F-4D97-AF65-F5344CB8AC3E}">
        <p14:creationId xmlns:p14="http://schemas.microsoft.com/office/powerpoint/2010/main" val="114160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1985" y="221708"/>
            <a:ext cx="557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System Tasks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7B0AC-36B9-FBD3-6A62-C7682D596B41}"/>
              </a:ext>
            </a:extLst>
          </p:cNvPr>
          <p:cNvSpPr txBox="1"/>
          <p:nvPr/>
        </p:nvSpPr>
        <p:spPr>
          <a:xfrm>
            <a:off x="2514206" y="1014012"/>
            <a:ext cx="84188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Color Sensors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Horizontal and vertical positioning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Calibration (all black and all white)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Set-up code for calibration procedure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 materials for calibration procedure (Black and White cards)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Gyro 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Calibration based on device identifier (TBD)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Set-up code for calibration procedure</a:t>
            </a: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Motors (Actuators)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 to compare output speed vs standard input control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Set-up code for calibration procedure and equivalent speed output</a:t>
            </a: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Robot Motion Modes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Examine the motion of each of your possible modes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Pay special attention to the effects the modes will have on the sensors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 into account all the tasks that will need to be performed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Think about durability over the whole project</a:t>
            </a:r>
          </a:p>
        </p:txBody>
      </p:sp>
    </p:spTree>
    <p:extLst>
      <p:ext uri="{BB962C8B-B14F-4D97-AF65-F5344CB8AC3E}">
        <p14:creationId xmlns:p14="http://schemas.microsoft.com/office/powerpoint/2010/main" val="132723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118" y="210513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LabVIEW – Conditional Flow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2A0D3-1D6B-4A19-8D43-9D189666CD85}"/>
              </a:ext>
            </a:extLst>
          </p:cNvPr>
          <p:cNvSpPr txBox="1">
            <a:spLocks/>
          </p:cNvSpPr>
          <p:nvPr/>
        </p:nvSpPr>
        <p:spPr>
          <a:xfrm>
            <a:off x="609600" y="1182507"/>
            <a:ext cx="8049208" cy="47072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Logical operators (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Relational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 can be found in the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Boolean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Comparison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areas of the Functions Palette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Case Structure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can be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found in the Structures area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of the Functions Palette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Select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function can be found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 the Comparison area of the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Functions Palette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B4C68-B682-4F0E-84FB-7C63C05034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889"/>
          <a:stretch/>
        </p:blipFill>
        <p:spPr>
          <a:xfrm>
            <a:off x="8771920" y="1182507"/>
            <a:ext cx="3267679" cy="47072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B87DDE-331B-40F5-BF67-C3604ECE7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867" y="4617343"/>
            <a:ext cx="804863" cy="8048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44841D-C37F-494D-9A41-471F4FDA70FD}"/>
              </a:ext>
            </a:extLst>
          </p:cNvPr>
          <p:cNvSpPr/>
          <p:nvPr/>
        </p:nvSpPr>
        <p:spPr>
          <a:xfrm>
            <a:off x="8963025" y="1992132"/>
            <a:ext cx="714375" cy="7143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789079-788B-4517-9A9A-82787D0C9530}"/>
              </a:ext>
            </a:extLst>
          </p:cNvPr>
          <p:cNvSpPr/>
          <p:nvPr/>
        </p:nvSpPr>
        <p:spPr>
          <a:xfrm>
            <a:off x="10018754" y="2736324"/>
            <a:ext cx="714375" cy="7143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2D34E3-A962-497F-AF7E-682418A47424}"/>
              </a:ext>
            </a:extLst>
          </p:cNvPr>
          <p:cNvSpPr/>
          <p:nvPr/>
        </p:nvSpPr>
        <p:spPr>
          <a:xfrm>
            <a:off x="8963024" y="3516132"/>
            <a:ext cx="714375" cy="71437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21858-50F7-4DA3-66D1-CD7A265001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51" y="2240657"/>
            <a:ext cx="3824957" cy="21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4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118" y="210513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LabVIEW – Boolean Operators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A22985-106B-4639-BC6E-975B83CC3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033" y="2177364"/>
            <a:ext cx="2399299" cy="143957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D0E1A1-0F78-4747-8089-7C4654049CD6}"/>
              </a:ext>
            </a:extLst>
          </p:cNvPr>
          <p:cNvSpPr txBox="1">
            <a:spLocks/>
          </p:cNvSpPr>
          <p:nvPr/>
        </p:nvSpPr>
        <p:spPr>
          <a:xfrm>
            <a:off x="790220" y="1166357"/>
            <a:ext cx="10340623" cy="10967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complex logical operations, you need to combine individual components with Boolean operators</a:t>
            </a:r>
          </a:p>
          <a:p>
            <a:pPr marL="0" indent="0" algn="ctr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Example:        0 &lt; x &lt;10</a:t>
            </a:r>
          </a:p>
          <a:p>
            <a:pPr marL="0" indent="0" algn="ctr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Translates into: 0 &lt; x  AND  x &lt; 10</a:t>
            </a:r>
          </a:p>
        </p:txBody>
      </p:sp>
      <p:sp>
        <p:nvSpPr>
          <p:cNvPr id="17" name="Arrow: Down 4">
            <a:extLst>
              <a:ext uri="{FF2B5EF4-FFF2-40B4-BE49-F238E27FC236}">
                <a16:creationId xmlns:a16="http://schemas.microsoft.com/office/drawing/2014/main" id="{0A2C4F82-11C5-44D3-938E-6323A644B24D}"/>
              </a:ext>
            </a:extLst>
          </p:cNvPr>
          <p:cNvSpPr/>
          <p:nvPr/>
        </p:nvSpPr>
        <p:spPr>
          <a:xfrm>
            <a:off x="6558475" y="2310034"/>
            <a:ext cx="271670" cy="548466"/>
          </a:xfrm>
          <a:prstGeom prst="down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107" y="2695691"/>
            <a:ext cx="552381" cy="28476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3064" y="2726777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63064" y="3302331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63064" y="3950223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63064" y="4540879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63064" y="5142834"/>
            <a:ext cx="77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113" y="4395783"/>
            <a:ext cx="838095" cy="1314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894" y="4401462"/>
            <a:ext cx="1047619" cy="13523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5199" y="4399956"/>
            <a:ext cx="504762" cy="90476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97214" y="3999088"/>
            <a:ext cx="2968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Truth Tables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99427" y="4737485"/>
            <a:ext cx="85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 and B</a:t>
            </a:r>
          </a:p>
        </p:txBody>
      </p:sp>
      <p:cxnSp>
        <p:nvCxnSpPr>
          <p:cNvPr id="26" name="Elbow Connector 25"/>
          <p:cNvCxnSpPr/>
          <p:nvPr/>
        </p:nvCxnSpPr>
        <p:spPr>
          <a:xfrm>
            <a:off x="4883623" y="4549343"/>
            <a:ext cx="644782" cy="2107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53301" y="4737485"/>
            <a:ext cx="85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 or B</a:t>
            </a:r>
          </a:p>
        </p:txBody>
      </p:sp>
      <p:cxnSp>
        <p:nvCxnSpPr>
          <p:cNvPr id="28" name="Elbow Connector 27"/>
          <p:cNvCxnSpPr/>
          <p:nvPr/>
        </p:nvCxnSpPr>
        <p:spPr>
          <a:xfrm>
            <a:off x="7937497" y="4549632"/>
            <a:ext cx="644782" cy="2107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531180" y="4739123"/>
            <a:ext cx="85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Not A</a:t>
            </a:r>
          </a:p>
        </p:txBody>
      </p:sp>
      <p:cxnSp>
        <p:nvCxnSpPr>
          <p:cNvPr id="30" name="Elbow Connector 29"/>
          <p:cNvCxnSpPr/>
          <p:nvPr/>
        </p:nvCxnSpPr>
        <p:spPr>
          <a:xfrm>
            <a:off x="10277930" y="4543568"/>
            <a:ext cx="644782" cy="2107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0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118" y="210513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LabVIEW – Case Structure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AE5819-3FF0-45D1-848C-380079D0FE3A}"/>
              </a:ext>
            </a:extLst>
          </p:cNvPr>
          <p:cNvSpPr txBox="1">
            <a:spLocks/>
          </p:cNvSpPr>
          <p:nvPr/>
        </p:nvSpPr>
        <p:spPr>
          <a:xfrm>
            <a:off x="496711" y="1024661"/>
            <a:ext cx="10972800" cy="49234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you’ve created your condition, you can use it to control how information flows through your Block Diagram using two structures:</a:t>
            </a:r>
          </a:p>
          <a:p>
            <a:pPr marL="0" indent="0"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Case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8C2B31-0777-493B-8B80-563F7186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228" y="3871361"/>
            <a:ext cx="2752725" cy="1724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7B4D75-86AC-4AFD-AEC0-123BCB64D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905" y="4097513"/>
            <a:ext cx="1943100" cy="1724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D612AC-E933-429D-9633-A6F35A006E33}"/>
              </a:ext>
            </a:extLst>
          </p:cNvPr>
          <p:cNvSpPr txBox="1"/>
          <p:nvPr/>
        </p:nvSpPr>
        <p:spPr>
          <a:xfrm>
            <a:off x="1847785" y="3237357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which case you see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14F248-241F-4C73-A11F-3912C9A3E1F1}"/>
              </a:ext>
            </a:extLst>
          </p:cNvPr>
          <p:cNvCxnSpPr>
            <a:cxnSpLocks/>
          </p:cNvCxnSpPr>
          <p:nvPr/>
        </p:nvCxnSpPr>
        <p:spPr>
          <a:xfrm flipH="1">
            <a:off x="3179510" y="3618530"/>
            <a:ext cx="196857" cy="182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6631B1-8266-4EC7-81B9-5D46D9E5627C}"/>
              </a:ext>
            </a:extLst>
          </p:cNvPr>
          <p:cNvSpPr txBox="1"/>
          <p:nvPr/>
        </p:nvSpPr>
        <p:spPr>
          <a:xfrm>
            <a:off x="2198778" y="2754166"/>
            <a:ext cx="236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True/False (If-Else)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04C7A2-5993-4B7E-A2E4-D2E0E34CFE5A}"/>
              </a:ext>
            </a:extLst>
          </p:cNvPr>
          <p:cNvSpPr txBox="1"/>
          <p:nvPr/>
        </p:nvSpPr>
        <p:spPr>
          <a:xfrm>
            <a:off x="7398607" y="2754166"/>
            <a:ext cx="3089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Numeric (Case Structure)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93918" y="3422023"/>
            <a:ext cx="2248832" cy="2017690"/>
            <a:chOff x="6824107" y="3930401"/>
            <a:chExt cx="2248832" cy="201769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7B1EECA-3F86-4BBB-9845-E931F507C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874" t="41466" r="72318" b="37874"/>
            <a:stretch/>
          </p:blipFill>
          <p:spPr>
            <a:xfrm>
              <a:off x="6824107" y="4297119"/>
              <a:ext cx="2168594" cy="13716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C9F9079-6DDD-4B27-9233-99341544A2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1259" t="34165" r="55795" b="60242"/>
            <a:stretch/>
          </p:blipFill>
          <p:spPr>
            <a:xfrm>
              <a:off x="7030189" y="4625312"/>
              <a:ext cx="1463843" cy="58620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BEDE06-768E-4218-AA27-CF81FD295E9A}"/>
                </a:ext>
              </a:extLst>
            </p:cNvPr>
            <p:cNvSpPr txBox="1"/>
            <p:nvPr/>
          </p:nvSpPr>
          <p:spPr>
            <a:xfrm>
              <a:off x="7965580" y="3930401"/>
              <a:ext cx="10414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Value = 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296BF6-92FA-4A8C-BC28-2F383D93BD13}"/>
                </a:ext>
              </a:extLst>
            </p:cNvPr>
            <p:cNvSpPr txBox="1"/>
            <p:nvPr/>
          </p:nvSpPr>
          <p:spPr>
            <a:xfrm>
              <a:off x="8031500" y="5609537"/>
              <a:ext cx="10414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Value = 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B5216E-1B46-4F1E-80CF-EFCEEEE5125B}"/>
                </a:ext>
              </a:extLst>
            </p:cNvPr>
            <p:cNvCxnSpPr/>
            <p:nvPr/>
          </p:nvCxnSpPr>
          <p:spPr>
            <a:xfrm flipH="1">
              <a:off x="7908404" y="4228857"/>
              <a:ext cx="271369" cy="4534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02F14E0-D165-4BD3-9D7C-7ED5E47887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5580" y="5128219"/>
              <a:ext cx="214194" cy="5292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9225625" y="3282040"/>
            <a:ext cx="2489443" cy="2255994"/>
            <a:chOff x="9496530" y="3663092"/>
            <a:chExt cx="2489443" cy="225599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F9F88CA-ED8D-44BB-ACE0-4E00D916A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30140" y="4411419"/>
              <a:ext cx="2143125" cy="12573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5DE0FB4-B84C-46E4-8DDC-0F79E8C2D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84520" y="4407413"/>
              <a:ext cx="1390650" cy="12573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A69008C-1A8E-4653-9562-A97083A62E6B}"/>
                </a:ext>
              </a:extLst>
            </p:cNvPr>
            <p:cNvSpPr txBox="1"/>
            <p:nvPr/>
          </p:nvSpPr>
          <p:spPr>
            <a:xfrm>
              <a:off x="10239982" y="3663092"/>
              <a:ext cx="17459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Right click to add</a:t>
              </a:r>
              <a:b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additional cases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1DC56BF-86E9-461C-A5FF-31F83BDA88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4858" y="4228857"/>
              <a:ext cx="196857" cy="1825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195BDE-D1C6-4EFE-9D07-B5DA0B104D70}"/>
                </a:ext>
              </a:extLst>
            </p:cNvPr>
            <p:cNvSpPr txBox="1"/>
            <p:nvPr/>
          </p:nvSpPr>
          <p:spPr>
            <a:xfrm>
              <a:off x="9496530" y="5334311"/>
              <a:ext cx="2032929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Make sure one case</a:t>
              </a:r>
            </a:p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is default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CC8E972-13B1-4640-9748-3A78DFE69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6905" y="4588102"/>
              <a:ext cx="503828" cy="8018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475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118" y="210513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LabVIEW – Select Block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AE5819-3FF0-45D1-848C-380079D0FE3A}"/>
              </a:ext>
            </a:extLst>
          </p:cNvPr>
          <p:cNvSpPr txBox="1">
            <a:spLocks/>
          </p:cNvSpPr>
          <p:nvPr/>
        </p:nvSpPr>
        <p:spPr>
          <a:xfrm>
            <a:off x="496711" y="1024661"/>
            <a:ext cx="10972800" cy="49234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you’ve created your condition, you can use it to control how information flows through your Block Diagram using two structures:</a:t>
            </a:r>
          </a:p>
          <a:p>
            <a:pPr marL="0" indent="0"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Block</a:t>
            </a:r>
          </a:p>
        </p:txBody>
      </p:sp>
      <p:sp>
        <p:nvSpPr>
          <p:cNvPr id="2" name="Rectangle 1"/>
          <p:cNvSpPr/>
          <p:nvPr/>
        </p:nvSpPr>
        <p:spPr>
          <a:xfrm>
            <a:off x="1714009" y="2296068"/>
            <a:ext cx="5515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Allows you to select between two different flows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714009" y="3331513"/>
            <a:ext cx="4159326" cy="1414171"/>
            <a:chOff x="1737438" y="4550714"/>
            <a:chExt cx="4159326" cy="141417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FEA4647-C935-42F1-8E50-654CA2CB0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7438" y="4550714"/>
              <a:ext cx="4159326" cy="1414171"/>
            </a:xfrm>
            <a:prstGeom prst="rect">
              <a:avLst/>
            </a:prstGeom>
          </p:spPr>
        </p:pic>
        <p:cxnSp>
          <p:nvCxnSpPr>
            <p:cNvPr id="30" name="Connector: Elbow 16">
              <a:extLst>
                <a:ext uri="{FF2B5EF4-FFF2-40B4-BE49-F238E27FC236}">
                  <a16:creationId xmlns:a16="http://schemas.microsoft.com/office/drawing/2014/main" id="{125B6FAB-A4C1-4F52-89B1-7F86402DEAD3}"/>
                </a:ext>
              </a:extLst>
            </p:cNvPr>
            <p:cNvCxnSpPr>
              <a:cxnSpLocks/>
            </p:cNvCxnSpPr>
            <p:nvPr/>
          </p:nvCxnSpPr>
          <p:spPr>
            <a:xfrm>
              <a:off x="3112510" y="4795934"/>
              <a:ext cx="1322856" cy="532403"/>
            </a:xfrm>
            <a:prstGeom prst="bent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181" y="3233837"/>
            <a:ext cx="2609524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6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118" y="172013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LabVIEW – Repetition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3067" y="1496130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All repetition structures are available in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Structures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area of the Functions palette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Two types of loops available in LabVIEW to implement the two different types of repetition flow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Counter-Based Flow: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 Loop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067" y="4105045"/>
            <a:ext cx="6028571" cy="1380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659" y="1280546"/>
            <a:ext cx="3114286" cy="4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8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118" y="172013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LabVIEW – While Loop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5118" y="1450020"/>
            <a:ext cx="5689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All repetition structures are available in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Structures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area of the Functions palette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Two types of loops available in LabVIEW to implement the two different types of repetition flow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Conditional-Based Flow: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While Loop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18" y="4009542"/>
            <a:ext cx="5647619" cy="14380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07" y="1326408"/>
            <a:ext cx="3095238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7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8219</TotalTime>
  <Words>414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</dc:creator>
  <cp:lastModifiedBy>Mcfall, Bruce (mcfallbd)</cp:lastModifiedBy>
  <cp:revision>388</cp:revision>
  <dcterms:created xsi:type="dcterms:W3CDTF">2020-08-20T17:03:11Z</dcterms:created>
  <dcterms:modified xsi:type="dcterms:W3CDTF">2025-02-02T19:38:39Z</dcterms:modified>
</cp:coreProperties>
</file>