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4" r:id="rId4"/>
    <p:sldId id="275" r:id="rId5"/>
    <p:sldId id="276" r:id="rId6"/>
    <p:sldId id="273" r:id="rId7"/>
    <p:sldId id="272" r:id="rId8"/>
    <p:sldId id="277" r:id="rId9"/>
    <p:sldId id="279" r:id="rId10"/>
    <p:sldId id="278" r:id="rId11"/>
    <p:sldId id="280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9" d="100"/>
          <a:sy n="109" d="100"/>
        </p:scale>
        <p:origin x="-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D7DE-6D6E-C241-B8F7-29AC9F6CA8A6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F0DE-A60E-7B4D-865D-78774DA2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96925"/>
            <a:ext cx="7772400" cy="1470025"/>
          </a:xfrm>
        </p:spPr>
        <p:txBody>
          <a:bodyPr>
            <a:noAutofit/>
          </a:bodyPr>
          <a:lstStyle/>
          <a:p>
            <a:r>
              <a:rPr lang="en-US" dirty="0"/>
              <a:t>Research Data in the Sciences: Funder and publisher data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62563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Rick Jaffe</a:t>
            </a: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Anna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Sackmann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Elliott Smith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Jamie Wittenberg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Academic Innovation Studio, 18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July 2016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Private foundations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30" y="1609227"/>
            <a:ext cx="7829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Gordon and Betty Moore Foundation: </a:t>
            </a:r>
            <a:r>
              <a:rPr lang="en-US" sz="2800" dirty="0" smtClean="0"/>
              <a:t>Data Sharing Philosophy:</a:t>
            </a:r>
          </a:p>
          <a:p>
            <a:endParaRPr lang="en-US" sz="2800" b="1" dirty="0"/>
          </a:p>
          <a:p>
            <a:r>
              <a:rPr lang="en-US" sz="2800" dirty="0" smtClean="0"/>
              <a:t>“All </a:t>
            </a:r>
            <a:r>
              <a:rPr lang="en-US" sz="2800" dirty="0"/>
              <a:t>data used in or developed in whole or in part by foundation-funded </a:t>
            </a:r>
            <a:r>
              <a:rPr lang="en-US" sz="2800" dirty="0" smtClean="0"/>
              <a:t>projects…will </a:t>
            </a:r>
            <a:r>
              <a:rPr lang="en-US" sz="2800" dirty="0"/>
              <a:t>be made widely available and freely shared as soon as possible</a:t>
            </a:r>
            <a:r>
              <a:rPr lang="en-US" sz="2800" dirty="0" smtClean="0"/>
              <a:t>.”</a:t>
            </a:r>
          </a:p>
          <a:p>
            <a:endParaRPr lang="en-US" sz="2800" dirty="0"/>
          </a:p>
          <a:p>
            <a:r>
              <a:rPr lang="en-US" sz="2800" dirty="0"/>
              <a:t>https://www.moore.org/docs/default-source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Grantee-Resources/data-sharing-philosophy.pdf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Private foundations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30" y="1609227"/>
            <a:ext cx="7829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Alfred P. Sloan Foundation: </a:t>
            </a:r>
            <a:r>
              <a:rPr lang="en-US" sz="2800" dirty="0" smtClean="0"/>
              <a:t>Grant Application Guidelines</a:t>
            </a:r>
          </a:p>
          <a:p>
            <a:endParaRPr lang="en-US" sz="2800" b="1" dirty="0"/>
          </a:p>
          <a:p>
            <a:r>
              <a:rPr lang="en-US" sz="2800" dirty="0" smtClean="0"/>
              <a:t>“How </a:t>
            </a:r>
            <a:r>
              <a:rPr lang="en-US" sz="2800" dirty="0"/>
              <a:t>will your data and code be shared, annotated, cited, and </a:t>
            </a:r>
            <a:r>
              <a:rPr lang="en-US" sz="2800" dirty="0" smtClean="0"/>
              <a:t>archived?”</a:t>
            </a:r>
          </a:p>
          <a:p>
            <a:endParaRPr lang="en-US" sz="2800" dirty="0"/>
          </a:p>
          <a:p>
            <a:r>
              <a:rPr lang="en-US" sz="2800" dirty="0"/>
              <a:t>http://www.sloan.org/fileadmin/media/files/application_documents/proposal_guidelines_research_trustee_grants.pdf</a:t>
            </a:r>
          </a:p>
        </p:txBody>
      </p:sp>
    </p:spTree>
    <p:extLst>
      <p:ext uri="{BB962C8B-B14F-4D97-AF65-F5344CB8AC3E}">
        <p14:creationId xmlns:p14="http://schemas.microsoft.com/office/powerpoint/2010/main" val="4631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96925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62596"/>
            <a:ext cx="6400800" cy="262563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Rick Jaffe</a:t>
            </a: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Anna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Sackmann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Elliott Smith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Jamie Wittenberg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Academic Innovation Studio, 18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July 2016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167" y="1689463"/>
            <a:ext cx="6043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F81BD"/>
                </a:solidFill>
              </a:rPr>
              <a:t>Data sharing </a:t>
            </a:r>
          </a:p>
          <a:p>
            <a:r>
              <a:rPr lang="en-US" sz="4400" dirty="0" smtClean="0">
                <a:solidFill>
                  <a:srgbClr val="4F81BD"/>
                </a:solidFill>
              </a:rPr>
              <a:t>improves reproducibility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619794" y="3492362"/>
            <a:ext cx="5782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Herndon, Ash, </a:t>
            </a:r>
            <a:r>
              <a:rPr lang="en-US" dirty="0" err="1" smtClean="0"/>
              <a:t>Pollin</a:t>
            </a:r>
            <a:r>
              <a:rPr lang="en-US" dirty="0" smtClean="0"/>
              <a:t> (2013): “Does </a:t>
            </a:r>
            <a:r>
              <a:rPr lang="en-US" dirty="0"/>
              <a:t>High Public Debt Consistently Stifle Economic Growth? A Critique of Reinhart and </a:t>
            </a:r>
            <a:r>
              <a:rPr lang="en-US" dirty="0" smtClean="0"/>
              <a:t>Rogoff.” </a:t>
            </a:r>
          </a:p>
          <a:p>
            <a:endParaRPr lang="en-US" dirty="0"/>
          </a:p>
          <a:p>
            <a:r>
              <a:rPr lang="en-US" dirty="0" smtClean="0"/>
              <a:t>PERI, http</a:t>
            </a:r>
            <a:r>
              <a:rPr lang="en-US" dirty="0"/>
              <a:t>://www.peri.umass.edu/236/hash</a:t>
            </a:r>
            <a:r>
              <a:rPr lang="en-US" dirty="0" smtClean="0"/>
              <a:t>/</a:t>
            </a:r>
          </a:p>
          <a:p>
            <a:r>
              <a:rPr lang="en-US" dirty="0" smtClean="0"/>
              <a:t>31e2ff374b6377b2ddec04deaa6388b1/publication/566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315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167" y="1689463"/>
            <a:ext cx="6043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F81BD"/>
                </a:solidFill>
              </a:rPr>
              <a:t>Data sharing </a:t>
            </a:r>
          </a:p>
          <a:p>
            <a:r>
              <a:rPr lang="en-US" sz="4400" dirty="0">
                <a:solidFill>
                  <a:srgbClr val="4F81BD"/>
                </a:solidFill>
              </a:rPr>
              <a:t>i</a:t>
            </a:r>
            <a:r>
              <a:rPr lang="en-US" sz="4400" dirty="0" smtClean="0">
                <a:solidFill>
                  <a:srgbClr val="4F81BD"/>
                </a:solidFill>
              </a:rPr>
              <a:t>ncreases article citations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558833" y="3579223"/>
            <a:ext cx="5974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Piwowar</a:t>
            </a:r>
            <a:r>
              <a:rPr lang="en-US" dirty="0"/>
              <a:t>, </a:t>
            </a:r>
            <a:r>
              <a:rPr lang="en-US" dirty="0" smtClean="0"/>
              <a:t>Day</a:t>
            </a:r>
            <a:r>
              <a:rPr lang="en-US" dirty="0"/>
              <a:t>, </a:t>
            </a:r>
            <a:r>
              <a:rPr lang="en-US" dirty="0" err="1" smtClean="0"/>
              <a:t>Fridsma</a:t>
            </a:r>
            <a:r>
              <a:rPr lang="en-US" dirty="0" smtClean="0"/>
              <a:t> (2007): “</a:t>
            </a:r>
            <a:r>
              <a:rPr lang="en-US" dirty="0"/>
              <a:t>“Sharing Detailed Research Data Is Associated with Increased Citation </a:t>
            </a:r>
            <a:r>
              <a:rPr lang="en-US" dirty="0" smtClean="0"/>
              <a:t>Rate.” </a:t>
            </a:r>
          </a:p>
          <a:p>
            <a:endParaRPr lang="en-US" dirty="0"/>
          </a:p>
          <a:p>
            <a:r>
              <a:rPr lang="en-US" dirty="0" err="1" smtClean="0"/>
              <a:t>PLoS</a:t>
            </a:r>
            <a:r>
              <a:rPr lang="en-US" dirty="0" smtClean="0"/>
              <a:t> ONE, doi:10.1371/journal.pone.0000308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167" y="1689463"/>
            <a:ext cx="6043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F81BD"/>
                </a:solidFill>
              </a:rPr>
              <a:t>Data sharing </a:t>
            </a:r>
          </a:p>
          <a:p>
            <a:r>
              <a:rPr lang="en-US" sz="4400" dirty="0" smtClean="0">
                <a:solidFill>
                  <a:srgbClr val="4F81BD"/>
                </a:solidFill>
              </a:rPr>
              <a:t>amplifies research impact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558833" y="3579223"/>
            <a:ext cx="5974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Piwowar</a:t>
            </a:r>
            <a:r>
              <a:rPr lang="en-US" dirty="0" smtClean="0"/>
              <a:t> (2013</a:t>
            </a:r>
            <a:r>
              <a:rPr lang="en-US" dirty="0"/>
              <a:t>): </a:t>
            </a:r>
            <a:r>
              <a:rPr lang="en-US" dirty="0" smtClean="0"/>
              <a:t>“Data </a:t>
            </a:r>
            <a:r>
              <a:rPr lang="en-US" dirty="0"/>
              <a:t>reuse and the open data citation advantage.”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PeerJ</a:t>
            </a:r>
            <a:r>
              <a:rPr lang="en-US" dirty="0"/>
              <a:t>, </a:t>
            </a:r>
            <a:r>
              <a:rPr lang="en-US" dirty="0" err="1"/>
              <a:t>doi</a:t>
            </a:r>
            <a:r>
              <a:rPr lang="en-US" dirty="0"/>
              <a:t>: 10.7717/peerj.175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167" y="1689463"/>
            <a:ext cx="6043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F81BD"/>
                </a:solidFill>
              </a:rPr>
              <a:t>Data sharing </a:t>
            </a:r>
          </a:p>
          <a:p>
            <a:r>
              <a:rPr lang="en-US" sz="4400" dirty="0">
                <a:solidFill>
                  <a:srgbClr val="4F81BD"/>
                </a:solidFill>
              </a:rPr>
              <a:t>i</a:t>
            </a:r>
            <a:r>
              <a:rPr lang="en-US" sz="4400" dirty="0" smtClean="0">
                <a:solidFill>
                  <a:srgbClr val="4F81BD"/>
                </a:solidFill>
              </a:rPr>
              <a:t>s increasingly mandated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654628" y="3300548"/>
            <a:ext cx="5538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Journal data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Federal agency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Private foundations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90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Journal data policies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554196"/>
            <a:ext cx="5657850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3336" y="1689463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Nature Publications: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63336" y="5432363"/>
            <a:ext cx="57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http://www.nature.com/authors/policies/availability.html</a:t>
            </a:r>
          </a:p>
        </p:txBody>
      </p:sp>
    </p:spTree>
    <p:extLst>
      <p:ext uri="{BB962C8B-B14F-4D97-AF65-F5344CB8AC3E}">
        <p14:creationId xmlns:p14="http://schemas.microsoft.com/office/powerpoint/2010/main" val="2864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Journal data policies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3336" y="1689463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Science: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19498" y="5432363"/>
            <a:ext cx="62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http://www.sciencemag.org/authors/science-editorial-policies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659108"/>
            <a:ext cx="5619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Federal agency requirements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30" y="1574392"/>
            <a:ext cx="78290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NSF Data Management Plan Requirements:</a:t>
            </a:r>
          </a:p>
          <a:p>
            <a:endParaRPr lang="en-US" sz="2800" b="1" dirty="0" smtClean="0"/>
          </a:p>
          <a:p>
            <a:r>
              <a:rPr lang="en-US" sz="2800" dirty="0"/>
              <a:t>“Proposals must include a supplementary document of no more than two pages labeled "Data Management </a:t>
            </a:r>
            <a:r>
              <a:rPr lang="en-US" sz="2800" dirty="0" smtClean="0"/>
              <a:t>Plan”…</a:t>
            </a:r>
            <a:r>
              <a:rPr lang="en-US" sz="2800" dirty="0" err="1" smtClean="0"/>
              <a:t>describ</a:t>
            </a:r>
            <a:r>
              <a:rPr lang="en-US" sz="2800" dirty="0" smtClean="0"/>
              <a:t>[</a:t>
            </a:r>
            <a:r>
              <a:rPr lang="en-US" sz="2800" dirty="0" err="1" smtClean="0"/>
              <a:t>ing</a:t>
            </a:r>
            <a:r>
              <a:rPr lang="en-US" sz="2800" dirty="0" smtClean="0"/>
              <a:t>] </a:t>
            </a:r>
            <a:r>
              <a:rPr lang="en-US" sz="2800" dirty="0"/>
              <a:t>how the proposal will conform to NSF policy on the dissemination and sharing of research </a:t>
            </a:r>
            <a:r>
              <a:rPr lang="en-US" sz="2800" dirty="0" smtClean="0"/>
              <a:t>results.”</a:t>
            </a:r>
          </a:p>
          <a:p>
            <a:endParaRPr lang="en-US" sz="2800" dirty="0"/>
          </a:p>
          <a:p>
            <a:r>
              <a:rPr lang="en-US" sz="2800" dirty="0"/>
              <a:t>http://</a:t>
            </a:r>
            <a:r>
              <a:rPr lang="en-US" sz="2800" dirty="0" smtClean="0"/>
              <a:t>www.nsf.gov/pubs/policydocs/pappguide/nsf15001/gpg_2.jsp#dmp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Federal agency requirements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30" y="1574392"/>
            <a:ext cx="78290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OSTP </a:t>
            </a:r>
            <a:r>
              <a:rPr lang="en-US" sz="2800" b="1" dirty="0"/>
              <a:t>Memorandum: </a:t>
            </a:r>
            <a:r>
              <a:rPr lang="en-US" sz="2800" dirty="0" smtClean="0"/>
              <a:t>Increasing </a:t>
            </a:r>
            <a:r>
              <a:rPr lang="en-US" sz="2800" dirty="0"/>
              <a:t>Access to the Results of Federally Funded Scientific </a:t>
            </a:r>
            <a:r>
              <a:rPr lang="en-US" sz="2800" dirty="0" smtClean="0"/>
              <a:t>Research:</a:t>
            </a:r>
          </a:p>
          <a:p>
            <a:endParaRPr lang="en-US" sz="2800" dirty="0"/>
          </a:p>
          <a:p>
            <a:r>
              <a:rPr lang="en-US" sz="2800" dirty="0" smtClean="0"/>
              <a:t>“…scientific </a:t>
            </a:r>
            <a:r>
              <a:rPr lang="en-US" sz="2800" dirty="0"/>
              <a:t>data resulting from unclassified research supported wholly or in part by Federal funding should be stored and publicly accessible to search, retrieve, and analyze</a:t>
            </a:r>
            <a:r>
              <a:rPr lang="en-US" sz="2800" dirty="0" smtClean="0"/>
              <a:t>.”</a:t>
            </a:r>
          </a:p>
          <a:p>
            <a:endParaRPr lang="en-US" sz="2800" dirty="0"/>
          </a:p>
          <a:p>
            <a:r>
              <a:rPr lang="en-US" sz="2800" dirty="0"/>
              <a:t>https://www.whitehouse.gov/sites/default/files/microsites/ostp/ostp_public_access_memo_2013.pdf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338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Research Data in the Sciences: Funder and publisher data requirements</vt:lpstr>
      <vt:lpstr>PowerPoint Presentation</vt:lpstr>
      <vt:lpstr>PowerPoint Presentation</vt:lpstr>
      <vt:lpstr>PowerPoint Presentation</vt:lpstr>
      <vt:lpstr>PowerPoint Presentation</vt:lpstr>
      <vt:lpstr>Journal data policies</vt:lpstr>
      <vt:lpstr>Journal data policies</vt:lpstr>
      <vt:lpstr>Federal agency requirements</vt:lpstr>
      <vt:lpstr>Federal agency requirements</vt:lpstr>
      <vt:lpstr>Private foundations</vt:lpstr>
      <vt:lpstr>Private foundations</vt:lpstr>
      <vt:lpstr>Thank you!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UC Berkeley Libraries</dc:title>
  <dc:creator>Anna Sackmann</dc:creator>
  <cp:lastModifiedBy>Windows</cp:lastModifiedBy>
  <cp:revision>74</cp:revision>
  <dcterms:created xsi:type="dcterms:W3CDTF">2016-06-22T19:04:27Z</dcterms:created>
  <dcterms:modified xsi:type="dcterms:W3CDTF">2016-07-18T18:14:06Z</dcterms:modified>
</cp:coreProperties>
</file>