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how this contrasts with many emerging "archives" of data that allow submission of datasets with minimal metadata and few quality assurance controls, e.g Dataverse, DASH, FigShare. Promoting ICPSR to faculty (and providing support to them) is an important topic, but out of scope.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Various permutations of processed and unprocessed data and code can be found. Analysis code isn’t curated!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Navigate to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n"/>
              <a:t>10 things to know about ICPSR</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9. Thematic collections</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 addition to archiving data from individual researchers, ICPSR has ongoing partnerships with some government agencies and foundations.</a:t>
            </a:r>
          </a:p>
          <a:p>
            <a:pPr indent="-228600" lvl="0" marL="457200" rtl="0">
              <a:spcBef>
                <a:spcPts val="0"/>
              </a:spcBef>
            </a:pPr>
            <a:r>
              <a:rPr lang="en"/>
              <a:t>These datasets can be found via a normal search, but they also have their own “collection level” landing pages with additional information. Examples include:</a:t>
            </a:r>
          </a:p>
          <a:p>
            <a:pPr indent="-228600" lvl="1" marL="914400" rtl="0">
              <a:spcBef>
                <a:spcPts val="0"/>
              </a:spcBef>
            </a:pPr>
            <a:r>
              <a:rPr lang="en"/>
              <a:t>National Archive of Criminal Justice Data</a:t>
            </a:r>
          </a:p>
          <a:p>
            <a:pPr indent="-228600" lvl="1" marL="914400" rtl="0">
              <a:spcBef>
                <a:spcPts val="0"/>
              </a:spcBef>
            </a:pPr>
            <a:r>
              <a:rPr lang="en"/>
              <a:t>NCAA Student Athlete Experiences Data Archive</a:t>
            </a:r>
          </a:p>
          <a:p>
            <a:pPr indent="-228600" lvl="1" marL="914400" rtl="0">
              <a:spcBef>
                <a:spcPts val="0"/>
              </a:spcBef>
            </a:pPr>
            <a:r>
              <a:rPr lang="en"/>
              <a:t>Measures of Effective Teaching Longitudinal Database</a:t>
            </a:r>
          </a:p>
          <a:p>
            <a:pPr indent="-228600" lvl="1" marL="914400" rtl="0">
              <a:spcBef>
                <a:spcPts val="0"/>
              </a:spcBef>
            </a:pPr>
            <a:r>
              <a:rPr lang="en"/>
              <a:t>National Addiction and HIV Data Archive</a:t>
            </a:r>
          </a:p>
          <a:p>
            <a:pPr indent="-228600" lvl="1" marL="914400" rtl="0">
              <a:spcBef>
                <a:spcPts val="0"/>
              </a:spcBef>
            </a:pPr>
            <a:r>
              <a:rPr lang="en"/>
              <a:t>Teachingwithdata.org</a:t>
            </a:r>
          </a:p>
          <a:p>
            <a:pPr indent="-228600" lvl="0" marL="457200">
              <a:spcBef>
                <a:spcPts val="0"/>
              </a:spcBef>
            </a:pPr>
            <a:r>
              <a:rPr lang="en"/>
              <a:t>For a full listing of thematic collections see: </a:t>
            </a:r>
            <a:r>
              <a:rPr lang="en" sz="1400"/>
              <a:t>https://www.icpsr.umich.edu/icpsrweb/content/membership/partners/archives.html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10. Much more!</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Summer institutes</a:t>
            </a:r>
          </a:p>
          <a:p>
            <a:pPr indent="-228600" lvl="0" marL="457200" rtl="0">
              <a:spcBef>
                <a:spcPts val="0"/>
              </a:spcBef>
            </a:pPr>
            <a:r>
              <a:rPr lang="en"/>
              <a:t>Curricular materials</a:t>
            </a:r>
          </a:p>
          <a:p>
            <a:pPr indent="-228600" lvl="0" marL="457200">
              <a:spcBef>
                <a:spcPts val="0"/>
              </a:spcBef>
            </a:pPr>
            <a:r>
              <a:rPr lang="en"/>
              <a:t>Webinars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a:spcBef>
                <a:spcPts val="0"/>
              </a:spcBef>
              <a:buAutoNum type="arabicPeriod"/>
            </a:pPr>
            <a:r>
              <a:rPr lang="en"/>
              <a:t>Basics</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Based at University of Michigan</a:t>
            </a:r>
          </a:p>
          <a:p>
            <a:pPr indent="-228600" lvl="0" marL="457200" rtl="0">
              <a:spcBef>
                <a:spcPts val="0"/>
              </a:spcBef>
            </a:pPr>
            <a:r>
              <a:rPr lang="en"/>
              <a:t>Consortium funding model - members pay dues based on Carnegie rating</a:t>
            </a:r>
          </a:p>
          <a:p>
            <a:pPr indent="-228600" lvl="0" marL="457200" rtl="0">
              <a:spcBef>
                <a:spcPts val="0"/>
              </a:spcBef>
            </a:pPr>
            <a:r>
              <a:rPr lang="en"/>
              <a:t>At Berkeley, D-Lab pays the bill and Jon Stiles is the “OR” and I’m the “DR”  </a:t>
            </a:r>
          </a:p>
          <a:p>
            <a:pPr indent="-228600" lvl="0" marL="457200" rtl="0">
              <a:spcBef>
                <a:spcPts val="0"/>
              </a:spcBef>
            </a:pPr>
            <a:r>
              <a:rPr lang="en"/>
              <a:t>Mission</a:t>
            </a:r>
          </a:p>
          <a:p>
            <a:pPr indent="-228600" lvl="1" marL="914400" rtl="0">
              <a:spcBef>
                <a:spcPts val="0"/>
              </a:spcBef>
            </a:pPr>
            <a:r>
              <a:rPr lang="en"/>
              <a:t>Share data</a:t>
            </a:r>
          </a:p>
          <a:p>
            <a:pPr indent="-228600" lvl="1" marL="914400" rtl="0">
              <a:spcBef>
                <a:spcPts val="0"/>
              </a:spcBef>
            </a:pPr>
            <a:r>
              <a:rPr lang="en"/>
              <a:t>Educate and train current and future researchers</a:t>
            </a:r>
          </a:p>
          <a:p>
            <a:pPr indent="-228600" lvl="1" marL="914400" rtl="0">
              <a:spcBef>
                <a:spcPts val="0"/>
              </a:spcBef>
            </a:pPr>
            <a:r>
              <a:rPr lang="en"/>
              <a:t>Provide data management &amp; curation services</a:t>
            </a:r>
          </a:p>
          <a:p>
            <a:pPr indent="-228600" lvl="0" marL="457200" rtl="0">
              <a:spcBef>
                <a:spcPts val="0"/>
              </a:spcBef>
            </a:pPr>
            <a:r>
              <a:rPr lang="en"/>
              <a:t>Topical coverage</a:t>
            </a:r>
          </a:p>
          <a:p>
            <a:pPr indent="-228600" lvl="1" marL="914400" rtl="0">
              <a:spcBef>
                <a:spcPts val="0"/>
              </a:spcBef>
            </a:pPr>
            <a:r>
              <a:rPr lang="en"/>
              <a:t>Over 40 disciplines</a:t>
            </a:r>
          </a:p>
          <a:p>
            <a:pPr indent="-228600" lvl="2" marL="1371600" rtl="0">
              <a:spcBef>
                <a:spcPts val="0"/>
              </a:spcBef>
            </a:pPr>
            <a:r>
              <a:rPr lang="en"/>
              <a:t>Top 10 are Social sciences, Public Administration, Behavioral Sciences, Health, Medical Care, Economics, Education, Humanities, Political Science, Sociology</a:t>
            </a:r>
          </a:p>
          <a:p>
            <a:pPr indent="-228600" lvl="0" marL="457200" rtl="0">
              <a:spcBef>
                <a:spcPts val="0"/>
              </a:spcBef>
            </a:pPr>
            <a:r>
              <a:rPr lang="en"/>
              <a:t>AY 14-15 UCB usage: 290 unique users -- 3,189 datasets downloaded (375 GB) </a:t>
            </a:r>
          </a:p>
          <a:p>
            <a:pPr lvl="0" marR="0" rtl="0" algn="l">
              <a:lnSpc>
                <a:spcPct val="115000"/>
              </a:lnSpc>
              <a:spcBef>
                <a:spcPts val="0"/>
              </a:spcBef>
              <a:spcAft>
                <a:spcPts val="1600"/>
              </a:spcAft>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2. Usage examples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Example 1</a:t>
            </a:r>
            <a:r>
              <a:rPr lang="en"/>
              <a:t>: Faculty member needs data to support research on African American teen alcohol consumption trends. We find a data series in ICPSR but her expertise is not in quantitative research, and a lot of prep is required so I provide quick Stata training to her RA</a:t>
            </a:r>
          </a:p>
          <a:p>
            <a:pPr lvl="0">
              <a:spcBef>
                <a:spcPts val="0"/>
              </a:spcBef>
              <a:buNone/>
            </a:pPr>
            <a:r>
              <a:rPr b="1" lang="en"/>
              <a:t>Example 2</a:t>
            </a:r>
            <a:r>
              <a:rPr lang="en"/>
              <a:t>: Undergraduate in an Economics of Discrimination course wants to write paper on racial disparity in outcomes after the implementation of new criminal sentencing guidelines. Jim and I introduce ICPSR when we present to the class, he finds a dataset on his own but part of it is in an unfamiliar format (SAS) so he comes to the Data Lab to get help converting it and merging it.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3. Record components: Documentation</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Two main types of documentation</a:t>
            </a:r>
          </a:p>
          <a:p>
            <a:pPr indent="-228600" lvl="1" marL="914400" rtl="0">
              <a:spcBef>
                <a:spcPts val="0"/>
              </a:spcBef>
            </a:pPr>
            <a:r>
              <a:rPr lang="en"/>
              <a:t>Codebooks</a:t>
            </a:r>
          </a:p>
          <a:p>
            <a:pPr indent="-228600" lvl="1" marL="914400" rtl="0">
              <a:spcBef>
                <a:spcPts val="0"/>
              </a:spcBef>
            </a:pPr>
            <a:r>
              <a:rPr lang="en"/>
              <a:t>Technical Documentation</a:t>
            </a:r>
          </a:p>
          <a:p>
            <a:pPr indent="-228600" lvl="0" marL="457200" rtl="0">
              <a:spcBef>
                <a:spcPts val="0"/>
              </a:spcBef>
            </a:pPr>
            <a:r>
              <a:rPr lang="en"/>
              <a:t>Critical for researchers to look at these to determine the suitability of the data and to find technical information pertinent to using the data</a:t>
            </a:r>
          </a:p>
          <a:p>
            <a:pPr indent="-228600" lvl="0" marL="457200" rtl="0">
              <a:spcBef>
                <a:spcPts val="0"/>
              </a:spcBef>
            </a:pPr>
            <a:r>
              <a:rPr lang="en"/>
              <a:t>“Setup” files can also help users understand the structure of the data.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4. Record components: Code and Data</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2" name="Shape 82"/>
          <p:cNvPicPr preferRelativeResize="0"/>
          <p:nvPr/>
        </p:nvPicPr>
        <p:blipFill>
          <a:blip r:embed="rId3">
            <a:alphaModFix/>
          </a:blip>
          <a:stretch>
            <a:fillRect/>
          </a:stretch>
        </p:blipFill>
        <p:spPr>
          <a:xfrm>
            <a:off x="311700" y="1112349"/>
            <a:ext cx="8418001" cy="38353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5. There are three types of search</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Study</a:t>
            </a:r>
          </a:p>
          <a:p>
            <a:pPr indent="-228600" lvl="0" marL="457200" rtl="0">
              <a:spcBef>
                <a:spcPts val="0"/>
              </a:spcBef>
            </a:pPr>
            <a:r>
              <a:rPr lang="en"/>
              <a:t>Variable</a:t>
            </a:r>
          </a:p>
          <a:p>
            <a:pPr indent="-228600" lvl="0" marL="457200" rtl="0">
              <a:spcBef>
                <a:spcPts val="0"/>
              </a:spcBef>
            </a:pPr>
            <a:r>
              <a:rPr lang="en"/>
              <a:t>Literature</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6. Login required</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Users must log in from a UC Berkeley ip address when they create their account.</a:t>
            </a:r>
          </a:p>
          <a:p>
            <a:pPr indent="-228600" lvl="0" marL="457200" rtl="0">
              <a:spcBef>
                <a:spcPts val="0"/>
              </a:spcBef>
            </a:pPr>
            <a:r>
              <a:rPr lang="en"/>
              <a:t>Subsequent logins can be done anywhere.</a:t>
            </a:r>
          </a:p>
          <a:p>
            <a:pPr indent="-228600" lvl="0" marL="457200" rtl="0">
              <a:spcBef>
                <a:spcPts val="0"/>
              </a:spcBef>
            </a:pPr>
            <a:r>
              <a:rPr lang="en"/>
              <a:t>Login only required for downloading data - documentation can be accessed without.</a:t>
            </a:r>
          </a:p>
          <a:p>
            <a:pPr indent="-228600" lvl="0" marL="457200">
              <a:spcBef>
                <a:spcPts val="0"/>
              </a:spcBef>
            </a:pPr>
            <a:r>
              <a:rPr lang="en"/>
              <a:t>Some datasets have further access restrictions and there won’t be any download links. Generally, these data will require proof of IRB approval and perhaps other requirements to gain access to the data.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7. Statistical software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Most datasets have been prepared for use in SAS, SPSS, Stata</a:t>
            </a:r>
          </a:p>
          <a:p>
            <a:pPr indent="-228600" lvl="0" marL="457200" rtl="0">
              <a:spcBef>
                <a:spcPts val="0"/>
              </a:spcBef>
            </a:pPr>
            <a:r>
              <a:rPr lang="en"/>
              <a:t>Stata and SPSS (soon?) are available on citrix.berkeley.edu (CalNet login required).</a:t>
            </a:r>
          </a:p>
          <a:p>
            <a:pPr indent="-228600" lvl="0" marL="457200" rtl="0">
              <a:spcBef>
                <a:spcPts val="0"/>
              </a:spcBef>
            </a:pPr>
            <a:r>
              <a:rPr lang="en"/>
              <a:t>SAS, SPSS, Stata, and R are available in the Data Lab and D-Lab.</a:t>
            </a:r>
          </a:p>
          <a:p>
            <a:pPr indent="-228600" lvl="0" marL="457200" rtl="0">
              <a:spcBef>
                <a:spcPts val="0"/>
              </a:spcBef>
            </a:pPr>
            <a:r>
              <a:rPr lang="en"/>
              <a:t>Help converting from one format to another is available in the Data Lab.</a:t>
            </a:r>
          </a:p>
          <a:p>
            <a:pPr indent="-228600" lvl="0" marL="457200" rtl="0">
              <a:spcBef>
                <a:spcPts val="0"/>
              </a:spcBef>
            </a:pPr>
            <a:r>
              <a:rPr lang="en"/>
              <a:t>Some can be opened in Excel, but generally it’s not a good idea.</a:t>
            </a:r>
          </a:p>
          <a:p>
            <a:pPr indent="-228600" lvl="1" marL="914400" rtl="0">
              <a:spcBef>
                <a:spcPts val="0"/>
              </a:spcBef>
            </a:pPr>
            <a:r>
              <a:rPr lang="en"/>
              <a:t>Large size of some files makes it hard to manipulate the data</a:t>
            </a:r>
          </a:p>
          <a:p>
            <a:pPr indent="-228600" lvl="1" marL="914400" rtl="0">
              <a:spcBef>
                <a:spcPts val="0"/>
              </a:spcBef>
            </a:pPr>
            <a:r>
              <a:rPr lang="en"/>
              <a:t>Metadata like long labels and value labels can’t be used</a:t>
            </a:r>
          </a:p>
          <a:p>
            <a:pPr indent="-228600" lvl="0" marL="457200" rtl="0">
              <a:spcBef>
                <a:spcPts val="0"/>
              </a:spcBef>
            </a:pPr>
            <a:r>
              <a:rPr lang="en"/>
              <a:t>A large number of files can be analyzed online, but researchers generally use this only for exploratory analysis.</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8. Standardized metadata</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ICPSR uses a metadata standard called DDI that captures important details about the research process, time, file formats and version, etc.</a:t>
            </a:r>
          </a:p>
          <a:p>
            <a:pPr indent="-228600" lvl="0" marL="457200" rtl="0">
              <a:spcBef>
                <a:spcPts val="0"/>
              </a:spcBef>
            </a:pPr>
            <a:r>
              <a:rPr lang="en"/>
              <a:t>Makes it easy to find important details without always having to delve into documentation </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