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p:scale>
          <a:sx n="21" d="100"/>
          <a:sy n="21" d="100"/>
        </p:scale>
        <p:origin x="1506" y="-294"/>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3/15/2017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3/15/2017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3/15/2017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3/15/2017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3/15/2017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a:t>Forge virtual reality explorer</a:t>
            </a:r>
          </a:p>
        </p:txBody>
      </p:sp>
      <p:sp>
        <p:nvSpPr>
          <p:cNvPr id="3" name="Subtitle 2"/>
          <p:cNvSpPr>
            <a:spLocks noGrp="1"/>
          </p:cNvSpPr>
          <p:nvPr>
            <p:ph type="subTitle" idx="4294967295"/>
          </p:nvPr>
        </p:nvSpPr>
        <p:spPr>
          <a:xfrm>
            <a:off x="12469125" y="3849610"/>
            <a:ext cx="18951755" cy="1991672"/>
          </a:xfrm>
        </p:spPr>
        <p:txBody>
          <a:bodyPr lIns="0" tIns="0" rIns="0" bIns="0">
            <a:normAutofit/>
          </a:bodyPr>
          <a:lstStyle/>
          <a:p>
            <a:pPr marL="0" indent="0" algn="l">
              <a:buNone/>
            </a:pPr>
            <a:r>
              <a:rPr lang="en-US" sz="5400" dirty="0">
                <a:solidFill>
                  <a:srgbClr val="F37321"/>
                </a:solidFill>
              </a:rPr>
              <a:t>3 Dimensional Model Viewer on the Web with Autodesk’s Forge API</a:t>
            </a:r>
          </a:p>
        </p:txBody>
      </p:sp>
      <p:sp>
        <p:nvSpPr>
          <p:cNvPr id="13" name="TextBox 12"/>
          <p:cNvSpPr txBox="1"/>
          <p:nvPr/>
        </p:nvSpPr>
        <p:spPr>
          <a:xfrm>
            <a:off x="12469125" y="12039600"/>
            <a:ext cx="9222475" cy="18962798"/>
          </a:xfrm>
          <a:prstGeom prst="rect">
            <a:avLst/>
          </a:prstGeom>
          <a:noFill/>
        </p:spPr>
        <p:txBody>
          <a:bodyPr wrap="square" rtlCol="0" anchor="t" anchorCtr="0">
            <a:noAutofit/>
          </a:bodyPr>
          <a:lstStyle/>
          <a:p>
            <a:pPr>
              <a:spcAft>
                <a:spcPts val="1800"/>
              </a:spcAft>
            </a:pPr>
            <a:r>
              <a:rPr lang="en-US" sz="3000" b="1" dirty="0">
                <a:solidFill>
                  <a:srgbClr val="5D87A1"/>
                </a:solidFill>
              </a:rPr>
              <a:t>Description</a:t>
            </a:r>
          </a:p>
          <a:p>
            <a:pPr>
              <a:spcAft>
                <a:spcPts val="1800"/>
              </a:spcAft>
            </a:pPr>
            <a:r>
              <a:rPr lang="en-US" sz="3000" dirty="0"/>
              <a:t>We took the website Vrok.it and improved its usability and added extra features into it using the Forge APIs. We changed the entire server system to use the APIs and then updated the face of the website to make it easier to use. </a:t>
            </a:r>
          </a:p>
          <a:p>
            <a:pPr>
              <a:spcAft>
                <a:spcPts val="1800"/>
              </a:spcAft>
            </a:pPr>
            <a:r>
              <a:rPr lang="en-US" sz="3000" b="1" dirty="0">
                <a:solidFill>
                  <a:srgbClr val="5D87A1"/>
                </a:solidFill>
              </a:rPr>
              <a:t>The Forge API Collection</a:t>
            </a:r>
          </a:p>
          <a:p>
            <a:pPr>
              <a:spcAft>
                <a:spcPts val="1800"/>
              </a:spcAft>
            </a:pPr>
            <a:r>
              <a:rPr lang="en-US" sz="3000" b="1" dirty="0"/>
              <a:t>Data Management</a:t>
            </a:r>
          </a:p>
          <a:p>
            <a:pPr>
              <a:spcAft>
                <a:spcPts val="1800"/>
              </a:spcAft>
            </a:pPr>
            <a:r>
              <a:rPr lang="en-US" sz="3000" dirty="0"/>
              <a:t>The Model Derivative API enables users to represent and share their designs in different formats, as well as to extract valuable metadata. (Its translation functionality was previously bundled as part of the “View and Data API”.) Translate designs into SVF format for extracting data and for rendering files in the viewer.</a:t>
            </a:r>
            <a:endParaRPr lang="en-US" sz="3000" dirty="0"/>
          </a:p>
          <a:p>
            <a:pPr>
              <a:spcAft>
                <a:spcPts val="1800"/>
              </a:spcAft>
            </a:pPr>
            <a:r>
              <a:rPr lang="en-US" sz="3000" b="1" dirty="0"/>
              <a:t>Data Authentication</a:t>
            </a:r>
          </a:p>
          <a:p>
            <a:pPr>
              <a:spcAft>
                <a:spcPts val="1800"/>
              </a:spcAft>
            </a:pPr>
            <a:r>
              <a:rPr lang="en-US" sz="3000" dirty="0"/>
              <a:t>OAuth, specifically OAuth2, is the open standard used across the Forge Platform for token-based authentication and authorization.</a:t>
            </a:r>
            <a:endParaRPr lang="en-US" sz="3000" dirty="0"/>
          </a:p>
          <a:p>
            <a:pPr>
              <a:spcAft>
                <a:spcPts val="1800"/>
              </a:spcAft>
            </a:pPr>
            <a:r>
              <a:rPr lang="en-US" sz="3000" b="1" dirty="0"/>
              <a:t>Model Derivative</a:t>
            </a:r>
          </a:p>
          <a:p>
            <a:pPr>
              <a:spcAft>
                <a:spcPts val="1800"/>
              </a:spcAft>
            </a:pPr>
            <a:r>
              <a:rPr lang="en-US" sz="3000" dirty="0"/>
              <a:t>The Data Management API provides a unified and consistent way to access data across BIM 360 Team, Fusion Team (formerly known as A360 Team), BIM 360 Docs, A360 Personal, and the Object Storage Service.</a:t>
            </a:r>
            <a:endParaRPr lang="en-US" sz="3000" dirty="0"/>
          </a:p>
          <a:p>
            <a:pPr>
              <a:spcAft>
                <a:spcPts val="1800"/>
              </a:spcAft>
            </a:pPr>
            <a:r>
              <a:rPr lang="en-US" sz="3000" b="1" dirty="0"/>
              <a:t>Large Model Viewer</a:t>
            </a:r>
          </a:p>
          <a:p>
            <a:pPr>
              <a:spcAft>
                <a:spcPts val="1800"/>
              </a:spcAft>
            </a:pPr>
            <a:r>
              <a:rPr lang="en-US" sz="3000" dirty="0"/>
              <a:t>The Viewer (formerly part of the “View and Data API”) is a </a:t>
            </a:r>
            <a:r>
              <a:rPr lang="en-US" sz="3000" dirty="0" err="1"/>
              <a:t>WebGL</a:t>
            </a:r>
            <a:r>
              <a:rPr lang="en-US" sz="3000" dirty="0"/>
              <a:t>-based, JavaScript library for 3D and 2D model rendering. 3D and 2D model data may come from a wide array of applications, such as AutoCAD, Fusion360, Revit, and many more.</a:t>
            </a:r>
            <a:endParaRPr lang="en-US" sz="3000" dirty="0"/>
          </a:p>
          <a:p>
            <a:pPr>
              <a:spcAft>
                <a:spcPts val="1800"/>
              </a:spcAft>
            </a:pPr>
            <a:endParaRPr lang="en-US" sz="3000" dirty="0"/>
          </a:p>
          <a:p>
            <a:pPr>
              <a:spcAft>
                <a:spcPts val="1800"/>
              </a:spcAft>
            </a:pPr>
            <a:endParaRPr lang="en-US" sz="3000" dirty="0"/>
          </a:p>
        </p:txBody>
      </p:sp>
      <p:sp>
        <p:nvSpPr>
          <p:cNvPr id="14" name="TextBox 13"/>
          <p:cNvSpPr txBox="1"/>
          <p:nvPr/>
        </p:nvSpPr>
        <p:spPr>
          <a:xfrm>
            <a:off x="22198405" y="5433060"/>
            <a:ext cx="9222475" cy="13512801"/>
          </a:xfrm>
          <a:prstGeom prst="rect">
            <a:avLst/>
          </a:prstGeom>
          <a:noFill/>
        </p:spPr>
        <p:txBody>
          <a:bodyPr wrap="square" rtlCol="0">
            <a:noAutofit/>
          </a:bodyPr>
          <a:lstStyle/>
          <a:p>
            <a:pPr>
              <a:spcAft>
                <a:spcPts val="1800"/>
              </a:spcAft>
            </a:pPr>
            <a:r>
              <a:rPr lang="en-US" sz="3600" b="1" dirty="0">
                <a:solidFill>
                  <a:srgbClr val="5D87A1"/>
                </a:solidFill>
              </a:rPr>
              <a:t>Results and Conclusion</a:t>
            </a:r>
          </a:p>
          <a:p>
            <a:pPr>
              <a:spcAft>
                <a:spcPts val="1800"/>
              </a:spcAft>
            </a:pPr>
            <a:r>
              <a:rPr lang="en-US" sz="3600" dirty="0"/>
              <a:t>What started as a hackathon project has become a fully functioning product that uses these APIs to provide the following features:</a:t>
            </a:r>
            <a:endParaRPr lang="en-US" sz="3600" b="1" dirty="0">
              <a:solidFill>
                <a:srgbClr val="5D87A1"/>
              </a:solidFill>
            </a:endParaRPr>
          </a:p>
          <a:p>
            <a:pPr marL="457200" indent="-457200">
              <a:spcAft>
                <a:spcPts val="1800"/>
              </a:spcAft>
              <a:buFont typeface="Arial"/>
              <a:buChar char="•"/>
            </a:pPr>
            <a:r>
              <a:rPr lang="en-US" sz="3000" dirty="0"/>
              <a:t>Data Authentication- A user is now able to log in if they have an Autodesk account.</a:t>
            </a:r>
          </a:p>
          <a:p>
            <a:pPr marL="457200" indent="-457200">
              <a:spcAft>
                <a:spcPts val="1800"/>
              </a:spcAft>
              <a:buFont typeface="Arial"/>
              <a:buChar char="•"/>
            </a:pPr>
            <a:r>
              <a:rPr lang="en-US" sz="3000" dirty="0"/>
              <a:t>Data Management- After logging in the user can now upload files from any of the cloud services</a:t>
            </a:r>
          </a:p>
          <a:p>
            <a:pPr marL="457200" indent="-457200">
              <a:spcAft>
                <a:spcPts val="1800"/>
              </a:spcAft>
              <a:buFont typeface="Arial"/>
              <a:buChar char="•"/>
            </a:pPr>
            <a:r>
              <a:rPr lang="en-US" sz="3000" dirty="0"/>
              <a:t>Model Derivative</a:t>
            </a:r>
          </a:p>
          <a:p>
            <a:pPr marL="457200" indent="-457200">
              <a:spcAft>
                <a:spcPts val="1800"/>
              </a:spcAft>
              <a:buFont typeface="Arial"/>
              <a:buChar char="•"/>
            </a:pPr>
            <a:r>
              <a:rPr lang="en-US" sz="3000" dirty="0"/>
              <a:t>Large Model Viewer- Updated and allows for keyboard keys to be pressed for movement as well as mouse movement</a:t>
            </a:r>
          </a:p>
          <a:p>
            <a:pPr marL="457200" indent="-457200">
              <a:spcAft>
                <a:spcPts val="1800"/>
              </a:spcAft>
              <a:buFont typeface="Arial"/>
              <a:buChar char="•"/>
            </a:pPr>
            <a:r>
              <a:rPr lang="en-US" sz="3000" dirty="0"/>
              <a:t>Allows for the upload of 3D files to the site. This process also prevents files of the incorrect type from being uploaded</a:t>
            </a:r>
          </a:p>
          <a:p>
            <a:pPr>
              <a:spcAft>
                <a:spcPts val="1800"/>
              </a:spcAft>
            </a:pPr>
            <a:endParaRPr lang="en-US" sz="3000" dirty="0"/>
          </a:p>
        </p:txBody>
      </p:sp>
      <p:sp>
        <p:nvSpPr>
          <p:cNvPr id="24" name="Rectangle 23"/>
          <p:cNvSpPr/>
          <p:nvPr/>
        </p:nvSpPr>
        <p:spPr>
          <a:xfrm>
            <a:off x="1406151" y="2495465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5331461"/>
            <a:ext cx="8550648" cy="18962798"/>
          </a:xfrm>
          <a:prstGeom prst="rect">
            <a:avLst/>
          </a:prstGeom>
          <a:noFill/>
        </p:spPr>
        <p:txBody>
          <a:bodyPr wrap="square" rtlCol="0" anchor="t" anchorCtr="0">
            <a:noAutofit/>
          </a:bodyPr>
          <a:lstStyle/>
          <a:p>
            <a:pPr>
              <a:spcAft>
                <a:spcPts val="1800"/>
              </a:spcAft>
            </a:pPr>
            <a:r>
              <a:rPr lang="en-US" sz="3600" b="1" dirty="0">
                <a:solidFill>
                  <a:srgbClr val="5D87A1"/>
                </a:solidFill>
              </a:rPr>
              <a:t>Background</a:t>
            </a:r>
          </a:p>
          <a:p>
            <a:pPr>
              <a:spcAft>
                <a:spcPts val="1800"/>
              </a:spcAft>
            </a:pPr>
            <a:r>
              <a:rPr lang="en-US" sz="3000" dirty="0"/>
              <a:t>Initially, our task was to build a project of our choosing using the Forge APIs. The freedom in being able to choose a project of our choice was a big motivator. After speaking with different Autodesk members, we decided to undertake an old hackathon project belonging to an employee named Kean. Kean had created a site he named Vrok.it. Vrok.it utilized the Large Model Viewer API for the viewing of 3D models and he added the ability to view them on a mobile device. However, as a hackathon project it was put together quickly and did not have all the features it should have. Our task became to improve the usability of the site while incorporating additional APIs into it.</a:t>
            </a:r>
          </a:p>
          <a:p>
            <a:pPr>
              <a:spcAft>
                <a:spcPts val="1800"/>
              </a:spcAft>
            </a:pPr>
            <a:r>
              <a:rPr lang="en-US" sz="3600" b="1" dirty="0">
                <a:solidFill>
                  <a:srgbClr val="5D87A1"/>
                </a:solidFill>
              </a:rPr>
              <a:t>Not sure yet</a:t>
            </a:r>
          </a:p>
          <a:p>
            <a:pPr>
              <a:spcAft>
                <a:spcPts val="1800"/>
              </a:spcAft>
            </a:pPr>
            <a:endParaRPr lang="en-US" sz="3000" dirty="0"/>
          </a:p>
        </p:txBody>
      </p:sp>
      <p:sp>
        <p:nvSpPr>
          <p:cNvPr id="28" name="Subtitle 2"/>
          <p:cNvSpPr txBox="1">
            <a:spLocks/>
          </p:cNvSpPr>
          <p:nvPr/>
        </p:nvSpPr>
        <p:spPr>
          <a:xfrm>
            <a:off x="1406151" y="2778448"/>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Introduction and Background</a:t>
            </a:r>
          </a:p>
        </p:txBody>
      </p:sp>
      <p:sp>
        <p:nvSpPr>
          <p:cNvPr id="29" name="Rectangle 28"/>
          <p:cNvSpPr/>
          <p:nvPr/>
        </p:nvSpPr>
        <p:spPr>
          <a:xfrm>
            <a:off x="34493200" y="5966473"/>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0" y="262682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chemeClr val="bg1"/>
                </a:solidFill>
              </a:rPr>
              <a:t>Team Bios</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Team Members</a:t>
            </a:r>
          </a:p>
          <a:p>
            <a:pPr marL="457200" indent="-457200">
              <a:spcAft>
                <a:spcPts val="1800"/>
              </a:spcAft>
              <a:buFont typeface="Arial"/>
              <a:buChar char="•"/>
            </a:pPr>
            <a:r>
              <a:rPr lang="en-US" sz="3000" dirty="0">
                <a:solidFill>
                  <a:schemeClr val="bg1"/>
                </a:solidFill>
              </a:rPr>
              <a:t>Paul Kwak. Computer Science Major </a:t>
            </a:r>
          </a:p>
          <a:p>
            <a:pPr marL="457200" indent="-457200">
              <a:spcAft>
                <a:spcPts val="1800"/>
              </a:spcAft>
              <a:buFont typeface="Arial"/>
              <a:buChar char="•"/>
            </a:pPr>
            <a:r>
              <a:rPr lang="en-US" sz="3000" dirty="0">
                <a:solidFill>
                  <a:schemeClr val="bg1"/>
                </a:solidFill>
              </a:rPr>
              <a:t>Shawn Cross. Computer Science Major</a:t>
            </a:r>
          </a:p>
          <a:p>
            <a:pPr marL="457200" indent="-457200">
              <a:spcAft>
                <a:spcPts val="1800"/>
              </a:spcAft>
              <a:buFont typeface="Arial"/>
              <a:buChar char="•"/>
            </a:pPr>
            <a:r>
              <a:rPr lang="en-US" sz="3000" dirty="0">
                <a:solidFill>
                  <a:schemeClr val="bg1"/>
                </a:solidFill>
              </a:rPr>
              <a:t>Griffin </a:t>
            </a:r>
            <a:r>
              <a:rPr lang="en-US" sz="3000" dirty="0" err="1">
                <a:solidFill>
                  <a:schemeClr val="bg1"/>
                </a:solidFill>
              </a:rPr>
              <a:t>Gonsalves</a:t>
            </a:r>
            <a:r>
              <a:rPr lang="en-US" sz="3000" dirty="0">
                <a:solidFill>
                  <a:schemeClr val="bg1"/>
                </a:solidFill>
              </a:rPr>
              <a:t>. Computer Science Major</a:t>
            </a:r>
          </a:p>
          <a:p>
            <a:pPr marL="457200" indent="-457200">
              <a:spcAft>
                <a:spcPts val="1800"/>
              </a:spcAft>
              <a:buFont typeface="Arial"/>
              <a:buChar char="•"/>
            </a:pPr>
            <a:r>
              <a:rPr lang="en-US" sz="3000" dirty="0">
                <a:solidFill>
                  <a:schemeClr val="bg1"/>
                </a:solidFill>
              </a:rPr>
              <a:t>Client: Autodesk’s Patti </a:t>
            </a:r>
            <a:r>
              <a:rPr lang="en-US" sz="3000" dirty="0" err="1">
                <a:solidFill>
                  <a:schemeClr val="bg1"/>
                </a:solidFill>
              </a:rPr>
              <a:t>Vrobel</a:t>
            </a:r>
            <a:r>
              <a:rPr lang="en-US" sz="3000" dirty="0">
                <a:solidFill>
                  <a:schemeClr val="bg1"/>
                </a:solidFill>
              </a:rPr>
              <a:t> </a:t>
            </a:r>
          </a:p>
          <a:p>
            <a:pPr>
              <a:spcAft>
                <a:spcPts val="1800"/>
              </a:spcAft>
            </a:pPr>
            <a:r>
              <a:rPr lang="en-US" sz="3000" dirty="0">
                <a:solidFill>
                  <a:schemeClr val="bg1"/>
                </a:solidFill>
              </a:rPr>
              <a:t>We are the Forge Virtual Reality Explorer group! </a:t>
            </a:r>
          </a:p>
          <a:p>
            <a:pPr>
              <a:spcAft>
                <a:spcPts val="1800"/>
              </a:spcAft>
            </a:pPr>
            <a:endParaRPr lang="en-US" sz="3000" dirty="0">
              <a:solidFill>
                <a:schemeClr val="bg1"/>
              </a:solidFill>
            </a:endParaRPr>
          </a:p>
        </p:txBody>
      </p:sp>
      <p:pic>
        <p:nvPicPr>
          <p:cNvPr id="7" name="Picture 6"/>
          <p:cNvPicPr>
            <a:picLocks noChangeAspect="1"/>
          </p:cNvPicPr>
          <p:nvPr/>
        </p:nvPicPr>
        <p:blipFill>
          <a:blip r:embed="rId3"/>
          <a:stretch>
            <a:fillRect/>
          </a:stretch>
        </p:blipFill>
        <p:spPr>
          <a:xfrm>
            <a:off x="12652820" y="6118467"/>
            <a:ext cx="9038780" cy="5268678"/>
          </a:xfrm>
          <a:prstGeom prst="rect">
            <a:avLst/>
          </a:prstGeom>
        </p:spPr>
      </p:pic>
      <p:pic>
        <p:nvPicPr>
          <p:cNvPr id="17" name="Picture 16"/>
          <p:cNvPicPr>
            <a:picLocks noChangeAspect="1"/>
          </p:cNvPicPr>
          <p:nvPr/>
        </p:nvPicPr>
        <p:blipFill>
          <a:blip r:embed="rId4"/>
          <a:stretch>
            <a:fillRect/>
          </a:stretch>
        </p:blipFill>
        <p:spPr>
          <a:xfrm>
            <a:off x="21928459" y="25099041"/>
            <a:ext cx="10155682" cy="5316312"/>
          </a:xfrm>
          <a:prstGeom prst="rect">
            <a:avLst/>
          </a:prstGeom>
        </p:spPr>
      </p:pic>
      <p:pic>
        <p:nvPicPr>
          <p:cNvPr id="19" name="Picture 18"/>
          <p:cNvPicPr>
            <a:picLocks noChangeAspect="1"/>
          </p:cNvPicPr>
          <p:nvPr/>
        </p:nvPicPr>
        <p:blipFill>
          <a:blip r:embed="rId5"/>
          <a:stretch>
            <a:fillRect/>
          </a:stretch>
        </p:blipFill>
        <p:spPr>
          <a:xfrm>
            <a:off x="21928459" y="19090243"/>
            <a:ext cx="10425628" cy="5864416"/>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67</TotalTime>
  <Words>576</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Forge virtual reality explorer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Forge virtual reality explorer</dc:title>
  <dc:creator>Paul</dc:creator>
  <cp:lastModifiedBy>Paul</cp:lastModifiedBy>
  <cp:revision>6</cp:revision>
  <dcterms:created xsi:type="dcterms:W3CDTF">2017-03-15T18:58:30Z</dcterms:created>
  <dcterms:modified xsi:type="dcterms:W3CDTF">2017-03-15T20:06:29Z</dcterms:modified>
</cp:coreProperties>
</file>