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51-D233-F14A-8725-ADCF8D5CB84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0/02/26/sports/olympics/20100226-olysymphony.html?_r=0" TargetMode="External"/><Relationship Id="rId4" Type="http://schemas.openxmlformats.org/officeDocument/2006/relationships/hyperlink" Target="http://www.nytimes.com/interactive/2013/08/01/nyregion/tracking-the-mayoral-candidates-across-nyc.html?_r=2&amp;" TargetMode="External"/><Relationship Id="rId5" Type="http://schemas.openxmlformats.org/officeDocument/2006/relationships/hyperlink" Target="http://www.aljazeera.com/indepth/interactive/2013/08/20138311119355889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gur.com/a/1q27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ections.nytimes.com/2012/results/president" TargetMode="External"/><Relationship Id="rId3" Type="http://schemas.openxmlformats.org/officeDocument/2006/relationships/hyperlink" Target="http://upload.wikimedia.org/wikipedia/commons/8/8d/Final_2008_electoral_cartogram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onejournalismlab.org/post/34098190679/record-drought-leads-to-a-critical-wint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nt.fm/win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imgur.com/72p4whq.jpg" TargetMode="External"/><Relationship Id="rId3" Type="http://schemas.openxmlformats.org/officeDocument/2006/relationships/hyperlink" Target="http://i.imgur.com/KTUj0v4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3572"/>
            <a:ext cx="7772400" cy="1470025"/>
          </a:xfrm>
        </p:spPr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2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Show the data</a:t>
            </a:r>
          </a:p>
          <a:p>
            <a:r>
              <a:rPr lang="en-US" dirty="0" smtClean="0"/>
              <a:t>Induce the viewer to think about substance over method</a:t>
            </a:r>
          </a:p>
          <a:p>
            <a:r>
              <a:rPr lang="en-US" dirty="0" smtClean="0"/>
              <a:t>Avoid Distortion</a:t>
            </a:r>
          </a:p>
          <a:p>
            <a:r>
              <a:rPr lang="en-US" dirty="0" smtClean="0"/>
              <a:t>Present many number in a small space – information density</a:t>
            </a:r>
          </a:p>
          <a:p>
            <a:r>
              <a:rPr lang="en-US" dirty="0" smtClean="0"/>
              <a:t>Make large datasets coherent</a:t>
            </a:r>
          </a:p>
          <a:p>
            <a:r>
              <a:rPr lang="en-US" dirty="0" smtClean="0"/>
              <a:t>Encourage the eye to compare things</a:t>
            </a:r>
          </a:p>
          <a:p>
            <a:r>
              <a:rPr lang="en-US" dirty="0" smtClean="0"/>
              <a:t>Reveal data at multiple levels</a:t>
            </a:r>
          </a:p>
          <a:p>
            <a:r>
              <a:rPr lang="en-US" dirty="0" smtClean="0"/>
              <a:t>Serve a clear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reveal data.</a:t>
            </a:r>
          </a:p>
          <a:p>
            <a:r>
              <a:rPr lang="en-US" dirty="0" smtClean="0"/>
              <a:t>Graphics efficiently communicate complex quantitative ideas.</a:t>
            </a:r>
          </a:p>
          <a:p>
            <a:r>
              <a:rPr lang="en-US" dirty="0" err="1" smtClean="0"/>
              <a:t>Tufte</a:t>
            </a:r>
            <a:r>
              <a:rPr lang="en-US" dirty="0" smtClean="0"/>
              <a:t> lists these graphical designs</a:t>
            </a:r>
          </a:p>
          <a:p>
            <a:pPr lvl="1"/>
            <a:r>
              <a:rPr lang="en-US" dirty="0" smtClean="0">
                <a:hlinkClick r:id="rId2"/>
              </a:rPr>
              <a:t>Data maps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Time-series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Space-time narrative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Relational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“Maps repay careful study,” </a:t>
            </a:r>
            <a:r>
              <a:rPr lang="en-US" dirty="0" err="1" smtClean="0"/>
              <a:t>Tufte</a:t>
            </a:r>
            <a:r>
              <a:rPr lang="en-US" dirty="0" smtClean="0"/>
              <a:t> writes.</a:t>
            </a:r>
          </a:p>
          <a:p>
            <a:r>
              <a:rPr lang="en-US" dirty="0" smtClean="0"/>
              <a:t>But they do have flaws – they equate importance with geographic area instead of some kind of weight.</a:t>
            </a:r>
          </a:p>
          <a:p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Vs. </a:t>
            </a: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John Snow and a map vs. cholera.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6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frequent form of graphical visualization.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trend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vs. quantity</a:t>
            </a:r>
          </a:p>
          <a:p>
            <a:r>
              <a:rPr lang="en-US" dirty="0" smtClean="0"/>
              <a:t>Best for large data with real variability – a simple linear chart is boring.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Space-time 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time series, add geography.</a:t>
            </a:r>
          </a:p>
          <a:p>
            <a:r>
              <a:rPr lang="en-US" dirty="0" smtClean="0"/>
              <a:t>The data moves over space and time.</a:t>
            </a:r>
          </a:p>
          <a:p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 silly example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or more variables, inviting comparison between them. </a:t>
            </a:r>
          </a:p>
          <a:p>
            <a:r>
              <a:rPr lang="en-US" dirty="0" smtClean="0"/>
              <a:t>The Scatterplot.</a:t>
            </a:r>
          </a:p>
          <a:p>
            <a:r>
              <a:rPr lang="en-US" dirty="0" smtClean="0"/>
              <a:t>Invites visual analysis toward a causal relationship.</a:t>
            </a:r>
          </a:p>
          <a:p>
            <a:r>
              <a:rPr lang="en-US" dirty="0" smtClean="0">
                <a:hlinkClick r:id="rId3"/>
              </a:rPr>
              <a:t>Like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5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matter of substance, statistics and design.</a:t>
            </a:r>
          </a:p>
          <a:p>
            <a:r>
              <a:rPr lang="en-US" dirty="0" smtClean="0"/>
              <a:t>Complex ideas communicated with clarity, precision and efficiency.</a:t>
            </a:r>
          </a:p>
          <a:p>
            <a:r>
              <a:rPr lang="en-US" dirty="0" smtClean="0"/>
              <a:t>Give the viewer the greatest number of ideas in the shortest time with the least ink the smallest space.</a:t>
            </a:r>
          </a:p>
          <a:p>
            <a:r>
              <a:rPr lang="en-US" dirty="0" smtClean="0"/>
              <a:t>Nearly always multivariate.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information to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Cairo describes a process of information that goes from unstructured information to wisdom. </a:t>
            </a:r>
          </a:p>
          <a:p>
            <a:r>
              <a:rPr lang="en-US" dirty="0" smtClean="0"/>
              <a:t>Unstructured information &gt; Data &gt; Structured Information &gt; Knowledge &gt; Wisdom</a:t>
            </a:r>
          </a:p>
          <a:p>
            <a:r>
              <a:rPr lang="en-US" dirty="0" smtClean="0"/>
              <a:t>We achieve wisdom when we achieve a deep understanding of the subject </a:t>
            </a:r>
            <a:r>
              <a:rPr lang="mr-IN" dirty="0" smtClean="0"/>
              <a:t>–</a:t>
            </a:r>
            <a:r>
              <a:rPr lang="en-US" dirty="0" smtClean="0"/>
              <a:t> meaning we not only understand it, but it blends into our previous understanding and makes us smarter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6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information to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dealing with structured information, for the most part, and attempting to create knowledge at worst and wisdom at best. </a:t>
            </a:r>
          </a:p>
          <a:p>
            <a:r>
              <a:rPr lang="en-US" dirty="0" smtClean="0"/>
              <a:t>Joan Costa: “to make certain phenomena and portions of reality visible and understandable.”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60118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assignment 1 -- installing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Download </a:t>
            </a:r>
            <a:r>
              <a:rPr lang="en-US" dirty="0" smtClean="0"/>
              <a:t>your first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en-US" dirty="0"/>
              <a:t>, open it in </a:t>
            </a:r>
            <a:r>
              <a:rPr lang="en-US" dirty="0" err="1"/>
              <a:t>Jupyter</a:t>
            </a:r>
            <a:r>
              <a:rPr lang="en-US" dirty="0"/>
              <a:t> Notebook and walk through it.</a:t>
            </a:r>
          </a:p>
        </p:txBody>
      </p:sp>
    </p:spTree>
    <p:extLst>
      <p:ext uri="{BB962C8B-B14F-4D97-AF65-F5344CB8AC3E}">
        <p14:creationId xmlns:p14="http://schemas.microsoft.com/office/powerpoint/2010/main" val="20059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, data visualization …</a:t>
            </a:r>
          </a:p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4037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journalism. It’s storytelling.</a:t>
            </a:r>
          </a:p>
          <a:p>
            <a:r>
              <a:rPr lang="en-US" dirty="0" smtClean="0"/>
              <a:t>It has the same structure as a story.</a:t>
            </a:r>
          </a:p>
          <a:p>
            <a:r>
              <a:rPr lang="en-US" dirty="0" smtClean="0"/>
              <a:t>It has the same rules as journalism.</a:t>
            </a:r>
          </a:p>
          <a:p>
            <a:r>
              <a:rPr lang="en-US" dirty="0" smtClean="0"/>
              <a:t>It just uses visual cues and the mechanics of your brain to tell that story.</a:t>
            </a:r>
          </a:p>
          <a:p>
            <a:r>
              <a:rPr lang="en-US" dirty="0" smtClean="0"/>
              <a:t>Don’t believe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ident_Map_-_Election_2012_-_NYTimes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" y="0"/>
            <a:ext cx="772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ident_Map_-_Election_2012_-_NYTimes.co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" y="0"/>
            <a:ext cx="902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657</Words>
  <Application>Microsoft Macintosh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What is data visualization?</vt:lpstr>
      <vt:lpstr>PowerPoint Presentation</vt:lpstr>
      <vt:lpstr>PowerPoint Presentation</vt:lpstr>
      <vt:lpstr>Graphical excellence explained</vt:lpstr>
      <vt:lpstr>Graphical Excellence explained</vt:lpstr>
      <vt:lpstr>Graphical excellence explained</vt:lpstr>
      <vt:lpstr>Data maps</vt:lpstr>
      <vt:lpstr>Time series</vt:lpstr>
      <vt:lpstr>Space-time narratives</vt:lpstr>
      <vt:lpstr>Relational graphics</vt:lpstr>
      <vt:lpstr>Graphical excellence</vt:lpstr>
      <vt:lpstr>From information to wisdom</vt:lpstr>
      <vt:lpstr>From information to wisdom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Matthew Waite</dc:creator>
  <cp:lastModifiedBy>Matt Waite</cp:lastModifiedBy>
  <cp:revision>16</cp:revision>
  <dcterms:created xsi:type="dcterms:W3CDTF">2013-08-29T15:43:47Z</dcterms:created>
  <dcterms:modified xsi:type="dcterms:W3CDTF">2018-01-11T21:28:34Z</dcterms:modified>
</cp:coreProperties>
</file>