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60" r:id="rId8"/>
    <p:sldId id="267" r:id="rId9"/>
    <p:sldId id="266" r:id="rId10"/>
    <p:sldId id="265" r:id="rId11"/>
    <p:sldId id="259" r:id="rId12"/>
    <p:sldId id="258" r:id="rId13"/>
    <p:sldId id="268" r:id="rId14"/>
    <p:sldId id="269" r:id="rId15"/>
    <p:sldId id="273" r:id="rId16"/>
    <p:sldId id="272" r:id="rId17"/>
    <p:sldId id="271" r:id="rId18"/>
    <p:sldId id="270" r:id="rId19"/>
    <p:sldId id="274" r:id="rId20"/>
    <p:sldId id="279" r:id="rId21"/>
    <p:sldId id="280" r:id="rId22"/>
    <p:sldId id="278" r:id="rId23"/>
    <p:sldId id="277" r:id="rId24"/>
    <p:sldId id="276" r:id="rId25"/>
    <p:sldId id="275" r:id="rId26"/>
    <p:sldId id="284" r:id="rId27"/>
    <p:sldId id="286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611"/>
    <a:srgbClr val="9A4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1D40-9CF8-C893-5BB7-7B265304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A6972-5C3E-3C8C-8F99-BDF510FB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9C4A7-DF12-E6D5-BDA0-20C62F65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89A5A-A45C-68F4-8C17-0D707F54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8B8FE-165F-171E-FABE-49C4557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921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31FA-3320-F690-024F-6760B9E6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6BE32-E8DF-A269-C0F9-19528F97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6589B-6990-331B-C2BD-E07DAA3E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8B090-4A87-7163-098A-D6CEC116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1C5C0-BE4E-BB59-00E7-117B55FB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63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5EAE9-88A4-B572-F3F9-A1D8C2CD3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1E2FE9-DA98-53B2-C179-77B8A592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ED8C8-DE85-E30E-23D9-7CB30F28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E68C3-68AE-002D-AE2D-E3F1A3E0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17351-225A-6A61-5CB2-4888BB91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3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21842-F09E-0C47-7DB2-E3E8FE5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41D3B-B06A-AFBA-7F79-5FE813CC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1A03F-72A6-487F-E2E9-2DD8E5E6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25CC9-0052-3234-65EE-BCA10BE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980EE-90AC-74D8-A3F2-71AE6991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3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E9A90-8FE9-57C1-A1CE-46B11E73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491BA-829D-7AA0-44B8-DA79C5E6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F3EA8-984C-3CBA-ADD0-15389814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1D3ED-EC85-1357-5635-0A7FF6FC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32E2A-CCCD-7913-90F5-E7AC2E1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262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82C23-02F6-AC0A-8DA9-F390E07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452B-74F9-8CE6-7CC7-45DC58A36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A31D80-D4EE-A133-A77A-3BA9453E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0719A-EAC8-E843-12AD-50F16AC6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8A653-7F1B-D760-5AC0-05A16D60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543CF-0982-C821-F6D6-BC5D953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5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81442-DF60-3D63-92A7-E16EE675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681B52-5F3B-6E96-262B-1727886B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74F204-8D7B-8370-BEA4-8D2C8A6B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060803-9975-5FE0-7F0D-E21E09C66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DED5E1-2F52-2A0B-FFB4-1F220FD94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AB8BD4-0EA7-B847-B972-399F8E27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FE1F8-E96A-3E8B-D390-2DA3DEFA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F56714-BD69-1A67-F73B-A41D85B6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5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2AEBD-0596-4F17-C79B-AE67A1AC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5DB4C-39C1-2CBE-E746-6FA66749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E9BC9D-2F7C-96D5-BA00-7D597AB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28406-37C1-C14A-8CA7-8E2961C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847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061685-E4E8-7466-477A-A267FDDB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706CF-A314-8C8B-8103-751D35DD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E2ADA-033D-6A5D-FF52-048839E5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6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5B4E9-AF3B-8889-A124-7B0DAB7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85B40-5D4A-41B5-ECA9-6DA70514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77258-ECC0-1F62-7647-7227ACDA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9A5D42-9375-475B-759D-F0A563F7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26D5E-E346-0DDD-D56B-A998CD1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2D0CC-E09E-16D2-5E1F-591831A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0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2BE8D-65F5-30FC-F3B8-77A6A2B0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C5A278-DB86-1C86-00EF-CD48896CA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9C823B-5663-CB7C-5346-0B5A4BCB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60D6B2-D738-34B7-C2CB-3C87000C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2819B-46DC-AEA3-9048-45AA11F9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9FDDB-C5F7-2AFA-F26A-678C4AC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7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658AEA-E15E-7291-9856-E1124D6C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2C5CF-AFDE-7F4E-521A-2503C504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6D2E6-DB90-6740-CE7E-0A3D27BC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233C-F78B-430A-879E-F8A55AE348E7}" type="datetimeFigureOut">
              <a:rPr lang="es-AR" smtClean="0"/>
              <a:t>4/4/2023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5A66AF-B8A2-2A6D-574C-BA4FB02CA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E79D7-FC58-85C4-DA28-DB17651D8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29C4-9ADA-41D4-A196-DDE9435B5D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3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EB60E4-6076-2A32-F4C4-F5717B96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1" y="72560"/>
            <a:ext cx="6476271" cy="12474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C3C722-BBD5-1757-27CC-4ED3C030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34" y="993432"/>
            <a:ext cx="5382376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FE3FC9-DA6E-1F1D-52CC-6B92217E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99" y="972245"/>
            <a:ext cx="6154009" cy="62873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0205EB7-F9A3-4E79-D8C3-BA164DCF477D}"/>
              </a:ext>
            </a:extLst>
          </p:cNvPr>
          <p:cNvSpPr txBox="1"/>
          <p:nvPr/>
        </p:nvSpPr>
        <p:spPr>
          <a:xfrm>
            <a:off x="161244" y="258331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tres</a:t>
            </a:r>
            <a:r>
              <a:rPr lang="en-US" dirty="0"/>
              <a:t> o mas </a:t>
            </a:r>
            <a:r>
              <a:rPr lang="en-US" dirty="0" err="1"/>
              <a:t>capacitores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s-AR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4DD5F7-3F2E-9784-65A1-EB3E17FDA509}"/>
              </a:ext>
            </a:extLst>
          </p:cNvPr>
          <p:cNvSpPr txBox="1"/>
          <p:nvPr/>
        </p:nvSpPr>
        <p:spPr>
          <a:xfrm>
            <a:off x="173089" y="1963146"/>
            <a:ext cx="3535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1"/>
                </a:solidFill>
              </a:rPr>
              <a:t>Combinación en serie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31A14A-C118-30ED-C3DB-B4A2974AE511}"/>
              </a:ext>
            </a:extLst>
          </p:cNvPr>
          <p:cNvSpPr txBox="1"/>
          <p:nvPr/>
        </p:nvSpPr>
        <p:spPr>
          <a:xfrm>
            <a:off x="313644" y="2604911"/>
            <a:ext cx="1051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la </a:t>
            </a:r>
            <a:r>
              <a:rPr lang="en-US" dirty="0" err="1"/>
              <a:t>combinacion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capacitores</a:t>
            </a:r>
            <a:r>
              <a:rPr lang="en-US" dirty="0"/>
              <a:t>, la </a:t>
            </a:r>
            <a:r>
              <a:rPr lang="en-US" dirty="0" err="1"/>
              <a:t>magnitud</a:t>
            </a:r>
            <a:r>
              <a:rPr lang="en-US" dirty="0"/>
              <a:t> de de la carga </a:t>
            </a:r>
            <a:r>
              <a:rPr lang="en-US" dirty="0" err="1"/>
              <a:t>debe</a:t>
            </a:r>
            <a:r>
              <a:rPr lang="en-US" dirty="0"/>
              <a:t> ser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placas</a:t>
            </a:r>
            <a:r>
              <a:rPr lang="en-US" dirty="0"/>
              <a:t>.</a:t>
            </a:r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670FEF4-205F-242C-FF07-6CF60320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07" y="3069832"/>
            <a:ext cx="8696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96002F-945F-D5FB-69FC-47008CE8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660" y="216635"/>
            <a:ext cx="1495634" cy="48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5F73207-CB18-7AF8-1B7E-3F8817B073F7}"/>
                  </a:ext>
                </a:extLst>
              </p:cNvPr>
              <p:cNvSpPr txBox="1"/>
              <p:nvPr/>
            </p:nvSpPr>
            <p:spPr>
              <a:xfrm>
                <a:off x="690514" y="852282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s-AR" dirty="0"/>
                  <a:t>ivide entre los dos capacitores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5F73207-CB18-7AF8-1B7E-3F8817B07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4" y="852282"/>
                <a:ext cx="6094428" cy="369332"/>
              </a:xfrm>
              <a:prstGeom prst="rect">
                <a:avLst/>
              </a:prstGeom>
              <a:blipFill>
                <a:blip r:embed="rId3"/>
                <a:stretch>
                  <a:fillRect l="-800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1F4CD65-D43B-37FF-8C7B-3B27B4D7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62" y="1371418"/>
            <a:ext cx="2324424" cy="4191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FC73EE-481C-FB6D-2211-A6D66F1A1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29" y="2241507"/>
            <a:ext cx="1857634" cy="8478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64D5ED-1456-0AC6-76F3-9CEBBC5B8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862" y="3278514"/>
            <a:ext cx="2114550" cy="8477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3D3C66-6916-71B1-CAE5-220A81225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275" y="4494613"/>
            <a:ext cx="4906060" cy="82879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A406D7-CC85-178C-2CCC-45AE4991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0943" y="5614177"/>
            <a:ext cx="5830114" cy="809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D05048-0BC1-4A44-7E99-A395D8E91F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153" y="852282"/>
            <a:ext cx="193384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606293-3BA1-9869-509E-F7C870D4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" y="0"/>
            <a:ext cx="1206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79825F-7E3E-4177-3196-FDE91A29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68" y="1410681"/>
            <a:ext cx="7936814" cy="52172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A87877-58C6-F5D9-2693-3C2FB70E8905}"/>
              </a:ext>
            </a:extLst>
          </p:cNvPr>
          <p:cNvSpPr txBox="1"/>
          <p:nvPr/>
        </p:nvSpPr>
        <p:spPr>
          <a:xfrm>
            <a:off x="194562" y="230113"/>
            <a:ext cx="934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dirty="0">
                <a:solidFill>
                  <a:srgbClr val="BB5611"/>
                </a:solidFill>
              </a:rPr>
              <a:t>Energía almacenada en un capacitor con carga</a:t>
            </a:r>
          </a:p>
        </p:txBody>
      </p:sp>
    </p:spTree>
    <p:extLst>
      <p:ext uri="{BB962C8B-B14F-4D97-AF65-F5344CB8AC3E}">
        <p14:creationId xmlns:p14="http://schemas.microsoft.com/office/powerpoint/2010/main" val="408580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6F67111-1B91-AB36-8BFB-ED0DFCEEEC74}"/>
              </a:ext>
            </a:extLst>
          </p:cNvPr>
          <p:cNvSpPr txBox="1"/>
          <p:nvPr/>
        </p:nvSpPr>
        <p:spPr>
          <a:xfrm>
            <a:off x="916756" y="3293023"/>
            <a:ext cx="10546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Tomamos una pequeña cantidad de carga positiva de la placa conectada a la terminal negativa y aplicamos una fuerza que hace que esta carga positiva se mueva hasta la placa conectada a la terminal positiva. </a:t>
            </a:r>
          </a:p>
          <a:p>
            <a:endParaRPr lang="es-AR" dirty="0"/>
          </a:p>
          <a:p>
            <a:r>
              <a:rPr lang="es-AR" dirty="0"/>
              <a:t>Por lo tanto, realizó un trabajo sobre la carga al transferirla de una placa a la otra.</a:t>
            </a:r>
          </a:p>
          <a:p>
            <a:endParaRPr lang="es-AR" dirty="0"/>
          </a:p>
          <a:p>
            <a:r>
              <a:rPr lang="es-AR" i="1" dirty="0"/>
              <a:t>Al comienzo</a:t>
            </a:r>
            <a:r>
              <a:rPr lang="es-AR" dirty="0"/>
              <a:t>, no se requiere trabajo para transferir una pequeña cantidad de carga </a:t>
            </a:r>
            <a:r>
              <a:rPr lang="es-AR" dirty="0" err="1"/>
              <a:t>dq</a:t>
            </a:r>
            <a:r>
              <a:rPr lang="es-AR" dirty="0"/>
              <a:t> de una placa a la otra.</a:t>
            </a:r>
          </a:p>
          <a:p>
            <a:endParaRPr lang="es-AR" dirty="0"/>
          </a:p>
          <a:p>
            <a:r>
              <a:rPr lang="es-AR" dirty="0"/>
              <a:t>Sin embargo, una vez transferida esta carga, aparecerá entre las placas una pequeña diferencia de potencial.</a:t>
            </a:r>
          </a:p>
          <a:p>
            <a:endParaRPr lang="es-AR" dirty="0"/>
          </a:p>
          <a:p>
            <a:r>
              <a:rPr lang="es-AR" dirty="0"/>
              <a:t>Debido a eso, deberá invertir algo de trabajo para mover una carga adicional a causa de esta diferencia de potencial.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FB4297-86E2-6788-B07B-25DE9EDD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74" y="129854"/>
            <a:ext cx="1800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2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49B3CE-43ED-1D4A-F407-F23E1E2D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34" y="590696"/>
            <a:ext cx="2432684" cy="29026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1252AFC-B04E-DD5F-42A4-A90841A4CE32}"/>
              </a:ext>
            </a:extLst>
          </p:cNvPr>
          <p:cNvSpPr txBox="1"/>
          <p:nvPr/>
        </p:nvSpPr>
        <p:spPr>
          <a:xfrm>
            <a:off x="752180" y="118819"/>
            <a:ext cx="10546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Suponga que q es la carga del capacitor en un determinado instante durante el proceso de carga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4EBC86-D386-E68A-9A8F-04A901F1DE0F}"/>
              </a:ext>
            </a:extLst>
          </p:cNvPr>
          <p:cNvSpPr txBox="1"/>
          <p:nvPr/>
        </p:nvSpPr>
        <p:spPr>
          <a:xfrm>
            <a:off x="822880" y="757092"/>
            <a:ext cx="846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En ese mismo momento, la diferencia de potencial a través del capacitor es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910EB0-501A-AF89-8B3F-7AF10E70698E}"/>
              </a:ext>
            </a:extLst>
          </p:cNvPr>
          <p:cNvSpPr txBox="1"/>
          <p:nvPr/>
        </p:nvSpPr>
        <p:spPr>
          <a:xfrm>
            <a:off x="752180" y="1440127"/>
            <a:ext cx="82594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trabajo necesario para transferir un incremento de carga </a:t>
            </a:r>
            <a:r>
              <a:rPr lang="es-AR" i="1" dirty="0" err="1"/>
              <a:t>dq</a:t>
            </a:r>
            <a:r>
              <a:rPr lang="es-AR" dirty="0"/>
              <a:t> de la placa que tiene una carga </a:t>
            </a:r>
            <a:r>
              <a:rPr lang="es-AR" i="1" dirty="0"/>
              <a:t>-q</a:t>
            </a:r>
            <a:r>
              <a:rPr lang="es-AR" dirty="0"/>
              <a:t> a la placa que tiene una carga </a:t>
            </a:r>
            <a:r>
              <a:rPr lang="es-AR" i="1" dirty="0"/>
              <a:t>q</a:t>
            </a:r>
            <a:r>
              <a:rPr lang="es-AR" dirty="0"/>
              <a:t> (que está con el potencial eléctrico más elevado) 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E4B43C-85D4-5313-0811-BE21583366B2}"/>
                  </a:ext>
                </a:extLst>
              </p:cNvPr>
              <p:cNvSpPr txBox="1"/>
              <p:nvPr/>
            </p:nvSpPr>
            <p:spPr>
              <a:xfrm>
                <a:off x="2633229" y="2622532"/>
                <a:ext cx="3462770" cy="566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𝒅𝑾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𝑉𝑑𝑞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4E4B43C-85D4-5313-0811-BE215833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29" y="2622532"/>
                <a:ext cx="3462770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573B7D4-7E6D-D30C-9267-F4227E92787B}"/>
                  </a:ext>
                </a:extLst>
              </p:cNvPr>
              <p:cNvSpPr txBox="1"/>
              <p:nvPr/>
            </p:nvSpPr>
            <p:spPr>
              <a:xfrm>
                <a:off x="216818" y="3431280"/>
                <a:ext cx="9662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AR"/>
                        <m:t>El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trabajo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total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requerido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para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cargar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el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capacitor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desde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hasta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una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carga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/>
                        <m:t>final</m:t>
                      </m:r>
                      <m:r>
                        <m:rPr>
                          <m:nor/>
                        </m:rPr>
                        <a:rPr lang="es-AR"/>
                        <m:t> </m:t>
                      </m:r>
                      <m:r>
                        <m:rPr>
                          <m:nor/>
                        </m:rPr>
                        <a:rPr lang="es-A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A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s-A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AR"/>
                        <m:t>es</m:t>
                      </m:r>
                      <m:r>
                        <m:rPr>
                          <m:nor/>
                        </m:rPr>
                        <a:rPr lang="en-US" b="0" i="0" smtClean="0"/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573B7D4-7E6D-D30C-9267-F4227E927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8" y="3431280"/>
                <a:ext cx="966247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A76E1C-EEC4-E22D-D503-1CE0DCDF89DC}"/>
                  </a:ext>
                </a:extLst>
              </p:cNvPr>
              <p:cNvSpPr txBox="1"/>
              <p:nvPr/>
            </p:nvSpPr>
            <p:spPr>
              <a:xfrm>
                <a:off x="2279859" y="4010394"/>
                <a:ext cx="5204075" cy="7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𝑑𝑞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A76E1C-EEC4-E22D-D503-1CE0DCDF8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59" y="4010394"/>
                <a:ext cx="5204075" cy="736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01670D57-87E5-C17A-4A81-9CB2C74C6D48}"/>
              </a:ext>
            </a:extLst>
          </p:cNvPr>
          <p:cNvSpPr txBox="1"/>
          <p:nvPr/>
        </p:nvSpPr>
        <p:spPr>
          <a:xfrm>
            <a:off x="676764" y="4910926"/>
            <a:ext cx="1119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trabajo invertido al cargar el capacitor se presenta como una energía potencial eléctrica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AR" dirty="0"/>
              <a:t> almacenada en el mismo.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D5A3F0A-DF18-1B26-F659-59FC3A9A3A93}"/>
              </a:ext>
            </a:extLst>
          </p:cNvPr>
          <p:cNvGrpSpPr/>
          <p:nvPr/>
        </p:nvGrpSpPr>
        <p:grpSpPr>
          <a:xfrm>
            <a:off x="2633229" y="5635106"/>
            <a:ext cx="5204075" cy="841108"/>
            <a:chOff x="2633229" y="5635106"/>
            <a:chExt cx="5204075" cy="841108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F7E71CD-953A-621A-4D90-6AC0806E2205}"/>
                </a:ext>
              </a:extLst>
            </p:cNvPr>
            <p:cNvSpPr/>
            <p:nvPr/>
          </p:nvSpPr>
          <p:spPr>
            <a:xfrm>
              <a:off x="3544478" y="5635106"/>
              <a:ext cx="3393650" cy="8411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1A16241-9404-26E8-0AB5-BD0008AFD7F1}"/>
                    </a:ext>
                  </a:extLst>
                </p:cNvPr>
                <p:cNvSpPr txBox="1"/>
                <p:nvPr/>
              </p:nvSpPr>
              <p:spPr>
                <a:xfrm>
                  <a:off x="2633229" y="5653960"/>
                  <a:ext cx="5204075" cy="6481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1A16241-9404-26E8-0AB5-BD0008AFD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229" y="5653960"/>
                  <a:ext cx="5204075" cy="6481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9D14BE-5B33-EDBE-13DE-DC8FF924FFEA}"/>
                  </a:ext>
                </a:extLst>
              </p:cNvPr>
              <p:cNvSpPr txBox="1"/>
              <p:nvPr/>
            </p:nvSpPr>
            <p:spPr>
              <a:xfrm>
                <a:off x="7795969" y="673078"/>
                <a:ext cx="1157918" cy="566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9D14BE-5B33-EDBE-13DE-DC8FF924F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969" y="673078"/>
                <a:ext cx="1157918" cy="566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5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AEB93517-6172-7BFE-B287-D942820FD8B3}"/>
              </a:ext>
            </a:extLst>
          </p:cNvPr>
          <p:cNvSpPr/>
          <p:nvPr/>
        </p:nvSpPr>
        <p:spPr>
          <a:xfrm>
            <a:off x="2922309" y="5114688"/>
            <a:ext cx="1800520" cy="7582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D2D75B-CDE7-7C54-CE73-184C23B8D293}"/>
                  </a:ext>
                </a:extLst>
              </p:cNvPr>
              <p:cNvSpPr txBox="1"/>
              <p:nvPr/>
            </p:nvSpPr>
            <p:spPr>
              <a:xfrm>
                <a:off x="333172" y="413585"/>
                <a:ext cx="38994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En un capacitor de placas paralelas,</a:t>
                </a:r>
              </a:p>
              <a:p>
                <a:endParaRPr lang="es-AR" dirty="0"/>
              </a:p>
              <a:p>
                <a:r>
                  <a:rPr lang="es-AR" dirty="0"/>
                  <a:t>Sabiendo que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𝐸𝑑</m:t>
                    </m:r>
                  </m:oMath>
                </a14:m>
                <a:r>
                  <a:rPr lang="es-AR" dirty="0"/>
                  <a:t>   y que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D2D75B-CDE7-7C54-CE73-184C23B8D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72" y="413585"/>
                <a:ext cx="3899463" cy="923330"/>
              </a:xfrm>
              <a:prstGeom prst="rect">
                <a:avLst/>
              </a:prstGeom>
              <a:blipFill>
                <a:blip r:embed="rId2"/>
                <a:stretch>
                  <a:fillRect l="-1408" t="-3974" b="-99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62E7873-DFCD-8C7C-6D7F-45641C6F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08" y="1067610"/>
            <a:ext cx="2581275" cy="388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9846ED-9200-0B4A-93F9-B46EC4EA3798}"/>
                  </a:ext>
                </a:extLst>
              </p:cNvPr>
              <p:cNvSpPr txBox="1"/>
              <p:nvPr/>
            </p:nvSpPr>
            <p:spPr>
              <a:xfrm>
                <a:off x="897161" y="818688"/>
                <a:ext cx="609442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9846ED-9200-0B4A-93F9-B46EC4EA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1" y="818688"/>
                <a:ext cx="6094428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86A508C0-295A-AA4D-5223-B587E60310CF}"/>
              </a:ext>
            </a:extLst>
          </p:cNvPr>
          <p:cNvSpPr txBox="1"/>
          <p:nvPr/>
        </p:nvSpPr>
        <p:spPr>
          <a:xfrm>
            <a:off x="333172" y="17420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  energía se puede también expresar en función del campo eléctrico como: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9E00E0-E85F-93A9-64BB-3653B48B3D93}"/>
                  </a:ext>
                </a:extLst>
              </p:cNvPr>
              <p:cNvSpPr txBox="1"/>
              <p:nvPr/>
            </p:nvSpPr>
            <p:spPr>
              <a:xfrm>
                <a:off x="229394" y="2676890"/>
                <a:ext cx="520407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9E00E0-E85F-93A9-64BB-3653B48B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4" y="2676890"/>
                <a:ext cx="520407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D8E1C1B-A1FE-11E1-EE72-1A9544FC3EA8}"/>
                  </a:ext>
                </a:extLst>
              </p:cNvPr>
              <p:cNvSpPr txBox="1"/>
              <p:nvPr/>
            </p:nvSpPr>
            <p:spPr>
              <a:xfrm>
                <a:off x="566044" y="3891275"/>
                <a:ext cx="6756661" cy="1062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En vista de que el volumen ocupado por el campo eléctrico es 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s-AR" dirty="0"/>
                  <a:t>, la energía por unidad de volumen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</m:den>
                    </m:f>
                  </m:oMath>
                </a14:m>
                <a:r>
                  <a:rPr lang="es-AR" dirty="0"/>
                  <a:t>  , conocida como </a:t>
                </a:r>
                <a:r>
                  <a:rPr lang="es-AR" i="1" dirty="0"/>
                  <a:t>densidad de energía,</a:t>
                </a:r>
                <a:r>
                  <a:rPr lang="es-AR" dirty="0"/>
                  <a:t> es: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D8E1C1B-A1FE-11E1-EE72-1A9544FC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4" y="3891275"/>
                <a:ext cx="6756661" cy="1062535"/>
              </a:xfrm>
              <a:prstGeom prst="rect">
                <a:avLst/>
              </a:prstGeom>
              <a:blipFill>
                <a:blip r:embed="rId6"/>
                <a:stretch>
                  <a:fillRect l="-812" t="-3429" r="-993" b="-5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A8204DD-2CD0-2E3A-6088-863C8C1650F2}"/>
                  </a:ext>
                </a:extLst>
              </p:cNvPr>
              <p:cNvSpPr txBox="1"/>
              <p:nvPr/>
            </p:nvSpPr>
            <p:spPr>
              <a:xfrm>
                <a:off x="1535783" y="5114688"/>
                <a:ext cx="4560217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A8204DD-2CD0-2E3A-6088-863C8C16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83" y="5114688"/>
                <a:ext cx="456021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61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488FDD-F15B-0B51-FE15-3B788B7B3017}"/>
              </a:ext>
            </a:extLst>
          </p:cNvPr>
          <p:cNvSpPr txBox="1"/>
          <p:nvPr/>
        </p:nvSpPr>
        <p:spPr>
          <a:xfrm>
            <a:off x="381810" y="8117"/>
            <a:ext cx="723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solidFill>
                  <a:schemeClr val="accent2">
                    <a:lumMod val="75000"/>
                  </a:schemeClr>
                </a:solidFill>
              </a:rPr>
              <a:t>Capacitores con material dieléctrico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8D00A7A-0207-887E-30AF-55BF22E595DE}"/>
                  </a:ext>
                </a:extLst>
              </p:cNvPr>
              <p:cNvSpPr txBox="1"/>
              <p:nvPr/>
            </p:nvSpPr>
            <p:spPr>
              <a:xfrm>
                <a:off x="488811" y="660229"/>
                <a:ext cx="11291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Cuando un dieléctrico se inserta entre las placas de un capacitor, la capacitancia aumenta en un factor adimensional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s-A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="1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8D00A7A-0207-887E-30AF-55BF22E5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1" y="660229"/>
                <a:ext cx="11291384" cy="369332"/>
              </a:xfrm>
              <a:prstGeom prst="rect">
                <a:avLst/>
              </a:prstGeom>
              <a:blipFill>
                <a:blip r:embed="rId2"/>
                <a:stretch>
                  <a:fillRect l="-432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619A09C-217E-1099-0A9B-2D00B88B5CFE}"/>
              </a:ext>
            </a:extLst>
          </p:cNvPr>
          <p:cNvSpPr txBox="1"/>
          <p:nvPr/>
        </p:nvSpPr>
        <p:spPr>
          <a:xfrm>
            <a:off x="527723" y="1093071"/>
            <a:ext cx="152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Experimento: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675BE6-4B65-3607-7C3F-0A01D026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17" y="1093071"/>
            <a:ext cx="5734850" cy="31532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ACA32E-C43E-6405-53A2-F7AC45EF9571}"/>
              </a:ext>
            </a:extLst>
          </p:cNvPr>
          <p:cNvSpPr txBox="1"/>
          <p:nvPr/>
        </p:nvSpPr>
        <p:spPr>
          <a:xfrm>
            <a:off x="323442" y="421710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En ausencia de dieléctrico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D7ABFA-7C7B-0AD5-011C-4B532598EEBA}"/>
                  </a:ext>
                </a:extLst>
              </p:cNvPr>
              <p:cNvSpPr txBox="1"/>
              <p:nvPr/>
            </p:nvSpPr>
            <p:spPr>
              <a:xfrm>
                <a:off x="2927017" y="4550648"/>
                <a:ext cx="2851211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2D7ABFA-7C7B-0AD5-011C-4B532598E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17" y="4550648"/>
                <a:ext cx="2851211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F37E1BBB-4FEF-E39B-186D-C8D477C0CA14}"/>
              </a:ext>
            </a:extLst>
          </p:cNvPr>
          <p:cNvSpPr txBox="1"/>
          <p:nvPr/>
        </p:nvSpPr>
        <p:spPr>
          <a:xfrm>
            <a:off x="323442" y="521961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En presencia de dieléctrico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98C5FAE-3C06-C1D7-9542-295269700040}"/>
                  </a:ext>
                </a:extLst>
              </p:cNvPr>
              <p:cNvSpPr txBox="1"/>
              <p:nvPr/>
            </p:nvSpPr>
            <p:spPr>
              <a:xfrm>
                <a:off x="2888817" y="5564067"/>
                <a:ext cx="2851211" cy="610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𝜿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98C5FAE-3C06-C1D7-9542-295269700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17" y="5564067"/>
                <a:ext cx="2851211" cy="610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FE36081-58B1-FB97-3999-21C895363B38}"/>
                  </a:ext>
                </a:extLst>
              </p:cNvPr>
              <p:cNvSpPr txBox="1"/>
              <p:nvPr/>
            </p:nvSpPr>
            <p:spPr>
              <a:xfrm>
                <a:off x="381810" y="6258149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Puesto que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𝚫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→   </m:t>
                    </m:r>
                    <m:r>
                      <a:rPr lang="es-A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FE36081-58B1-FB97-3999-21C8953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0" y="6258149"/>
                <a:ext cx="6094378" cy="369332"/>
              </a:xfrm>
              <a:prstGeom prst="rect">
                <a:avLst/>
              </a:prstGeom>
              <a:blipFill>
                <a:blip r:embed="rId6"/>
                <a:stretch>
                  <a:fillRect l="-901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06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A93D5F5-87D0-1333-360E-13533919C598}"/>
                  </a:ext>
                </a:extLst>
              </p:cNvPr>
              <p:cNvSpPr txBox="1"/>
              <p:nvPr/>
            </p:nvSpPr>
            <p:spPr>
              <a:xfrm>
                <a:off x="479084" y="335765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puesto que la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AR" dirty="0"/>
                  <a:t>  en el capacitor “</a:t>
                </a:r>
                <a:r>
                  <a:rPr lang="es-AR" i="1" dirty="0"/>
                  <a:t>no cambia”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A93D5F5-87D0-1333-360E-13533919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84" y="335765"/>
                <a:ext cx="6094378" cy="369332"/>
              </a:xfrm>
              <a:prstGeom prst="rect">
                <a:avLst/>
              </a:prstGeom>
              <a:blipFill>
                <a:blip r:embed="rId2"/>
                <a:stretch>
                  <a:fillRect l="-901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F7503C-6C99-2220-3F34-592A90E958F6}"/>
                  </a:ext>
                </a:extLst>
              </p:cNvPr>
              <p:cNvSpPr txBox="1"/>
              <p:nvPr/>
            </p:nvSpPr>
            <p:spPr>
              <a:xfrm>
                <a:off x="2226626" y="931955"/>
                <a:ext cx="2851211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s-A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F7503C-6C99-2220-3F34-592A90E95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26" y="931955"/>
                <a:ext cx="2851211" cy="683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9A28C2D8-7188-2D39-DBBA-E524DC441326}"/>
              </a:ext>
            </a:extLst>
          </p:cNvPr>
          <p:cNvSpPr txBox="1"/>
          <p:nvPr/>
        </p:nvSpPr>
        <p:spPr>
          <a:xfrm>
            <a:off x="4912467" y="180197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capacitancia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!</a:t>
            </a:r>
            <a:endParaRPr lang="es-A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9AFF4C-E603-9F46-518B-15F699E37440}"/>
                  </a:ext>
                </a:extLst>
              </p:cNvPr>
              <p:cNvSpPr txBox="1"/>
              <p:nvPr/>
            </p:nvSpPr>
            <p:spPr>
              <a:xfrm>
                <a:off x="2226625" y="1815332"/>
                <a:ext cx="2851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9AFF4C-E603-9F46-518B-15F699E3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25" y="1815332"/>
                <a:ext cx="28512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1A78A8BE-0D37-7B3C-9EE3-8FE1921E1286}"/>
              </a:ext>
            </a:extLst>
          </p:cNvPr>
          <p:cNvSpPr txBox="1"/>
          <p:nvPr/>
        </p:nvSpPr>
        <p:spPr>
          <a:xfrm>
            <a:off x="479084" y="218466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 un capacitor </a:t>
            </a:r>
            <a:r>
              <a:rPr lang="en-US" dirty="0" err="1"/>
              <a:t>plano</a:t>
            </a:r>
            <a:r>
              <a:rPr lang="en-US" dirty="0"/>
              <a:t>:</a:t>
            </a:r>
            <a:endParaRPr lang="es-A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D0037-CBC7-71FA-82BA-F6779C8DE680}"/>
                  </a:ext>
                </a:extLst>
              </p:cNvPr>
              <p:cNvSpPr txBox="1"/>
              <p:nvPr/>
            </p:nvSpPr>
            <p:spPr>
              <a:xfrm>
                <a:off x="2226626" y="2667336"/>
                <a:ext cx="285121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D0037-CBC7-71FA-82BA-F6779C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26" y="2667336"/>
                <a:ext cx="2851211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9C8944C-C807-E3C8-D2F4-D96D71701BE0}"/>
              </a:ext>
            </a:extLst>
          </p:cNvPr>
          <p:cNvSpPr txBox="1"/>
          <p:nvPr/>
        </p:nvSpPr>
        <p:spPr>
          <a:xfrm>
            <a:off x="4792493" y="276393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capacitancia</a:t>
            </a:r>
            <a:r>
              <a:rPr lang="en-US" dirty="0"/>
              <a:t> es mayor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dieléctrico</a:t>
            </a:r>
            <a:r>
              <a:rPr lang="en-US" dirty="0"/>
              <a:t>.</a:t>
            </a:r>
            <a:endParaRPr lang="es-AR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818440-5E93-AC6B-B9D1-6ACAD6D7E60D}"/>
              </a:ext>
            </a:extLst>
          </p:cNvPr>
          <p:cNvSpPr txBox="1"/>
          <p:nvPr/>
        </p:nvSpPr>
        <p:spPr>
          <a:xfrm>
            <a:off x="479084" y="370976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dieléctrico</a:t>
            </a:r>
            <a:r>
              <a:rPr lang="en-US" dirty="0"/>
              <a:t>:</a:t>
            </a:r>
            <a:endParaRPr lang="es-AR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2BBF24-49C1-C3CA-2664-F677CDEE9E35}"/>
              </a:ext>
            </a:extLst>
          </p:cNvPr>
          <p:cNvSpPr txBox="1"/>
          <p:nvPr/>
        </p:nvSpPr>
        <p:spPr>
          <a:xfrm>
            <a:off x="1175514" y="4289042"/>
            <a:ext cx="9574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• Incrementa la capacitancia. </a:t>
            </a:r>
          </a:p>
          <a:p>
            <a:endParaRPr lang="es-AR" dirty="0"/>
          </a:p>
          <a:p>
            <a:r>
              <a:rPr lang="es-AR" dirty="0"/>
              <a:t>• Incrementa el voltaje máximo de operación. </a:t>
            </a:r>
          </a:p>
          <a:p>
            <a:endParaRPr lang="es-AR" dirty="0"/>
          </a:p>
          <a:p>
            <a:r>
              <a:rPr lang="es-AR" dirty="0"/>
              <a:t>• Proporciona un posible soporte mecánico entre las placas, lo que permite que estén cerca una de</a:t>
            </a:r>
          </a:p>
          <a:p>
            <a:r>
              <a:rPr lang="es-AR" dirty="0"/>
              <a:t>   la otra sin tocarse, así reduce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dirty="0"/>
              <a:t> y aumenta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88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DBBD99-F607-7976-704D-2FF2EC57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56706"/>
            <a:ext cx="671606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909BD9-8B52-F6E5-EC23-5A30530F9353}"/>
              </a:ext>
            </a:extLst>
          </p:cNvPr>
          <p:cNvSpPr txBox="1"/>
          <p:nvPr/>
        </p:nvSpPr>
        <p:spPr>
          <a:xfrm>
            <a:off x="3186260" y="102843"/>
            <a:ext cx="466393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100" dirty="0">
                <a:solidFill>
                  <a:schemeClr val="accent2"/>
                </a:solidFill>
              </a:rPr>
              <a:t>Capacitancia y dieléctricos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53CAE4-1F53-7161-D634-ACDCE3D74A9F}"/>
              </a:ext>
            </a:extLst>
          </p:cNvPr>
          <p:cNvSpPr txBox="1"/>
          <p:nvPr/>
        </p:nvSpPr>
        <p:spPr>
          <a:xfrm>
            <a:off x="907331" y="846532"/>
            <a:ext cx="706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Un capacitor se compone de dos conductores separados por un aislador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520255-9D1D-0410-B00F-59470F225025}"/>
              </a:ext>
            </a:extLst>
          </p:cNvPr>
          <p:cNvSpPr txBox="1"/>
          <p:nvPr/>
        </p:nvSpPr>
        <p:spPr>
          <a:xfrm>
            <a:off x="737321" y="1714212"/>
            <a:ext cx="3655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accent2"/>
                </a:solidFill>
              </a:rPr>
              <a:t>Definición de capacitancia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2EACF3-AEF7-E93F-ED59-5CF546A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6" y="2538353"/>
            <a:ext cx="2356627" cy="266924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5852F12-3FFF-BB43-49FF-BE37C8ED913A}"/>
              </a:ext>
            </a:extLst>
          </p:cNvPr>
          <p:cNvSpPr txBox="1"/>
          <p:nvPr/>
        </p:nvSpPr>
        <p:spPr>
          <a:xfrm>
            <a:off x="3440638" y="2244471"/>
            <a:ext cx="6359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Un capacitor está formado por dos conductores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3CEB004-9F30-8E81-132B-A18A8D014AC5}"/>
                  </a:ext>
                </a:extLst>
              </p:cNvPr>
              <p:cNvSpPr txBox="1"/>
              <p:nvPr/>
            </p:nvSpPr>
            <p:spPr>
              <a:xfrm>
                <a:off x="3440638" y="2816634"/>
                <a:ext cx="76506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dirty="0"/>
                  <a:t>Si los conductores llevan carga de igual magnitud y signo opuesto existe una diferencia de potencial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s-AR" b="1" dirty="0"/>
                  <a:t> </a:t>
                </a:r>
                <a:r>
                  <a:rPr lang="es-AR" dirty="0"/>
                  <a:t>entre ellos.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3CEB004-9F30-8E81-132B-A18A8D01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38" y="2816634"/>
                <a:ext cx="7650642" cy="646331"/>
              </a:xfrm>
              <a:prstGeom prst="rect">
                <a:avLst/>
              </a:prstGeom>
              <a:blipFill>
                <a:blip r:embed="rId3"/>
                <a:stretch>
                  <a:fillRect l="-478" t="-4717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48A6C0-9677-77DD-0C5A-6C98D69BC971}"/>
                  </a:ext>
                </a:extLst>
              </p:cNvPr>
              <p:cNvSpPr txBox="1"/>
              <p:nvPr/>
            </p:nvSpPr>
            <p:spPr>
              <a:xfrm>
                <a:off x="3465866" y="3618058"/>
                <a:ext cx="78575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dirty="0"/>
                  <a:t>la cantidad de carga Q en un capacitor es linealmente proporcional a la diferencia de potencial entre los conductores, es decir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 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F48A6C0-9677-77DD-0C5A-6C98D69B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66" y="3618058"/>
                <a:ext cx="7857533" cy="646331"/>
              </a:xfrm>
              <a:prstGeom prst="rect">
                <a:avLst/>
              </a:prstGeom>
              <a:blipFill>
                <a:blip r:embed="rId4"/>
                <a:stretch>
                  <a:fillRect l="-543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D5987576-0765-E04A-4151-C277FBA27A69}"/>
              </a:ext>
            </a:extLst>
          </p:cNvPr>
          <p:cNvGrpSpPr/>
          <p:nvPr/>
        </p:nvGrpSpPr>
        <p:grpSpPr>
          <a:xfrm>
            <a:off x="2945313" y="4651886"/>
            <a:ext cx="8817131" cy="1892347"/>
            <a:chOff x="2865748" y="4557723"/>
            <a:chExt cx="8817131" cy="1892347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6D226A2-22B1-AF22-1873-60E76480733D}"/>
                </a:ext>
              </a:extLst>
            </p:cNvPr>
            <p:cNvSpPr/>
            <p:nvPr/>
          </p:nvSpPr>
          <p:spPr>
            <a:xfrm>
              <a:off x="2865748" y="4557723"/>
              <a:ext cx="8663233" cy="1892347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371738C3-DD0A-AC8B-4FBE-6E148EFC9F4D}"/>
                    </a:ext>
                  </a:extLst>
                </p:cNvPr>
                <p:cNvSpPr txBox="1"/>
                <p:nvPr/>
              </p:nvSpPr>
              <p:spPr>
                <a:xfrm>
                  <a:off x="3114767" y="4621016"/>
                  <a:ext cx="8568112" cy="17207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AR" dirty="0"/>
                    <a:t>La </a:t>
                  </a:r>
                  <a:r>
                    <a:rPr lang="es-AR" b="1" i="1" dirty="0"/>
                    <a:t>capacitancia</a:t>
                  </a:r>
                  <a:r>
                    <a:rPr lang="es-AR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AR" dirty="0"/>
                    <a:t>de un capacitor se define como el cociente entre la magnitud de la carga en cualquiera de los dos  conductores a la diferencia de potencial entre ellos: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den>
                        </m:f>
                      </m:oMath>
                    </m:oMathPara>
                  </a14:m>
                  <a:endParaRPr lang="es-AR" b="1" dirty="0"/>
                </a:p>
                <a:p>
                  <a:r>
                    <a:rPr lang="es-AR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AR" i="1" dirty="0"/>
                    <a:t>es siempre positiva, depende de la geometría y del material que separa a los conductores cargados llamado dieléctrico</a:t>
                  </a:r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371738C3-DD0A-AC8B-4FBE-6E148EFC9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767" y="4621016"/>
                  <a:ext cx="8568112" cy="1720792"/>
                </a:xfrm>
                <a:prstGeom prst="rect">
                  <a:avLst/>
                </a:prstGeom>
                <a:blipFill>
                  <a:blip r:embed="rId5"/>
                  <a:stretch>
                    <a:fillRect l="-641" t="-2128" b="-461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B3FEC8-23E9-FDB8-0A01-CADB1213159D}"/>
              </a:ext>
            </a:extLst>
          </p:cNvPr>
          <p:cNvSpPr txBox="1"/>
          <p:nvPr/>
        </p:nvSpPr>
        <p:spPr>
          <a:xfrm>
            <a:off x="907331" y="125994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Los capacitores se usan en múltiples aplicaciones….</a:t>
            </a:r>
          </a:p>
        </p:txBody>
      </p:sp>
    </p:spTree>
    <p:extLst>
      <p:ext uri="{BB962C8B-B14F-4D97-AF65-F5344CB8AC3E}">
        <p14:creationId xmlns:p14="http://schemas.microsoft.com/office/powerpoint/2010/main" val="399206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A59CE9-2367-DAEA-BA81-0ECF527E090F}"/>
              </a:ext>
            </a:extLst>
          </p:cNvPr>
          <p:cNvSpPr txBox="1"/>
          <p:nvPr/>
        </p:nvSpPr>
        <p:spPr>
          <a:xfrm>
            <a:off x="270362" y="425437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Tipos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capacitores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AR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17DD48-5E02-FE2A-803E-8CD410977057}"/>
              </a:ext>
            </a:extLst>
          </p:cNvPr>
          <p:cNvSpPr txBox="1"/>
          <p:nvPr/>
        </p:nvSpPr>
        <p:spPr>
          <a:xfrm>
            <a:off x="948800" y="3429000"/>
            <a:ext cx="1826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Capacitor tubular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1CFB1F-EFFF-C64A-C7D9-C0DCB480D0C4}"/>
              </a:ext>
            </a:extLst>
          </p:cNvPr>
          <p:cNvSpPr txBox="1"/>
          <p:nvPr/>
        </p:nvSpPr>
        <p:spPr>
          <a:xfrm>
            <a:off x="3718394" y="3290500"/>
            <a:ext cx="1826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Capacitor para alto voltaje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304B3C-D3DD-AD13-D1BB-00DB8C7903FE}"/>
              </a:ext>
            </a:extLst>
          </p:cNvPr>
          <p:cNvSpPr txBox="1"/>
          <p:nvPr/>
        </p:nvSpPr>
        <p:spPr>
          <a:xfrm>
            <a:off x="6096000" y="3303245"/>
            <a:ext cx="2110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Capacitor electrolítico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81F102A-9145-F96F-BC9E-F048164A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1" y="979145"/>
            <a:ext cx="7953375" cy="2324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7E245FC-F179-301C-520D-A4145EA0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579" y="1107588"/>
            <a:ext cx="2724530" cy="206721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BE46B76-9EFA-0119-0820-43F87CA12520}"/>
              </a:ext>
            </a:extLst>
          </p:cNvPr>
          <p:cNvSpPr txBox="1"/>
          <p:nvPr/>
        </p:nvSpPr>
        <p:spPr>
          <a:xfrm>
            <a:off x="9232010" y="3428999"/>
            <a:ext cx="201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Capacitor variable. </a:t>
            </a:r>
          </a:p>
        </p:txBody>
      </p:sp>
    </p:spTree>
    <p:extLst>
      <p:ext uri="{BB962C8B-B14F-4D97-AF65-F5344CB8AC3E}">
        <p14:creationId xmlns:p14="http://schemas.microsoft.com/office/powerpoint/2010/main" val="161585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93238B-A542-CF94-9F17-F5C44EC5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2" y="0"/>
            <a:ext cx="11031543" cy="2974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40580D-55B3-7CBF-D8D8-FBF33B80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1" y="2974340"/>
            <a:ext cx="10903324" cy="2781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C8D1D5-8049-768F-4F5B-9B498AE0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10" y="5705063"/>
            <a:ext cx="11394779" cy="9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4BE44A1-87EC-CD7C-3358-6F1FEA678C8A}"/>
              </a:ext>
            </a:extLst>
          </p:cNvPr>
          <p:cNvSpPr txBox="1"/>
          <p:nvPr/>
        </p:nvSpPr>
        <p:spPr>
          <a:xfrm>
            <a:off x="352627" y="170393"/>
            <a:ext cx="8616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chemeClr val="accent2"/>
                </a:solidFill>
              </a:rPr>
              <a:t>Descripción atómica de los materiales dieléctricos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403A4B-8397-31B9-43FC-F95DEE38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73" y="961047"/>
            <a:ext cx="7220958" cy="2152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9BFD8E-8AE9-C56B-FFB3-E8E85B98169F}"/>
              </a:ext>
            </a:extLst>
          </p:cNvPr>
          <p:cNvSpPr txBox="1"/>
          <p:nvPr/>
        </p:nvSpPr>
        <p:spPr>
          <a:xfrm>
            <a:off x="1468877" y="3429000"/>
            <a:ext cx="801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En la figura a) vemos el dieléctrico con las moléculas polares orientadas al azar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6D80E0C-68D2-64B7-B710-66162579131A}"/>
                  </a:ext>
                </a:extLst>
              </p:cNvPr>
              <p:cNvSpPr txBox="1"/>
              <p:nvPr/>
            </p:nvSpPr>
            <p:spPr>
              <a:xfrm>
                <a:off x="1468877" y="3958883"/>
                <a:ext cx="95136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En la figura b) colocamos el dieléctrico entre dos placas donde hay un campo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AR" dirty="0"/>
                  <a:t> y este produce un torque sobre las moléculas originando una alineación con el campo.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6D80E0C-68D2-64B7-B710-6616257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77" y="3958883"/>
                <a:ext cx="9513652" cy="646331"/>
              </a:xfrm>
              <a:prstGeom prst="rect">
                <a:avLst/>
              </a:prstGeom>
              <a:blipFill>
                <a:blip r:embed="rId3"/>
                <a:stretch>
                  <a:fillRect l="-577" t="-4717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C4ADCF-BDF2-7D62-2B72-A0AAD41325CD}"/>
                  </a:ext>
                </a:extLst>
              </p:cNvPr>
              <p:cNvSpPr txBox="1"/>
              <p:nvPr/>
            </p:nvSpPr>
            <p:spPr>
              <a:xfrm>
                <a:off x="1468877" y="4765765"/>
                <a:ext cx="95136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En la figura c) Los bordes con carga del dieléctrico pueden representarse como un par adicional de placas paralelas con un campo eléctrico inducido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es-AR" dirty="0"/>
                  <a:t> opuesto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AR" dirty="0"/>
                  <a:t> . 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2C4ADCF-BDF2-7D62-2B72-A0AAD413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77" y="4765765"/>
                <a:ext cx="9513652" cy="646331"/>
              </a:xfrm>
              <a:prstGeom prst="rect">
                <a:avLst/>
              </a:prstGeom>
              <a:blipFill>
                <a:blip r:embed="rId4"/>
                <a:stretch>
                  <a:fillRect l="-577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CF365DD7-9255-9031-D782-1A8FF91FAC8C}"/>
              </a:ext>
            </a:extLst>
          </p:cNvPr>
          <p:cNvSpPr txBox="1"/>
          <p:nvPr/>
        </p:nvSpPr>
        <p:spPr>
          <a:xfrm>
            <a:off x="1468877" y="56031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Por lo tanto se obtiene un campo neto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54AA6CF-B14E-0701-0870-A32EF2DA6516}"/>
                  </a:ext>
                </a:extLst>
              </p:cNvPr>
              <p:cNvSpPr txBox="1"/>
              <p:nvPr/>
            </p:nvSpPr>
            <p:spPr>
              <a:xfrm>
                <a:off x="2681038" y="6133046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54AA6CF-B14E-0701-0870-A32EF2DA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38" y="6133046"/>
                <a:ext cx="6094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262A924-7E9B-C3DB-EACA-38C0C160C457}"/>
              </a:ext>
            </a:extLst>
          </p:cNvPr>
          <p:cNvSpPr txBox="1"/>
          <p:nvPr/>
        </p:nvSpPr>
        <p:spPr>
          <a:xfrm>
            <a:off x="586819" y="3432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Sabiendo que: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514E36-3A89-B781-6F95-A97673743B7E}"/>
                  </a:ext>
                </a:extLst>
              </p:cNvPr>
              <p:cNvSpPr txBox="1"/>
              <p:nvPr/>
            </p:nvSpPr>
            <p:spPr>
              <a:xfrm>
                <a:off x="2008696" y="755744"/>
                <a:ext cx="6094428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;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F514E36-3A89-B781-6F95-A9767374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96" y="755744"/>
                <a:ext cx="6094428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66BF9B5-F280-42D2-F031-A4956BF8D660}"/>
                  </a:ext>
                </a:extLst>
              </p:cNvPr>
              <p:cNvSpPr txBox="1"/>
              <p:nvPr/>
            </p:nvSpPr>
            <p:spPr>
              <a:xfrm>
                <a:off x="1586060" y="1681461"/>
                <a:ext cx="6094428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66BF9B5-F280-42D2-F031-A4956BF8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60" y="1681461"/>
                <a:ext cx="6094428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CC82BC25-D337-295A-BC97-09D38AFE3DA9}"/>
              </a:ext>
            </a:extLst>
          </p:cNvPr>
          <p:cNvGrpSpPr/>
          <p:nvPr/>
        </p:nvGrpSpPr>
        <p:grpSpPr>
          <a:xfrm>
            <a:off x="1586060" y="2754315"/>
            <a:ext cx="6094428" cy="611578"/>
            <a:chOff x="1586060" y="2754315"/>
            <a:chExt cx="6094428" cy="61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174DE8F-F794-A481-1735-9BD3A733D861}"/>
                    </a:ext>
                  </a:extLst>
                </p:cNvPr>
                <p:cNvSpPr txBox="1"/>
                <p:nvPr/>
              </p:nvSpPr>
              <p:spPr>
                <a:xfrm>
                  <a:off x="1586060" y="2754315"/>
                  <a:ext cx="6094428" cy="6115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174DE8F-F794-A481-1735-9BD3A733D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060" y="2754315"/>
                  <a:ext cx="6094428" cy="6115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7014C3F-DA95-4DDD-0FAB-5F4EE300FB4E}"/>
                </a:ext>
              </a:extLst>
            </p:cNvPr>
            <p:cNvCxnSpPr/>
            <p:nvPr/>
          </p:nvCxnSpPr>
          <p:spPr>
            <a:xfrm flipH="1">
              <a:off x="3968685" y="3139125"/>
              <a:ext cx="245096" cy="1414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43C403E-5696-B454-148D-A159D0B11904}"/>
                </a:ext>
              </a:extLst>
            </p:cNvPr>
            <p:cNvCxnSpPr/>
            <p:nvPr/>
          </p:nvCxnSpPr>
          <p:spPr>
            <a:xfrm flipH="1">
              <a:off x="4474488" y="3139125"/>
              <a:ext cx="245096" cy="1414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AABDFE4-E58A-6DA9-1EB2-249C3DEC037E}"/>
                </a:ext>
              </a:extLst>
            </p:cNvPr>
            <p:cNvCxnSpPr/>
            <p:nvPr/>
          </p:nvCxnSpPr>
          <p:spPr>
            <a:xfrm flipH="1">
              <a:off x="5055910" y="3139125"/>
              <a:ext cx="245096" cy="14140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969593-CB28-7765-7A2D-AA86292963A2}"/>
                  </a:ext>
                </a:extLst>
              </p:cNvPr>
              <p:cNvSpPr txBox="1"/>
              <p:nvPr/>
            </p:nvSpPr>
            <p:spPr>
              <a:xfrm>
                <a:off x="1905001" y="3622204"/>
                <a:ext cx="609442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969593-CB28-7765-7A2D-AA8629296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3622204"/>
                <a:ext cx="609442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3ECB07D-A6E2-9AEE-B5DA-45E36E319D7F}"/>
                  </a:ext>
                </a:extLst>
              </p:cNvPr>
              <p:cNvSpPr txBox="1"/>
              <p:nvPr/>
            </p:nvSpPr>
            <p:spPr>
              <a:xfrm>
                <a:off x="239597" y="4595558"/>
                <a:ext cx="2541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Como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 ⇒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3ECB07D-A6E2-9AEE-B5DA-45E36E319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7" y="4595558"/>
                <a:ext cx="2541309" cy="369332"/>
              </a:xfrm>
              <a:prstGeom prst="rect">
                <a:avLst/>
              </a:prstGeom>
              <a:blipFill>
                <a:blip r:embed="rId6"/>
                <a:stretch>
                  <a:fillRect l="-1918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7429DDA-31A9-A720-2DB8-03E0B70BABCD}"/>
                  </a:ext>
                </a:extLst>
              </p:cNvPr>
              <p:cNvSpPr txBox="1"/>
              <p:nvPr/>
            </p:nvSpPr>
            <p:spPr>
              <a:xfrm>
                <a:off x="435596" y="4469780"/>
                <a:ext cx="609442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⇒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7429DDA-31A9-A720-2DB8-03E0B70B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6" y="4469780"/>
                <a:ext cx="6094428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9E82DE-5C7B-B05F-066A-210A3EBE7471}"/>
                  </a:ext>
                </a:extLst>
              </p:cNvPr>
              <p:cNvSpPr txBox="1"/>
              <p:nvPr/>
            </p:nvSpPr>
            <p:spPr>
              <a:xfrm>
                <a:off x="239597" y="5242119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Si no hay dieléctrico,   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59E82DE-5C7B-B05F-066A-210A3EBE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7" y="5242119"/>
                <a:ext cx="6094428" cy="369332"/>
              </a:xfrm>
              <a:prstGeom prst="rect">
                <a:avLst/>
              </a:prstGeom>
              <a:blipFill>
                <a:blip r:embed="rId8"/>
                <a:stretch>
                  <a:fillRect l="-800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0AD52CD-97B2-BFBA-9A1D-2F350EA67DBB}"/>
                  </a:ext>
                </a:extLst>
              </p:cNvPr>
              <p:cNvSpPr txBox="1"/>
              <p:nvPr/>
            </p:nvSpPr>
            <p:spPr>
              <a:xfrm>
                <a:off x="2131244" y="5090668"/>
                <a:ext cx="609442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0AD52CD-97B2-BFBA-9A1D-2F350EA6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244" y="5090668"/>
                <a:ext cx="6094428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81865F-E111-D296-9CF3-4FBEBAE82E0C}"/>
                  </a:ext>
                </a:extLst>
              </p:cNvPr>
              <p:cNvSpPr txBox="1"/>
              <p:nvPr/>
            </p:nvSpPr>
            <p:spPr>
              <a:xfrm>
                <a:off x="239597" y="5917590"/>
                <a:ext cx="108651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Si en vez de un dieléctrico, se coloca un conductor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AR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endParaRPr lang="es-AR" dirty="0"/>
              </a:p>
              <a:p>
                <a:r>
                  <a:rPr lang="es-AR" dirty="0"/>
                  <a:t>				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r>
                  <a:rPr lang="es-AR" dirty="0"/>
                  <a:t>   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81865F-E111-D296-9CF3-4FBEBAE8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7" y="5917590"/>
                <a:ext cx="10865178" cy="646331"/>
              </a:xfrm>
              <a:prstGeom prst="rect">
                <a:avLst/>
              </a:prstGeom>
              <a:blipFill>
                <a:blip r:embed="rId10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35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559FD9-5199-683E-1965-DB9A022F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15" y="0"/>
            <a:ext cx="965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95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016F40-9F9E-946F-D383-96DC3E7A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1" y="60581"/>
            <a:ext cx="11546157" cy="67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4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35C7B7-E512-6BBE-4307-75AA8C6C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" y="188843"/>
            <a:ext cx="12129345" cy="64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2E9D94F-149B-A4D2-5F6B-7BA95926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69" y="225805"/>
            <a:ext cx="4012001" cy="26692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2A55BD-A3C2-E10D-54A7-E4C38D18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" y="2895047"/>
            <a:ext cx="1028843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4465171-97FA-268F-95A6-EE6DF7D9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594" y="1914897"/>
            <a:ext cx="2867425" cy="382005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E2EC1A-CD69-C648-BC39-F33303EBB66A}"/>
              </a:ext>
            </a:extLst>
          </p:cNvPr>
          <p:cNvSpPr txBox="1"/>
          <p:nvPr/>
        </p:nvSpPr>
        <p:spPr>
          <a:xfrm>
            <a:off x="101338" y="2567788"/>
            <a:ext cx="7298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Cuando se conectan a las terminales de la batería, las placas adquieren cargas de igual magnitud.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Una de las placas tiene carga positiva y la otra carga negativa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DA5975-1BE2-B889-D094-A29F9F071671}"/>
              </a:ext>
            </a:extLst>
          </p:cNvPr>
          <p:cNvSpPr txBox="1"/>
          <p:nvPr/>
        </p:nvSpPr>
        <p:spPr>
          <a:xfrm>
            <a:off x="91352" y="263915"/>
            <a:ext cx="486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 unidad del SI para capacitancia es el farad (</a:t>
            </a:r>
            <a:r>
              <a:rPr lang="es-AR" b="1" dirty="0"/>
              <a:t>F</a:t>
            </a:r>
            <a:r>
              <a:rPr lang="es-AR" dirty="0"/>
              <a:t>):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CB6AC4-457D-7F53-96C1-7CBC4FB6CBC2}"/>
              </a:ext>
            </a:extLst>
          </p:cNvPr>
          <p:cNvSpPr txBox="1"/>
          <p:nvPr/>
        </p:nvSpPr>
        <p:spPr>
          <a:xfrm>
            <a:off x="236283" y="1179247"/>
            <a:ext cx="5859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farad es una unidad de capacitancia muy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D345462-C381-415A-46A7-1E7181854473}"/>
                  </a:ext>
                </a:extLst>
              </p:cNvPr>
              <p:cNvSpPr txBox="1"/>
              <p:nvPr/>
            </p:nvSpPr>
            <p:spPr>
              <a:xfrm>
                <a:off x="4860612" y="131186"/>
                <a:ext cx="1822994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𝟏𝐂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𝟏𝐕</m:t>
                          </m:r>
                        </m:den>
                      </m:f>
                    </m:oMath>
                  </m:oMathPara>
                </a14:m>
                <a:endParaRPr lang="es-AR" b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D345462-C381-415A-46A7-1E7181854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12" y="131186"/>
                <a:ext cx="1822994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B4F7E3-99C2-F260-93D7-FD9AF8F51839}"/>
              </a:ext>
            </a:extLst>
          </p:cNvPr>
          <p:cNvSpPr txBox="1"/>
          <p:nvPr/>
        </p:nvSpPr>
        <p:spPr>
          <a:xfrm>
            <a:off x="3820212" y="286675"/>
            <a:ext cx="5314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chemeClr val="accent2"/>
                </a:solidFill>
              </a:rPr>
              <a:t>Cálculo de la capacitancia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9B0D5B-FE79-4F11-1C78-2C9B1BB622F1}"/>
              </a:ext>
            </a:extLst>
          </p:cNvPr>
          <p:cNvSpPr txBox="1"/>
          <p:nvPr/>
        </p:nvSpPr>
        <p:spPr>
          <a:xfrm>
            <a:off x="160256" y="1059672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1"/>
                </a:solidFill>
              </a:rPr>
              <a:t>Capacitancia de un conductor aislado de radio 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863328-D3AD-83B2-EF99-896A6EEA2F95}"/>
              </a:ext>
            </a:extLst>
          </p:cNvPr>
          <p:cNvSpPr txBox="1"/>
          <p:nvPr/>
        </p:nvSpPr>
        <p:spPr>
          <a:xfrm>
            <a:off x="876692" y="2578760"/>
            <a:ext cx="9125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otro conductor puede Imaginariamente  considerarse como una esfera hueca concéntrica de radio infinito.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E6171F-2B0B-6D06-0359-56D382EDAB32}"/>
              </a:ext>
            </a:extLst>
          </p:cNvPr>
          <p:cNvSpPr txBox="1"/>
          <p:nvPr/>
        </p:nvSpPr>
        <p:spPr>
          <a:xfrm>
            <a:off x="160256" y="180515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s-AR" dirty="0" err="1"/>
              <a:t>onsideremos</a:t>
            </a:r>
            <a:r>
              <a:rPr lang="es-AR" dirty="0"/>
              <a:t> un conductor esférico de radio R y carga Q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D42081-C272-6D85-C5DB-F7CFDC4CCBE6}"/>
              </a:ext>
            </a:extLst>
          </p:cNvPr>
          <p:cNvSpPr txBox="1"/>
          <p:nvPr/>
        </p:nvSpPr>
        <p:spPr>
          <a:xfrm>
            <a:off x="876692" y="34867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Puesto que el potencial de la esfera de radio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dirty="0"/>
              <a:t> 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2EEE73A-3D8C-34DD-4809-390AE227557D}"/>
                  </a:ext>
                </a:extLst>
              </p:cNvPr>
              <p:cNvSpPr txBox="1"/>
              <p:nvPr/>
            </p:nvSpPr>
            <p:spPr>
              <a:xfrm>
                <a:off x="2811545" y="4061620"/>
                <a:ext cx="135510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2EEE73A-3D8C-34DD-4809-390AE22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45" y="4061620"/>
                <a:ext cx="1355102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C5F0803-372E-43DB-1294-F22F4A0CCCD9}"/>
                  </a:ext>
                </a:extLst>
              </p:cNvPr>
              <p:cNvSpPr txBox="1"/>
              <p:nvPr/>
            </p:nvSpPr>
            <p:spPr>
              <a:xfrm>
                <a:off x="4847733" y="4183320"/>
                <a:ext cx="2361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con     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AR" dirty="0"/>
                  <a:t>0   en el ∞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C5F0803-372E-43DB-1294-F22F4A0C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33" y="4183320"/>
                <a:ext cx="236141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A6D7A5-60CE-B88B-7B0B-86F99AB7033D}"/>
                  </a:ext>
                </a:extLst>
              </p:cNvPr>
              <p:cNvSpPr txBox="1"/>
              <p:nvPr/>
            </p:nvSpPr>
            <p:spPr>
              <a:xfrm>
                <a:off x="3820212" y="4968176"/>
                <a:ext cx="3796646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A6D7A5-60CE-B88B-7B0B-86F99AB7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2" y="4968176"/>
                <a:ext cx="3796646" cy="860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EDDA8062-405F-03B2-DBC2-3448089BCA5C}"/>
              </a:ext>
            </a:extLst>
          </p:cNvPr>
          <p:cNvSpPr txBox="1"/>
          <p:nvPr/>
        </p:nvSpPr>
        <p:spPr>
          <a:xfrm>
            <a:off x="7793609" y="4968176"/>
            <a:ext cx="3566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 capacidad de una esfera solo depende del radio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dirty="0"/>
              <a:t> 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87CD88-EF5B-BD72-3F7B-2B4F6B238E17}"/>
              </a:ext>
            </a:extLst>
          </p:cNvPr>
          <p:cNvCxnSpPr/>
          <p:nvPr/>
        </p:nvCxnSpPr>
        <p:spPr>
          <a:xfrm flipH="1">
            <a:off x="5307291" y="5052767"/>
            <a:ext cx="254523" cy="1036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1C76C14-A60A-EC2B-D7E7-770636EB7812}"/>
              </a:ext>
            </a:extLst>
          </p:cNvPr>
          <p:cNvCxnSpPr/>
          <p:nvPr/>
        </p:nvCxnSpPr>
        <p:spPr>
          <a:xfrm flipH="1">
            <a:off x="5440837" y="5355999"/>
            <a:ext cx="254523" cy="1036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8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1A66FE-1BF7-6569-72B9-859A04AEB8B1}"/>
              </a:ext>
            </a:extLst>
          </p:cNvPr>
          <p:cNvSpPr txBox="1"/>
          <p:nvPr/>
        </p:nvSpPr>
        <p:spPr>
          <a:xfrm>
            <a:off x="3820212" y="107565"/>
            <a:ext cx="5314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chemeClr val="accent2"/>
                </a:solidFill>
              </a:rPr>
              <a:t>Cálculo de la capacitancia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96CA7F-4597-4798-DAAA-7402D7C2830B}"/>
              </a:ext>
            </a:extLst>
          </p:cNvPr>
          <p:cNvSpPr txBox="1"/>
          <p:nvPr/>
        </p:nvSpPr>
        <p:spPr>
          <a:xfrm>
            <a:off x="160256" y="729732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1"/>
                </a:solidFill>
              </a:rPr>
              <a:t>Capacitor de placas paralelas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A03DF7-6600-A883-A4E2-63963AE2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445" y="1684309"/>
            <a:ext cx="2266950" cy="22574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B86413-03DA-C39D-04F3-96B326B0EE62}"/>
              </a:ext>
            </a:extLst>
          </p:cNvPr>
          <p:cNvSpPr txBox="1"/>
          <p:nvPr/>
        </p:nvSpPr>
        <p:spPr>
          <a:xfrm>
            <a:off x="520832" y="179134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Si “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d”</a:t>
            </a:r>
            <a:r>
              <a:rPr lang="es-AR" dirty="0"/>
              <a:t> es muy pequeño se puede suponer que el campo eléctrico es uniforme entre las placas y vale: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308EB0-D8FB-2E6A-A24D-7AD8C7850E01}"/>
                  </a:ext>
                </a:extLst>
              </p:cNvPr>
              <p:cNvSpPr txBox="1"/>
              <p:nvPr/>
            </p:nvSpPr>
            <p:spPr>
              <a:xfrm>
                <a:off x="2527563" y="2674169"/>
                <a:ext cx="2080966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F308EB0-D8FB-2E6A-A24D-7AD8C7850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63" y="2674169"/>
                <a:ext cx="2080966" cy="683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43541C90-C8F6-E5D7-9882-7CEE22F06F65}"/>
              </a:ext>
            </a:extLst>
          </p:cNvPr>
          <p:cNvSpPr txBox="1"/>
          <p:nvPr/>
        </p:nvSpPr>
        <p:spPr>
          <a:xfrm>
            <a:off x="652807" y="3594059"/>
            <a:ext cx="4758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s-AR" dirty="0"/>
              <a:t>a diferencia de potencial entre las placas es </a:t>
            </a:r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C75A46A-0DD4-C5E2-EA6A-1C84CD23909A}"/>
                  </a:ext>
                </a:extLst>
              </p:cNvPr>
              <p:cNvSpPr txBox="1"/>
              <p:nvPr/>
            </p:nvSpPr>
            <p:spPr>
              <a:xfrm>
                <a:off x="2527563" y="4199889"/>
                <a:ext cx="2080966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𝑄𝑑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C75A46A-0DD4-C5E2-EA6A-1C84CD23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63" y="4199889"/>
                <a:ext cx="2080966" cy="665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EE7FFB-93FC-3220-6C5C-311D27308F57}"/>
                  </a:ext>
                </a:extLst>
              </p:cNvPr>
              <p:cNvSpPr txBox="1"/>
              <p:nvPr/>
            </p:nvSpPr>
            <p:spPr>
              <a:xfrm>
                <a:off x="1817017" y="5445797"/>
                <a:ext cx="6094428" cy="65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EE7FFB-93FC-3220-6C5C-311D2730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17" y="5445797"/>
                <a:ext cx="6094428" cy="65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03D01060-D0DE-81D4-7D32-F48165CF29C0}"/>
              </a:ext>
            </a:extLst>
          </p:cNvPr>
          <p:cNvSpPr txBox="1"/>
          <p:nvPr/>
        </p:nvSpPr>
        <p:spPr>
          <a:xfrm>
            <a:off x="772998" y="5198207"/>
            <a:ext cx="189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s-AR" dirty="0"/>
              <a:t>a capacidad es: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7D3338C-2F9B-5418-9D94-2FED1633FEB1}"/>
              </a:ext>
            </a:extLst>
          </p:cNvPr>
          <p:cNvSpPr/>
          <p:nvPr/>
        </p:nvSpPr>
        <p:spPr>
          <a:xfrm>
            <a:off x="7286017" y="5382873"/>
            <a:ext cx="1342417" cy="82939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8E6496-FBB8-5C92-4762-92F8D28B0EB8}"/>
                  </a:ext>
                </a:extLst>
              </p:cNvPr>
              <p:cNvSpPr txBox="1"/>
              <p:nvPr/>
            </p:nvSpPr>
            <p:spPr>
              <a:xfrm>
                <a:off x="4864231" y="5459478"/>
                <a:ext cx="6094428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D8E6496-FBB8-5C92-4762-92F8D28B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5459478"/>
                <a:ext cx="6094428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138B3BA-0DCA-13A9-2A2D-90E28BCC82CE}"/>
              </a:ext>
            </a:extLst>
          </p:cNvPr>
          <p:cNvSpPr txBox="1"/>
          <p:nvPr/>
        </p:nvSpPr>
        <p:spPr>
          <a:xfrm>
            <a:off x="285162" y="1145009"/>
            <a:ext cx="834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Dos placas metálicas paralelas de igual área A están separadas por una distancia d</a:t>
            </a:r>
          </a:p>
        </p:txBody>
      </p:sp>
    </p:spTree>
    <p:extLst>
      <p:ext uri="{BB962C8B-B14F-4D97-AF65-F5344CB8AC3E}">
        <p14:creationId xmlns:p14="http://schemas.microsoft.com/office/powerpoint/2010/main" val="7987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253B0A-EBAD-45C6-ACFE-0C97879460D9}"/>
              </a:ext>
            </a:extLst>
          </p:cNvPr>
          <p:cNvSpPr txBox="1"/>
          <p:nvPr/>
        </p:nvSpPr>
        <p:spPr>
          <a:xfrm>
            <a:off x="122549" y="192406"/>
            <a:ext cx="2432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1"/>
                </a:solidFill>
              </a:rPr>
              <a:t>Capacitor Cilíndrico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B54570-21BD-B521-EBEE-7474AE57BF05}"/>
                  </a:ext>
                </a:extLst>
              </p:cNvPr>
              <p:cNvSpPr txBox="1"/>
              <p:nvPr/>
            </p:nvSpPr>
            <p:spPr>
              <a:xfrm>
                <a:off x="313442" y="672452"/>
                <a:ext cx="60944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Un conductor cilíndrico sólido, de radio a y carga 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s-AR" dirty="0"/>
                  <a:t>, es coaxial con una cubierta cilíndrica de grosor despreciable, radio b &gt; a y carga –</a:t>
                </a:r>
                <a:r>
                  <a:rPr lang="es-A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s-AR" dirty="0"/>
                  <a:t> . Encuentre la capacitancia de este capacitor cilíndrico si su longitud es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s-AR" dirty="0"/>
                  <a:t> 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B54570-21BD-B521-EBEE-7474AE57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2" y="672452"/>
                <a:ext cx="6094428" cy="1200329"/>
              </a:xfrm>
              <a:prstGeom prst="rect">
                <a:avLst/>
              </a:prstGeom>
              <a:blipFill>
                <a:blip r:embed="rId2"/>
                <a:stretch>
                  <a:fillRect l="-800" t="-3046" r="-1300" b="-71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322FA92E-1E23-C540-9D14-ACFA85B5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841" y="392461"/>
            <a:ext cx="4930717" cy="3369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414AA1-A888-526B-91CA-BDF0AC99CB93}"/>
                  </a:ext>
                </a:extLst>
              </p:cNvPr>
              <p:cNvSpPr txBox="1"/>
              <p:nvPr/>
            </p:nvSpPr>
            <p:spPr>
              <a:xfrm>
                <a:off x="246133" y="2760405"/>
                <a:ext cx="609437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</m:e>
                    </m:acc>
                  </m:oMath>
                </a14:m>
                <a:r>
                  <a:rPr lang="es-AR" dirty="0"/>
                  <a:t> es el campo eléctrico entre la región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414AA1-A888-526B-91CA-BDF0AC99C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3" y="2760405"/>
                <a:ext cx="6094378" cy="402931"/>
              </a:xfrm>
              <a:prstGeom prst="rect">
                <a:avLst/>
              </a:prstGeom>
              <a:blipFill>
                <a:blip r:embed="rId4"/>
                <a:stretch>
                  <a:fillRect l="-800" b="-24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B963F12-C559-030C-67E8-6E557F800B25}"/>
                  </a:ext>
                </a:extLst>
              </p:cNvPr>
              <p:cNvSpPr txBox="1"/>
              <p:nvPr/>
            </p:nvSpPr>
            <p:spPr>
              <a:xfrm>
                <a:off x="-148471" y="1933863"/>
                <a:ext cx="6094428" cy="720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𝐄</m:t>
                              </m:r>
                            </m:e>
                          </m:acc>
                          <m:r>
                            <a:rPr lang="en-US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B963F12-C559-030C-67E8-6E557F800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471" y="1933863"/>
                <a:ext cx="6094428" cy="720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D68D8CB4-8CF2-8EBE-0902-C105FADF5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30" y="4687449"/>
            <a:ext cx="5820587" cy="111458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F27E66B-246C-E4D8-353B-F6DDFC6A645C}"/>
              </a:ext>
            </a:extLst>
          </p:cNvPr>
          <p:cNvSpPr txBox="1"/>
          <p:nvPr/>
        </p:nvSpPr>
        <p:spPr>
          <a:xfrm>
            <a:off x="246085" y="3248028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  <a:r>
              <a:rPr lang="es-AR" dirty="0" err="1"/>
              <a:t>tilizando</a:t>
            </a:r>
            <a:r>
              <a:rPr lang="es-AR" dirty="0"/>
              <a:t> la Ley de Gauss para el cilindro interno: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37ECA53-7835-718E-C1F9-976F73E73E13}"/>
                  </a:ext>
                </a:extLst>
              </p:cNvPr>
              <p:cNvSpPr txBox="1"/>
              <p:nvPr/>
            </p:nvSpPr>
            <p:spPr>
              <a:xfrm>
                <a:off x="1979629" y="3666826"/>
                <a:ext cx="2407118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37ECA53-7835-718E-C1F9-976F73E7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29" y="3666826"/>
                <a:ext cx="2407118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D6C6E3EB-0F27-2B58-B655-CC78AC98A157}"/>
              </a:ext>
            </a:extLst>
          </p:cNvPr>
          <p:cNvSpPr txBox="1"/>
          <p:nvPr/>
        </p:nvSpPr>
        <p:spPr>
          <a:xfrm>
            <a:off x="412655" y="4260344"/>
            <a:ext cx="61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cilindro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 no </a:t>
            </a:r>
            <a:r>
              <a:rPr lang="en-US" dirty="0" err="1"/>
              <a:t>contibuye</a:t>
            </a:r>
            <a:r>
              <a:rPr lang="en-US" dirty="0"/>
              <a:t> al campo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08B8FAB-202E-6C11-225C-F1439A806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131" y="5585389"/>
            <a:ext cx="4839375" cy="1200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B6532B7-2975-BCBF-54BD-A120E18EF5B0}"/>
                  </a:ext>
                </a:extLst>
              </p:cNvPr>
              <p:cNvSpPr txBox="1"/>
              <p:nvPr/>
            </p:nvSpPr>
            <p:spPr>
              <a:xfrm>
                <a:off x="246085" y="6034050"/>
                <a:ext cx="3150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Sustituyendo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B6532B7-2975-BCBF-54BD-A120E18E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5" y="6034050"/>
                <a:ext cx="3150677" cy="369332"/>
              </a:xfrm>
              <a:prstGeom prst="rect">
                <a:avLst/>
              </a:prstGeom>
              <a:blipFill>
                <a:blip r:embed="rId9"/>
                <a:stretch>
                  <a:fillRect l="-1547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48E4603-6641-9414-86DB-A065CFDB9074}"/>
              </a:ext>
            </a:extLst>
          </p:cNvPr>
          <p:cNvCxnSpPr/>
          <p:nvPr/>
        </p:nvCxnSpPr>
        <p:spPr>
          <a:xfrm>
            <a:off x="7569724" y="4370345"/>
            <a:ext cx="0" cy="23792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FB1FF6B-BC94-43FB-B58F-1F74D2D8C22F}"/>
              </a:ext>
            </a:extLst>
          </p:cNvPr>
          <p:cNvSpPr txBox="1"/>
          <p:nvPr/>
        </p:nvSpPr>
        <p:spPr>
          <a:xfrm>
            <a:off x="8271645" y="4476819"/>
            <a:ext cx="3051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Finalmente</a:t>
            </a:r>
            <a:r>
              <a:rPr lang="en-US" dirty="0"/>
              <a:t>, la 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de </a:t>
            </a:r>
            <a:r>
              <a:rPr lang="en-US" dirty="0" err="1"/>
              <a:t>longitud</a:t>
            </a:r>
            <a:r>
              <a:rPr lang="en-US" dirty="0"/>
              <a:t> es:</a:t>
            </a:r>
            <a:endParaRPr lang="es-AR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AE779210-2A45-295E-1839-7312E6931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4794" y="5397161"/>
            <a:ext cx="194337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BFC0FC-58D0-2651-FFE0-3EB9FA0A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9"/>
            <a:ext cx="12192000" cy="48949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807DBC-368D-A3E3-CC9F-C8D75E52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2" y="5132656"/>
            <a:ext cx="11517332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4DF3C4-1B1C-EA09-F656-36EC3C7C0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4905375"/>
            <a:ext cx="12163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9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F3129D-030E-0634-5AA5-FB034FA5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60" y="560978"/>
            <a:ext cx="2322499" cy="22890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43E3F9-1C92-49B3-3CF5-EC10AF20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0" y="681439"/>
            <a:ext cx="4553585" cy="20481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D5F1A3-1A4F-08D9-29A9-67706049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2295"/>
            <a:ext cx="12192000" cy="33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1CF8A8-EA3B-918F-8A75-0E9948DA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1" y="18846"/>
            <a:ext cx="6277851" cy="5334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4B61209-23BD-211A-07E3-57A19DC11EEF}"/>
              </a:ext>
            </a:extLst>
          </p:cNvPr>
          <p:cNvSpPr txBox="1"/>
          <p:nvPr/>
        </p:nvSpPr>
        <p:spPr>
          <a:xfrm>
            <a:off x="28281" y="652483"/>
            <a:ext cx="3535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1"/>
                </a:solidFill>
              </a:rPr>
              <a:t>Combinación en paralelo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11DE4F-4098-5E0A-D6E1-26822D52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59" y="580601"/>
            <a:ext cx="5159736" cy="33494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B89BC6-ADF0-880C-916E-9F2C51453974}"/>
              </a:ext>
            </a:extLst>
          </p:cNvPr>
          <p:cNvSpPr txBox="1"/>
          <p:nvPr/>
        </p:nvSpPr>
        <p:spPr>
          <a:xfrm>
            <a:off x="738405" y="4043139"/>
            <a:ext cx="10092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En la conexión en paralelo, las diferencias de potencial individuales a través de cada capacitor es la misma e igual al voltaje de la batería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endParaRPr lang="es-A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C58BF6-6965-8AC7-20E1-6EE49321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852" y="4756529"/>
            <a:ext cx="1829055" cy="4382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C4E9C5-2E2D-06EB-D7AF-241FC41C3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905" y="4756529"/>
            <a:ext cx="1857634" cy="4096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1762E30-68F5-9893-822B-2C62E3329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039" y="5402860"/>
            <a:ext cx="3000375" cy="5143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3437A8-72D9-56FC-AA81-DAD79363E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4393" y="6046109"/>
            <a:ext cx="518232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6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1226</Words>
  <Application>Microsoft Office PowerPoint</Application>
  <PresentationFormat>Panorámica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Julieta Lancioni</dc:creator>
  <cp:lastModifiedBy>Julieta Lancioni</cp:lastModifiedBy>
  <cp:revision>22</cp:revision>
  <dcterms:created xsi:type="dcterms:W3CDTF">2023-03-30T10:36:14Z</dcterms:created>
  <dcterms:modified xsi:type="dcterms:W3CDTF">2023-04-04T13:11:56Z</dcterms:modified>
</cp:coreProperties>
</file>