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5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7.xml"/><Relationship Id="rId44" Type="http://schemas.openxmlformats.org/officeDocument/2006/relationships/font" Target="fonts/Lato-regular.fntdata"/><Relationship Id="rId21" Type="http://schemas.openxmlformats.org/officeDocument/2006/relationships/slide" Target="slides/slide16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19.xml"/><Relationship Id="rId46" Type="http://schemas.openxmlformats.org/officeDocument/2006/relationships/font" Target="fonts/Lato-italic.fntdata"/><Relationship Id="rId23" Type="http://schemas.openxmlformats.org/officeDocument/2006/relationships/slide" Target="slides/slide18.xml"/><Relationship Id="rId45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913f771f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913f771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913fb8fa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913fb8fa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913fb8fa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913fb8fa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913fb8fa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913fb8fa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8dfed0e5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8dfed0e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8dfed0e5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8dfed0e5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80fa510bb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80fa510bb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8bbe493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8bbe493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8bbe493a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8bbe493a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8bbe493a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8bbe493a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8bbe493a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8bbe493a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8bbe493a2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8bbe493a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*the integers grow in size exponentially (as we are using Python’s arbitrary precision ints), so their addition is no longer O(1)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8bbe493a2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8bbe493a2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8bbe493a2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8bbe493a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8bbe493a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8bbe493a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8dfed0e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8dfed0e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f8bbe493a2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f8bbe493a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8bbe493a2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8bbe493a2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8d2654ea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8d2654ea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8d2654ea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8d2654ea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8d2654ea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8d2654e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808a1919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808a1919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f8d2654ea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f8d2654ea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f8d2654ea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f8d2654ea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8d2654ea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8d2654ea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8d2654ea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f8d2654ea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913fb8fa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f913fb8fa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808a1919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808a1919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80fa510b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80fa510b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80fa510b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80fa510b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80fa510b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80fa510b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f8dfed0e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f8dfed0e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913f771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913f771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pen.kattis.com/" TargetMode="External"/><Relationship Id="rId4" Type="http://schemas.openxmlformats.org/officeDocument/2006/relationships/hyperlink" Target="https://open.kattis.com/problems/hello" TargetMode="External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43375" cy="48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ctrTitle"/>
          </p:nvPr>
        </p:nvSpPr>
        <p:spPr>
          <a:xfrm>
            <a:off x="5089800" y="2204738"/>
            <a:ext cx="37335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580"/>
              <a:t>(UCCPS discord)</a:t>
            </a:r>
            <a:endParaRPr sz="35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602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Maximum Subarray Sum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1374825"/>
            <a:ext cx="7688700" cy="20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IDEA 1: The engineer’s solution.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1) Loop through every possible interval - there are O(N^2) of these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2) Calculate the sum for each interval by looping through it - the interval has size up to N, so this takes O(N)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Overall runtime is therefore </a:t>
            </a:r>
            <a:r>
              <a:rPr b="1" lang="en-GB"/>
              <a:t>O(N^3) - can handle N=500 at most (rubbish!)</a:t>
            </a:r>
            <a:endParaRPr b="1"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b="9530" l="4265" r="4201" t="7667"/>
          <a:stretch/>
        </p:blipFill>
        <p:spPr>
          <a:xfrm>
            <a:off x="2121975" y="3026125"/>
            <a:ext cx="4400326" cy="19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727650" y="1374825"/>
            <a:ext cx="76887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 integers in an array (+ve or -ve)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Find interval with largest sum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602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Maximum Subarray Sum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729450" y="1374825"/>
            <a:ext cx="7688700" cy="20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IDEA 2: An optimisation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Precompute the </a:t>
            </a:r>
            <a:r>
              <a:rPr b="1" lang="en-GB"/>
              <a:t>cumulative sum</a:t>
            </a:r>
            <a:r>
              <a:rPr lang="en-GB"/>
              <a:t> of numbers in array - this only takes O(N)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Sum of an interval = Cumulative at end - </a:t>
            </a:r>
            <a:r>
              <a:rPr lang="en-GB"/>
              <a:t>Cumulative</a:t>
            </a:r>
            <a:r>
              <a:rPr lang="en-GB"/>
              <a:t> before start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1) Loop through every possible interval - there are O(N^2) of these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2) Calculate the sum for each interval using precomputed cumulative numbers - O(1)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Overall runtime is therefore </a:t>
            </a:r>
            <a:r>
              <a:rPr b="1" lang="en-GB"/>
              <a:t>O(N^2) - can handle N=10,000 at most</a:t>
            </a:r>
            <a:endParaRPr b="1"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212" y="2471025"/>
            <a:ext cx="5703576" cy="28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602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Maximum Subarray Sum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729450" y="1374825"/>
            <a:ext cx="7688700" cy="20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IDEA 3: An observation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We want to find max(Cumulative(j) - Cumulative(i)), for i &lt; j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For a given endpoint, </a:t>
            </a:r>
            <a:r>
              <a:rPr b="1" lang="en-GB"/>
              <a:t>we always choose the minimum Cumulative(i)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1) Loop through all </a:t>
            </a:r>
            <a:r>
              <a:rPr lang="en-GB"/>
              <a:t>endpoints</a:t>
            </a:r>
            <a:r>
              <a:rPr lang="en-GB"/>
              <a:t>, pick i with minimum cumulative(i) - O(N) if you update the minimum i as you go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Overall runtime is therefore </a:t>
            </a:r>
            <a:r>
              <a:rPr b="1" lang="en-GB"/>
              <a:t>O(N) - can handle N=100,000,000 at most</a:t>
            </a:r>
            <a:endParaRPr b="1"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-GB"/>
              <a:t>(Huge improvement from the original 500)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212" y="2471025"/>
            <a:ext cx="5703576" cy="28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7650" y="1358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Binary Search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228175" y="2065450"/>
            <a:ext cx="4228200" cy="24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How do we check if a value  is in a big list?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What if the list has 1,000,000 things in it?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What if the list is </a:t>
            </a:r>
            <a:r>
              <a:rPr b="1" lang="en-GB"/>
              <a:t>sorted</a:t>
            </a:r>
            <a:r>
              <a:rPr lang="en-GB"/>
              <a:t>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“Linear search”: Check them all! O(N)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“Binary search”: </a:t>
            </a:r>
            <a:r>
              <a:rPr b="1" lang="en-GB"/>
              <a:t>Sorted lists only.</a:t>
            </a:r>
            <a:r>
              <a:rPr lang="en-GB"/>
              <a:t> Check the middle, halve the area we’re searching. O(log N)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Hard to grasp how fast this is! for 1,000,000,000 items, it takes only 30 checks.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Like the “Guess a number” “Higher/Lower” game</a:t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6374" y="1090512"/>
            <a:ext cx="4513000" cy="33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 advice</a:t>
            </a:r>
            <a:endParaRPr/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729450" y="2078875"/>
            <a:ext cx="7688700" cy="27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For large N, the only thing that matters is the asymptotic complexity, i.e. whether it is O(N), O(N^2), O(2^N), O(N!), etc.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Rule of thumb: assume you can do about 10^8 “operations” per second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N = 10^7, then you probably need an O(N) algorithm.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N = 10^5, then you probably need an O(Nlog(N) algorithm)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N = 10^3 then O(N^2), if 100 then O(N^3),...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Roughly speaking, you can only use O(2^N) algorithms if N &lt;= 20 and O(N!) if N &lt;= 11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Don’t worry too much about optimising small parts - time limits are (usually) set in such a way that your code will pass iff your algorithm has the correct complexity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Dynamic Programming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Task 1</a:t>
            </a:r>
            <a:r>
              <a:rPr lang="en-GB" sz="1600"/>
              <a:t>: Let F(n) be the Fibonacci sequence (F(0) = 0, F(1) = 1 and for each n &gt;= 0, F(n+2) = F(n+1) = F(n)). Given a positive integer n, determine the value of F(n).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Input:</a:t>
            </a:r>
            <a:r>
              <a:rPr lang="en-GB" sz="1600"/>
              <a:t> The first and only line of the input consists of the number n (1 &lt;= n &lt;= 100).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Output:</a:t>
            </a:r>
            <a:r>
              <a:rPr lang="en-GB" sz="1600"/>
              <a:t> The first and only line should contain the number F(n).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600"/>
              <a:t>Constraints</a:t>
            </a:r>
            <a:r>
              <a:rPr lang="en-GB" sz="1600"/>
              <a:t> Time limit 1 second, Memory Limit 256MB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Dynamic Programming 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1600"/>
              <a:t>Naive approach</a:t>
            </a:r>
            <a:r>
              <a:rPr lang="en-GB" sz="1600"/>
              <a:t>:  Write a recursive function, which computes the nth Fibonacci number by adding the two previous numbers.</a:t>
            </a:r>
            <a:endParaRPr sz="1600"/>
          </a:p>
        </p:txBody>
      </p:sp>
      <p:pic>
        <p:nvPicPr>
          <p:cNvPr id="194" name="Google Shape;19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225" y="2571750"/>
            <a:ext cx="5254546" cy="23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Dynamic Programming (3)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727650" y="1853850"/>
            <a:ext cx="7688700" cy="33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This solution works, but is </a:t>
            </a:r>
            <a:r>
              <a:rPr b="1" lang="en-GB" sz="1600"/>
              <a:t>very slow</a:t>
            </a:r>
            <a:r>
              <a:rPr lang="en-GB" sz="1600"/>
              <a:t> - even for n = 35, the computer takes several seconds to compute the answer, and it is totally impractical for n &gt; 50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Why is this program so slow?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For n = 35, the fibonacci function is called </a:t>
            </a:r>
            <a:r>
              <a:rPr b="1" lang="en-GB" sz="1600"/>
              <a:t>9,227,465 </a:t>
            </a:r>
            <a:r>
              <a:rPr lang="en-GB" sz="1600"/>
              <a:t>times!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This is because every time “Fibonacci(n-1)” or “Fibonacci(n-2)” is called, the computer </a:t>
            </a:r>
            <a:r>
              <a:rPr b="1" lang="en-GB" sz="1600"/>
              <a:t>recomputes their values</a:t>
            </a:r>
            <a:r>
              <a:rPr lang="en-GB" sz="1600"/>
              <a:t>, even if they have already been computed before - leading to exponential amounts of repeated work!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How can we make this program faster?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Perhaps, we could try finding a way to store these previous values, so that they don’t need to be re-computed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Dynamic Programming (4)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Using this idea: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Construct an </a:t>
            </a:r>
            <a:r>
              <a:rPr b="1" lang="en-GB" sz="1600"/>
              <a:t>array of numbers</a:t>
            </a:r>
            <a:r>
              <a:rPr lang="en-GB" sz="1600"/>
              <a:t> “Fibonacci”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Set Fibonacci[0] = 0 and Fibonacci[1] = 1 (initial conditions)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For 2 &lt;= i &lt;= n, compute Fibonacci[i] as Fibonacci[i-1] + Fibonacci[i-2]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answer for N is then Fibonacci[N]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Dynamic Programming (5)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550" y="2199825"/>
            <a:ext cx="7097086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UCCPS Workshop 1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Introduction to Competitive Programming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Dynamic Programming (6)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727650" y="2068250"/>
            <a:ext cx="76887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Observe that the code now </a:t>
            </a:r>
            <a:r>
              <a:rPr b="1" lang="en-GB" sz="1600"/>
              <a:t>runs much faster</a:t>
            </a:r>
            <a:r>
              <a:rPr lang="en-GB" sz="1600"/>
              <a:t>, and produces correct answers for n &lt;= 100 instantly.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Note that the program runs in</a:t>
            </a:r>
            <a:r>
              <a:rPr b="1" lang="en-GB" sz="1600"/>
              <a:t> O(n)* time</a:t>
            </a:r>
            <a:r>
              <a:rPr lang="en-GB" sz="1600"/>
              <a:t>, because we only perform n addition operations. We also only use </a:t>
            </a:r>
            <a:r>
              <a:rPr b="1" lang="en-GB" sz="1600"/>
              <a:t>O(n)* memory</a:t>
            </a:r>
            <a:r>
              <a:rPr lang="en-GB" sz="1600"/>
              <a:t> to store the states.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This idea of storing pre-processed numbers in memory and updating values through a recurrence is known as Dynamic Programming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While this example is rather simple, we can solve much harder problems with a similar technique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Dynamic Programming (7)</a:t>
            </a:r>
            <a:endParaRPr/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727650" y="1853850"/>
            <a:ext cx="7688700" cy="46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Task 2</a:t>
            </a:r>
            <a:r>
              <a:rPr lang="en-GB" sz="1600"/>
              <a:t>: Cambridge only has coins of value £13, £17 and £19. Zak needs to pay his College accommodation charge, which is £N. He has an unlimited supply of each of these coins, but as they are all equally heavy, he would like to use </a:t>
            </a:r>
            <a:r>
              <a:rPr b="1" lang="en-GB" sz="1600"/>
              <a:t>the least number of coins possible</a:t>
            </a:r>
            <a:r>
              <a:rPr lang="en-GB" sz="1600"/>
              <a:t>. Note that the total value of the coins he spends must equal </a:t>
            </a:r>
            <a:r>
              <a:rPr b="1" lang="en-GB" sz="1600"/>
              <a:t>exactly N</a:t>
            </a:r>
            <a:r>
              <a:rPr lang="en-GB" sz="1600"/>
              <a:t>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Input:</a:t>
            </a:r>
            <a:r>
              <a:rPr lang="en-GB" sz="1600"/>
              <a:t> The first and only line consists of the number N (1 &lt;= N &lt;= 1,000,000), the cost of Zak’s term charge.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Output:</a:t>
            </a:r>
            <a:r>
              <a:rPr lang="en-GB" sz="1600"/>
              <a:t> Print the least number of coins Zak needs, or -1 if no such set of coins exist.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Constraints</a:t>
            </a:r>
            <a:r>
              <a:rPr lang="en-GB" sz="1600"/>
              <a:t> Time limit 1 second, Memory Limit 256MB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Dynamic Programming (8)</a:t>
            </a:r>
            <a:endParaRPr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727650" y="2054725"/>
            <a:ext cx="7688700" cy="24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Let f(n) denote the number of coins required when Zak’s term charge is £n. Hence, we seek the answer f(N).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Instead of trying to compute f(n) only for n = N, we could try computing f(n) for smaller values n &lt; N, and see if we can find a recurrence relation.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Suppose we have a set of coins whose sum is £n, and consider the last coin. There are a few cases: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Dynamic Programming (8.5)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727650" y="1929775"/>
            <a:ext cx="7688700" cy="43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-GB" sz="1600">
                <a:solidFill>
                  <a:srgbClr val="434343"/>
                </a:solidFill>
              </a:rPr>
              <a:t>For 1 &lt;= n &lt;= 19, we have </a:t>
            </a:r>
            <a:r>
              <a:rPr lang="en-GB" sz="1600">
                <a:solidFill>
                  <a:srgbClr val="434343"/>
                </a:solidFill>
              </a:rPr>
              <a:t>f(n) = </a:t>
            </a:r>
            <a:r>
              <a:rPr lang="en-GB" sz="1600">
                <a:solidFill>
                  <a:srgbClr val="434343"/>
                </a:solidFill>
                <a:highlight>
                  <a:srgbClr val="FFFFFF"/>
                </a:highlight>
              </a:rPr>
              <a:t>∞</a:t>
            </a:r>
            <a:r>
              <a:rPr lang="en-GB" sz="1600">
                <a:solidFill>
                  <a:srgbClr val="434343"/>
                </a:solidFill>
              </a:rPr>
              <a:t> </a:t>
            </a:r>
            <a:r>
              <a:rPr lang="en-GB" sz="1600">
                <a:solidFill>
                  <a:srgbClr val="434343"/>
                </a:solidFill>
              </a:rPr>
              <a:t> unless n = 13, 17 or 19, because obviously you need at least one coin to pay fees, but a coin only has said values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-GB" sz="1600">
                <a:solidFill>
                  <a:srgbClr val="434343"/>
                </a:solidFill>
              </a:rPr>
              <a:t>For n &gt; 19, we have 3 cases:</a:t>
            </a:r>
            <a:endParaRPr sz="1600"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en-GB" sz="1600">
                <a:solidFill>
                  <a:srgbClr val="434343"/>
                </a:solidFill>
              </a:rPr>
              <a:t>Use a £13 coin: this requires 1 + f(n-13) coins</a:t>
            </a:r>
            <a:endParaRPr sz="1600">
              <a:solidFill>
                <a:srgbClr val="434343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■"/>
            </a:pPr>
            <a:r>
              <a:rPr lang="en-GB" sz="1600">
                <a:solidFill>
                  <a:srgbClr val="434343"/>
                </a:solidFill>
              </a:rPr>
              <a:t>Because you used 1 coin already, and have £(n - 13) left to pay</a:t>
            </a:r>
            <a:endParaRPr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en-GB" sz="1600">
                <a:solidFill>
                  <a:srgbClr val="434343"/>
                </a:solidFill>
              </a:rPr>
              <a:t>Use a £17 coin: this requires 1+f(n-17) coins</a:t>
            </a:r>
            <a:endParaRPr sz="1600">
              <a:solidFill>
                <a:srgbClr val="434343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○"/>
            </a:pPr>
            <a:r>
              <a:rPr lang="en-GB" sz="1600">
                <a:solidFill>
                  <a:srgbClr val="434343"/>
                </a:solidFill>
              </a:rPr>
              <a:t>Use a £19 coin: this requires 1+f(n-19) coins</a:t>
            </a:r>
            <a:endParaRPr sz="16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-GB" sz="1600">
                <a:solidFill>
                  <a:srgbClr val="434343"/>
                </a:solidFill>
              </a:rPr>
              <a:t>We must have one of these cases since we can only use £13, £17, and £19 coins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-GB" sz="1600">
                <a:solidFill>
                  <a:srgbClr val="434343"/>
                </a:solidFill>
              </a:rPr>
              <a:t>If all cases give an answer of </a:t>
            </a:r>
            <a:r>
              <a:rPr lang="en-GB" sz="1600">
                <a:solidFill>
                  <a:srgbClr val="434343"/>
                </a:solidFill>
                <a:highlight>
                  <a:srgbClr val="FFFFFF"/>
                </a:highlight>
              </a:rPr>
              <a:t>∞</a:t>
            </a:r>
            <a:r>
              <a:rPr lang="en-GB" sz="1600">
                <a:solidFill>
                  <a:srgbClr val="434343"/>
                </a:solidFill>
                <a:highlight>
                  <a:srgbClr val="FFFFFF"/>
                </a:highlight>
              </a:rPr>
              <a:t>, then we cannot make n from these coins</a:t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Dynamic Programming (9)</a:t>
            </a:r>
            <a:endParaRPr/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729450" y="2078875"/>
            <a:ext cx="7688700" cy="43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Conclusion:</a:t>
            </a:r>
            <a:endParaRPr sz="1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/>
              <a:t>f(n) = 1 + min(f(n - 13), f(n - 17), f(n - 19))</a:t>
            </a:r>
            <a:endParaRPr sz="20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If this leaves us with f(N)=∞, then we cannot produce N, so output -1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 final algorithm takes O(N) time, because for each i &lt;= N we only perform 3 comparisons and at most 3 assignments. It’s also O(N) space since the array we use to store the numbers has size N.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Dynamic Programming (10)</a:t>
            </a:r>
            <a:endParaRPr/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9651" y="1853850"/>
            <a:ext cx="5924675" cy="306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Dynamic Programming (11)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729450" y="1915600"/>
            <a:ext cx="7688700" cy="47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Task 3</a:t>
            </a:r>
            <a:r>
              <a:rPr lang="en-GB" sz="1600"/>
              <a:t>: You are given an array </a:t>
            </a:r>
            <a:r>
              <a:rPr b="1" lang="en-GB" sz="1600"/>
              <a:t>a</a:t>
            </a:r>
            <a:r>
              <a:rPr lang="en-GB" sz="1600"/>
              <a:t> = {a[0], a[1], …, a[n-1]}. You can choose any subset of elements in this array as long as no two numbers you choose are adjacent in the array.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What is the maximum sum you can obtain by selecting such a subset? The empty selection (choosing no elements at all) is assumed to have sum zero.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Input:</a:t>
            </a:r>
            <a:r>
              <a:rPr lang="en-GB" sz="1600"/>
              <a:t> The first line consists of the number n (n &lt;= 100,000), the number of elements in the array. The i’th element of the second line consists of a[i] (-1000 &lt;= a[i] &lt;= 1000).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Output:</a:t>
            </a:r>
            <a:r>
              <a:rPr lang="en-GB" sz="1600"/>
              <a:t> Print the highest sum attainable.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/>
              <a:t>Constraints</a:t>
            </a:r>
            <a:r>
              <a:rPr lang="en-GB" sz="1600"/>
              <a:t> Time limit 1 second, Memory Limit 256MB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8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Dynamic Programming (12)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Naively, choosing all such subsequences and testing each one will take O(n 2^n) time, because for each of the 2^n subsets of </a:t>
            </a:r>
            <a:r>
              <a:rPr b="1" lang="en-GB" sz="1600"/>
              <a:t>a</a:t>
            </a:r>
            <a:r>
              <a:rPr lang="en-GB" sz="1600"/>
              <a:t>, you will need to first test whether you’ve chosen two adjacent elements (which takes O(n) time), and also find the value by summing (also takes O(n) time).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For n ~ 100,000, this is very much impractical, so this solution will TLE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Does there exist a faster algorithm to do this?</a:t>
            </a:r>
            <a:endParaRPr sz="1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Dynamic Programming (13)</a:t>
            </a:r>
            <a:endParaRPr/>
          </a:p>
        </p:txBody>
      </p:sp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729450" y="1963200"/>
            <a:ext cx="7688700" cy="31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Let’s construct an array </a:t>
            </a:r>
            <a:r>
              <a:rPr b="1" lang="en-GB" sz="1600"/>
              <a:t>dp</a:t>
            </a:r>
            <a:r>
              <a:rPr lang="en-GB" sz="1600"/>
              <a:t> of size n, such that dp[i] denotes the highest sum that is achievable for just the sub-array {a[0], a[1], …, a[i]}. </a:t>
            </a:r>
            <a:r>
              <a:rPr b="1" lang="en-GB" sz="1600"/>
              <a:t>That is, we are using Dynamic Programming on the length of a. </a:t>
            </a:r>
            <a:r>
              <a:rPr lang="en-GB" sz="1600"/>
              <a:t>Then, the answer would equal dp[n-1].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Then to compute dp[i+1], we have the following: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dp[i+1]</a:t>
            </a:r>
            <a:r>
              <a:rPr lang="en-GB" sz="1600"/>
              <a:t> &gt;= dp[i], because the best construction for the first i elements of the array would also give a valid construction for the first i+1 elements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dp[i+1] &gt;= a[i+1] + dp[i-1], by taking a[i+1] and the best construction for the first i-1 elements. This gives a valid construction for i+1, as no 2 elements adjacent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At least one of these inequalities must be equalities</a:t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Dynamic Programming (14)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Hence, we get the recurrence, dp[i+1] = min(dp[i], a[i+1] + dp[i-1]) for each i &gt; 0.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dp[0] = max(a[0], 0), because we can either choose a[0], or not pick anything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dp[1] = max(0, a[0], a[1]) because you can pick zero or one elements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Both time and memory complexity are O(n), so this suffices to pass constraints</a:t>
            </a:r>
            <a:endParaRPr sz="1600"/>
          </a:p>
        </p:txBody>
      </p:sp>
      <p:pic>
        <p:nvPicPr>
          <p:cNvPr id="273" name="Google Shape;27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550" y="3122525"/>
            <a:ext cx="4743951" cy="18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Today’s workshop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Brief intro to competitive programming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Introduction to Complexity Analysis (very important in CP)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Some example problems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Introduction to Dynamic Programming (a key technique in a lot of CP problems)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More example problems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Team competition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Dynamic Programming (15)</a:t>
            </a:r>
            <a:endParaRPr/>
          </a:p>
        </p:txBody>
      </p:sp>
      <p:sp>
        <p:nvSpPr>
          <p:cNvPr id="279" name="Google Shape;279;p42"/>
          <p:cNvSpPr txBox="1"/>
          <p:nvPr>
            <p:ph idx="1" type="body"/>
          </p:nvPr>
        </p:nvSpPr>
        <p:spPr>
          <a:xfrm>
            <a:off x="729450" y="2078875"/>
            <a:ext cx="7688700" cy="5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Task 4</a:t>
            </a:r>
            <a:r>
              <a:rPr lang="en-GB" sz="1100"/>
              <a:t>: Consider the game Hopscotch, played on a pyramid with N rows, with the </a:t>
            </a:r>
            <a:br>
              <a:rPr lang="en-GB" sz="1100"/>
            </a:br>
            <a:r>
              <a:rPr lang="en-GB" sz="1100"/>
              <a:t>first row having one number, the second with two numbers, and so forth. The goal is to </a:t>
            </a:r>
            <a:br>
              <a:rPr lang="en-GB" sz="1100"/>
            </a:br>
            <a:r>
              <a:rPr lang="en-GB" sz="1100"/>
              <a:t>obtain the highest sum possible, by following a path from the apex to the base of the </a:t>
            </a:r>
            <a:br>
              <a:rPr lang="en-GB" sz="1100"/>
            </a:br>
            <a:r>
              <a:rPr lang="en-GB" sz="1100"/>
              <a:t>pyramid while only moving to one of the two squares directly beneath it. Notice said path</a:t>
            </a:r>
            <a:br>
              <a:rPr lang="en-GB" sz="1100"/>
            </a:br>
            <a:r>
              <a:rPr lang="en-GB" sz="1100"/>
              <a:t>must cover exactly N numbers.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Find the highest score that can be attained.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/>
              <a:t>Input:</a:t>
            </a:r>
            <a:r>
              <a:rPr lang="en-GB" sz="1100"/>
              <a:t> The first line consists of a number N (1 &lt;= N &lt;= 1000). The i’th of the next N lines contains i numbers, which are the numbers in the i’th row. Each number is an integer between -1000 and 1000 inclusive.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/>
              <a:t>Output:</a:t>
            </a:r>
            <a:r>
              <a:rPr lang="en-GB" sz="1100"/>
              <a:t> Print the highest sum attainable.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/>
              <a:t>Constraints</a:t>
            </a:r>
            <a:r>
              <a:rPr lang="en-GB" sz="1100"/>
              <a:t> Time limit 1 second, Memory Limit 256MB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280" name="Google Shape;280;p42"/>
          <p:cNvPicPr preferRelativeResize="0"/>
          <p:nvPr/>
        </p:nvPicPr>
        <p:blipFill rotWithShape="1">
          <a:blip r:embed="rId3">
            <a:alphaModFix/>
          </a:blip>
          <a:srcRect b="0" l="0" r="12831" t="0"/>
          <a:stretch/>
        </p:blipFill>
        <p:spPr>
          <a:xfrm>
            <a:off x="6695575" y="1801875"/>
            <a:ext cx="2448425" cy="14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Dynamic Programming (16)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3"/>
          <p:cNvSpPr txBox="1"/>
          <p:nvPr>
            <p:ph idx="1" type="body"/>
          </p:nvPr>
        </p:nvSpPr>
        <p:spPr>
          <a:xfrm>
            <a:off x="729450" y="1853850"/>
            <a:ext cx="7688700" cy="31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So far, all DP’s used have been 1 dimensional, i.e. the recursion had a single variable (the index) and depended only on the previous few values. We can try extending this idea to a multidimensional DP, in this problem.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This time, we let dp be a n x n (2D) array, such that dp[i][j] (read, the element in the i’th row, and j’th column) denotes the highest value that can be achieved, when starting from the apex and ending at the cell (i, j).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Then, the answer would be MAX(dp[n-1][0], dp[n-1][1], …, dp[n-1][n-1])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Let a[i][j] (n &gt;= i &gt;= j &gt;= 0) be the array that contains the value in the cell with row i, column j (assume that the apex has coordinates (0, 0) by convention)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Thus: dp[0][0] = a[0][0]</a:t>
            </a:r>
            <a:endParaRPr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Dynamic Programming (17)</a:t>
            </a:r>
            <a:endParaRPr/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729450" y="2078875"/>
            <a:ext cx="7688700" cy="31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To reach a cell (i, j) not the apex, you must have come from either the cell (i-1, j) or (i-1, j-1)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Hence: the best value you can get, when you end up at (i, j), is the highest of the best value achievable by those two paths, plus a[i][j] (for the current value)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Get the recurrence dp[i][j] = max(dp[i-1][j], dp[i-1][j-1]) + a[i][j]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en-GB" sz="1600">
                <a:solidFill>
                  <a:srgbClr val="FF0000"/>
                </a:solidFill>
              </a:rPr>
              <a:t>Be careful with bounds: notice that when j == i or j == 0, the array actually goes out of bounds on the RHS, and will cause errors when compiling or during runtime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In these cases, notice that j == 0 or i corresponds to the cell being at the leftmost or rightmost position of its row, so only the cell inside the triangle should be counted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Dynamic Programming (18)</a:t>
            </a:r>
            <a:endParaRPr/>
          </a:p>
        </p:txBody>
      </p:sp>
      <p:sp>
        <p:nvSpPr>
          <p:cNvPr id="298" name="Google Shape;298;p45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complexity for this algorithm is O(N^2), because we perform approx i operations per i &lt;= N, which means the total number of operations is about (N^2) / 2 = O(N^2). Space complexity is also O(N^2)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Code:</a:t>
            </a:r>
            <a:endParaRPr/>
          </a:p>
        </p:txBody>
      </p:sp>
      <p:pic>
        <p:nvPicPr>
          <p:cNvPr id="299" name="Google Shape;29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550" y="2571750"/>
            <a:ext cx="4436699" cy="242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Contest link on discord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Get in teams or do it individually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Snacks outside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Pizza 4:15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Feel free to ask us if you get stuck!</a:t>
            </a:r>
            <a:endParaRPr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Timed programming competitions with several tasks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Problem solving and algorithm design are the key skills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Task time limit: a few seconds. This is how long your code has to produce an output.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Your score is (usually) determined first by how many questions you solve, then by how quickly you solve them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There is generally one (or a few) correct solutions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It’s all about finding the correct algorithm - one that is fast enough, and always correct</a:t>
            </a:r>
            <a:endParaRPr/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competitive programming?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729450" y="3659625"/>
            <a:ext cx="698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Some call it a sport </a:t>
            </a:r>
            <a:r>
              <a:rPr lang="en-GB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(it’s obviously not a sport)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Fun, if you’re into problem solving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Improves your ability to design algorithms and write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Valued by employers blah blah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Makes coding interviews a breeze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Free pizza sometimes</a:t>
            </a:r>
            <a:endParaRPr/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28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What’s the point?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submit code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55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Generally, problems require you to read input, do some problem solving, then produce an output.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On Kattis, this is done by stdout/stdin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That means you just do normal input/output e.g. “input()” and “print()” on Python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Python, Java, C++, whatever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It depends on the platform, these ones are almost always supported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You then submit the source code to Kattis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will be using Kattis: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https://open.kattis.com/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https://open.kattis.com/problems/hello</a:t>
            </a:r>
            <a:r>
              <a:rPr lang="en-GB"/>
              <a:t> to test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5">
            <a:alphaModFix/>
          </a:blip>
          <a:srcRect b="0" l="3733" r="4303" t="0"/>
          <a:stretch/>
        </p:blipFill>
        <p:spPr>
          <a:xfrm>
            <a:off x="4480400" y="3011775"/>
            <a:ext cx="4663599" cy="19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Complexity Analysis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Computers have finite resources to finish a given task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most important of such resources are </a:t>
            </a:r>
            <a:r>
              <a:rPr b="1" lang="en-GB"/>
              <a:t>time</a:t>
            </a:r>
            <a:r>
              <a:rPr lang="en-GB"/>
              <a:t> and </a:t>
            </a:r>
            <a:r>
              <a:rPr b="1" lang="en-GB"/>
              <a:t>memory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Need some way to analyse how long a program will take to run for very large inputs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use </a:t>
            </a:r>
            <a:r>
              <a:rPr b="1" lang="en-GB"/>
              <a:t>big O notation</a:t>
            </a:r>
            <a:r>
              <a:rPr lang="en-GB"/>
              <a:t> to compute an upper bound on the amount of time/memory required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Big-O basics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trike="sngStrike"/>
              <a:t>Formally: say a function f(n) is O(g(n)) as n→∞ if |f(n)| &lt;= Mg(n) for all n&gt;N, for some N, M &gt; 0</a:t>
            </a:r>
            <a:endParaRPr strike="sngStrike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Practically: use big O notation to estimate how long our programs will take for large inputs (i.e. N = 10^6)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We only care about the term which will be most significant as N grows. For example, O(N^3 + N^2) = O(N^3)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Important: Big-O notation is an upper-bound, so you always consider the </a:t>
            </a:r>
            <a:r>
              <a:rPr b="1" lang="en-GB"/>
              <a:t>worst-case scenario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7650" y="593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Big-O basics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3">
            <a:alphaModFix/>
          </a:blip>
          <a:srcRect b="67714" l="27170" r="50799" t="25121"/>
          <a:stretch/>
        </p:blipFill>
        <p:spPr>
          <a:xfrm>
            <a:off x="565527" y="1349425"/>
            <a:ext cx="2997144" cy="53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57171" l="27170" r="50799" t="33888"/>
          <a:stretch/>
        </p:blipFill>
        <p:spPr>
          <a:xfrm>
            <a:off x="537825" y="2119299"/>
            <a:ext cx="3052549" cy="67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31854" l="27170" r="50799" t="55201"/>
          <a:stretch/>
        </p:blipFill>
        <p:spPr>
          <a:xfrm>
            <a:off x="565527" y="3947749"/>
            <a:ext cx="3052549" cy="980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45891" l="27170" r="50799" t="45169"/>
          <a:stretch/>
        </p:blipFill>
        <p:spPr>
          <a:xfrm>
            <a:off x="565527" y="3033524"/>
            <a:ext cx="3052549" cy="67720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2496975" y="1356375"/>
            <a:ext cx="1121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-GB" sz="1925"/>
              <a:t>O(N)</a:t>
            </a:r>
            <a:endParaRPr sz="1925"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2496975" y="2194950"/>
            <a:ext cx="2001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-GB" sz="1925"/>
              <a:t>O(N) (= O(4N))</a:t>
            </a:r>
            <a:endParaRPr sz="1925"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2496975" y="3024250"/>
            <a:ext cx="2001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-GB" sz="1925"/>
              <a:t>O(N) (= O(N+8))</a:t>
            </a:r>
            <a:endParaRPr sz="1925"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2496975" y="4121563"/>
            <a:ext cx="1121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-GB" sz="1925"/>
              <a:t>O(N</a:t>
            </a:r>
            <a:r>
              <a:rPr baseline="30000" lang="en-GB" sz="1925"/>
              <a:t>2</a:t>
            </a:r>
            <a:r>
              <a:rPr lang="en-GB" sz="1925"/>
              <a:t>)</a:t>
            </a:r>
            <a:endParaRPr sz="1925"/>
          </a:p>
        </p:txBody>
      </p:sp>
      <p:sp>
        <p:nvSpPr>
          <p:cNvPr id="145" name="Google Shape;145;p21"/>
          <p:cNvSpPr txBox="1"/>
          <p:nvPr/>
        </p:nvSpPr>
        <p:spPr>
          <a:xfrm>
            <a:off x="5022575" y="1044175"/>
            <a:ext cx="354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Sorting: O(N log(N))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Binary search: O(log(N))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5022575" y="2294625"/>
            <a:ext cx="35415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O(3N</a:t>
            </a:r>
            <a:r>
              <a:rPr baseline="30000" lang="en-GB" sz="1800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+2N</a:t>
            </a:r>
            <a:r>
              <a:rPr baseline="30000" lang="en-GB" sz="18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+100N) = O(N</a:t>
            </a:r>
            <a:r>
              <a:rPr baseline="30000" lang="en-GB" sz="1800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en-GB" sz="1800"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/>
                <a:ea typeface="Lato"/>
                <a:cs typeface="Lato"/>
                <a:sym typeface="Lato"/>
              </a:rPr>
              <a:t>O(2</a:t>
            </a:r>
            <a:r>
              <a:rPr baseline="30000" lang="en-GB" sz="1900"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GB" sz="1900">
                <a:latin typeface="Lato"/>
                <a:ea typeface="Lato"/>
                <a:cs typeface="Lato"/>
                <a:sym typeface="Lato"/>
              </a:rPr>
              <a:t>+N</a:t>
            </a:r>
            <a:r>
              <a:rPr baseline="30000" lang="en-GB" sz="1900">
                <a:latin typeface="Lato"/>
                <a:ea typeface="Lato"/>
                <a:cs typeface="Lato"/>
                <a:sym typeface="Lato"/>
              </a:rPr>
              <a:t>100</a:t>
            </a:r>
            <a:r>
              <a:rPr lang="en-GB" sz="1900">
                <a:latin typeface="Lato"/>
                <a:ea typeface="Lato"/>
                <a:cs typeface="Lato"/>
                <a:sym typeface="Lato"/>
              </a:rPr>
              <a:t>) = O(2</a:t>
            </a:r>
            <a:r>
              <a:rPr baseline="30000" lang="en-GB" sz="1900"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GB" sz="1900">
                <a:latin typeface="Lato"/>
                <a:ea typeface="Lato"/>
                <a:cs typeface="Lato"/>
                <a:sym typeface="Lato"/>
              </a:rPr>
              <a:t>)</a:t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latin typeface="Lato"/>
                <a:ea typeface="Lato"/>
                <a:cs typeface="Lato"/>
                <a:sym typeface="Lato"/>
              </a:rPr>
              <a:t>O(500) = O(1)   (“constant time”)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