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6.xml"/><Relationship Id="rId22" Type="http://schemas.openxmlformats.org/officeDocument/2006/relationships/font" Target="fonts/Merriweather-boldItalic.fntdata"/><Relationship Id="rId10" Type="http://schemas.openxmlformats.org/officeDocument/2006/relationships/slide" Target="slides/slide5.xml"/><Relationship Id="rId21"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erriweather-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36937965c_7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36937965c_7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36937965c_7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36937965c_7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36937965c_7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36937965c_7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36937965c_7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36937965c_7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36937965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36937965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36937965c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36937965c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36937965c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36937965c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36937965c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36937965c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36937965c_7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36937965c_7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36937965c_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36937965c_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36937965c_7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36937965c_7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36937965c_7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36937965c_7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Solutions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UCCPS Beginner Workshop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 - Toys</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Let f(T) be the index of the toy chosen if we start with T toys.</a:t>
            </a:r>
            <a:endParaRPr/>
          </a:p>
          <a:p>
            <a:pPr indent="0" lvl="0" marL="0" rtl="0" algn="l">
              <a:spcBef>
                <a:spcPts val="1200"/>
              </a:spcBef>
              <a:spcAft>
                <a:spcPts val="0"/>
              </a:spcAft>
              <a:buNone/>
            </a:pPr>
            <a:r>
              <a:rPr lang="en-GB"/>
              <a:t>This can be described recursively, by removing the next toy and start again from there. f(T-1) will give the index from the next removed toy, so we need to add K to get the index from the start. This might wrap around the circle, so we need to take it mod T.</a:t>
            </a:r>
            <a:endParaRPr/>
          </a:p>
          <a:p>
            <a:pPr indent="0" lvl="0" marL="0" rtl="0" algn="l">
              <a:spcBef>
                <a:spcPts val="1200"/>
              </a:spcBef>
              <a:spcAft>
                <a:spcPts val="0"/>
              </a:spcAft>
              <a:buNone/>
            </a:pPr>
            <a:r>
              <a:rPr lang="en-GB"/>
              <a:t>f(T) = (K + f(T-1)) % T</a:t>
            </a:r>
            <a:endParaRPr/>
          </a:p>
          <a:p>
            <a:pPr indent="0" lvl="0" marL="0" rtl="0" algn="l">
              <a:spcBef>
                <a:spcPts val="1200"/>
              </a:spcBef>
              <a:spcAft>
                <a:spcPts val="1200"/>
              </a:spcAft>
              <a:buNone/>
            </a:pPr>
            <a:r>
              <a:rPr lang="en-GB"/>
              <a:t>This together with f(1)=0 is enough to solve the problem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J - Pivot</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We are looking for the number of possible X such that A[0],A[1],..A[X-1] all are smaller than A[X], and </a:t>
            </a:r>
            <a:r>
              <a:rPr lang="en-GB" sz="1400"/>
              <a:t>A[X+1],..A[N-1] all are larger than A[X].</a:t>
            </a:r>
            <a:endParaRPr sz="1400"/>
          </a:p>
          <a:p>
            <a:pPr indent="0" lvl="0" marL="0" rtl="0" algn="l">
              <a:spcBef>
                <a:spcPts val="1200"/>
              </a:spcBef>
              <a:spcAft>
                <a:spcPts val="0"/>
              </a:spcAft>
              <a:buNone/>
            </a:pPr>
            <a:r>
              <a:rPr lang="en-GB" sz="1400"/>
              <a:t>This is the same as saying that max(A[0],A[1],..A[X-1])&lt;A[X]&lt;min(A[X+1],..A[N-1]).</a:t>
            </a:r>
            <a:endParaRPr sz="1400"/>
          </a:p>
          <a:p>
            <a:pPr indent="0" lvl="0" marL="0" rtl="0" algn="l">
              <a:spcBef>
                <a:spcPts val="1200"/>
              </a:spcBef>
              <a:spcAft>
                <a:spcPts val="0"/>
              </a:spcAft>
              <a:buNone/>
            </a:pPr>
            <a:r>
              <a:rPr lang="en-GB" sz="1400"/>
              <a:t>Thus, we iterate once from the beginning to pre-calculate the max for all prefixes, and once from the end to pre-calculate the min for all suffixes.</a:t>
            </a:r>
            <a:endParaRPr sz="1400"/>
          </a:p>
          <a:p>
            <a:pPr indent="0" lvl="0" marL="0" rtl="0" algn="l">
              <a:spcBef>
                <a:spcPts val="1200"/>
              </a:spcBef>
              <a:spcAft>
                <a:spcPts val="1200"/>
              </a:spcAft>
              <a:buNone/>
            </a:pPr>
            <a:r>
              <a:rPr lang="en-GB" sz="1400"/>
              <a:t>Now we can try all X, and quickly see if it is a valid pivot</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 - Army Strength (Hard)</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chemeClr val="dk1"/>
                </a:solidFill>
                <a:highlight>
                  <a:srgbClr val="FFFFFF"/>
                </a:highlight>
              </a:rPr>
              <a:t>The strongest monster across both armies will be the last one standing, so the army with the strongest monster will win.</a:t>
            </a:r>
            <a:endParaRPr sz="1400">
              <a:solidFill>
                <a:schemeClr val="dk1"/>
              </a:solidFill>
              <a:highlight>
                <a:srgbClr val="FFFFFF"/>
              </a:highlight>
            </a:endParaRPr>
          </a:p>
          <a:p>
            <a:pPr indent="0" lvl="0" marL="0" rtl="0" algn="l">
              <a:spcBef>
                <a:spcPts val="1200"/>
              </a:spcBef>
              <a:spcAft>
                <a:spcPts val="1200"/>
              </a:spcAft>
              <a:buNone/>
            </a:pPr>
            <a:r>
              <a:rPr lang="en-GB" sz="1400">
                <a:solidFill>
                  <a:schemeClr val="dk1"/>
                </a:solidFill>
                <a:highlight>
                  <a:srgbClr val="FFFFFF"/>
                </a:highlight>
              </a:rPr>
              <a:t>If the strongest monster is tied, then Godzilla wins by the condition that “</a:t>
            </a:r>
            <a:r>
              <a:rPr lang="en-GB" sz="1050">
                <a:solidFill>
                  <a:schemeClr val="dk1"/>
                </a:solidFill>
                <a:highlight>
                  <a:srgbClr val="FFFFFF"/>
                </a:highlight>
                <a:latin typeface="Merriweather"/>
                <a:ea typeface="Merriweather"/>
                <a:cs typeface="Merriweather"/>
                <a:sym typeface="Merriweather"/>
              </a:rPr>
              <a:t>If both armies have at least one of the weakest monsters, a random weakest monster of MechaGodzilla’s army is killed</a:t>
            </a:r>
            <a:r>
              <a:rPr lang="en-GB" sz="1400">
                <a:solidFill>
                  <a:schemeClr val="dk1"/>
                </a:solidFill>
                <a:highlight>
                  <a:srgbClr val="FFFFFF"/>
                </a:highlight>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 - Srednji</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300"/>
              <a:t>Insight: Median=A only means that (number of elements larger than A)=</a:t>
            </a:r>
            <a:r>
              <a:rPr lang="en-GB" sz="1300"/>
              <a:t> (number of elements smaller than A)</a:t>
            </a:r>
            <a:endParaRPr sz="1300"/>
          </a:p>
          <a:p>
            <a:pPr indent="0" lvl="0" marL="0" rtl="0" algn="l">
              <a:spcBef>
                <a:spcPts val="1200"/>
              </a:spcBef>
              <a:spcAft>
                <a:spcPts val="0"/>
              </a:spcAft>
              <a:buNone/>
            </a:pPr>
            <a:r>
              <a:rPr lang="en-GB" sz="1300"/>
              <a:t>Thus we can replace A with 0, everything larger than A with 1 and smaller than A with -1.</a:t>
            </a:r>
            <a:endParaRPr sz="1300"/>
          </a:p>
          <a:p>
            <a:pPr indent="0" lvl="0" marL="0" rtl="0" algn="l">
              <a:spcBef>
                <a:spcPts val="1200"/>
              </a:spcBef>
              <a:spcAft>
                <a:spcPts val="0"/>
              </a:spcAft>
              <a:buNone/>
            </a:pPr>
            <a:r>
              <a:rPr lang="en-GB" sz="1300"/>
              <a:t>For the example </a:t>
            </a:r>
            <a:r>
              <a:rPr lang="en-GB" sz="1300">
                <a:latin typeface="Courier New"/>
                <a:ea typeface="Courier New"/>
                <a:cs typeface="Courier New"/>
                <a:sym typeface="Courier New"/>
              </a:rPr>
              <a:t>5 7 2 4 3 1 6</a:t>
            </a:r>
            <a:r>
              <a:rPr lang="en-GB" sz="1300"/>
              <a:t> with A=4 we get </a:t>
            </a:r>
            <a:r>
              <a:rPr lang="en-GB" sz="1300">
                <a:latin typeface="Courier New"/>
                <a:ea typeface="Courier New"/>
                <a:cs typeface="Courier New"/>
                <a:sym typeface="Courier New"/>
              </a:rPr>
              <a:t>1 1 -1 0 -1 -1 1 </a:t>
            </a:r>
            <a:endParaRPr sz="1300">
              <a:latin typeface="Courier New"/>
              <a:ea typeface="Courier New"/>
              <a:cs typeface="Courier New"/>
              <a:sym typeface="Courier New"/>
            </a:endParaRPr>
          </a:p>
          <a:p>
            <a:pPr indent="0" lvl="0" marL="0" rtl="0" algn="l">
              <a:spcBef>
                <a:spcPts val="1200"/>
              </a:spcBef>
              <a:spcAft>
                <a:spcPts val="0"/>
              </a:spcAft>
              <a:buNone/>
            </a:pPr>
            <a:r>
              <a:rPr lang="en-GB" sz="1300"/>
              <a:t>Now the question is equivalent to how many intervals (that contain 0) have a sum of 0.</a:t>
            </a:r>
            <a:endParaRPr sz="1300"/>
          </a:p>
          <a:p>
            <a:pPr indent="0" lvl="0" marL="0" rtl="0" algn="l">
              <a:spcBef>
                <a:spcPts val="1200"/>
              </a:spcBef>
              <a:spcAft>
                <a:spcPts val="0"/>
              </a:spcAft>
              <a:buNone/>
            </a:pPr>
            <a:r>
              <a:rPr lang="en-GB" sz="1300"/>
              <a:t>Sum of interval [l,r] = (sum of interval [0,r]) - (sum of interval [0,l])</a:t>
            </a:r>
            <a:endParaRPr sz="1300"/>
          </a:p>
          <a:p>
            <a:pPr indent="0" lvl="0" marL="0" rtl="0" algn="l">
              <a:spcBef>
                <a:spcPts val="1200"/>
              </a:spcBef>
              <a:spcAft>
                <a:spcPts val="0"/>
              </a:spcAft>
              <a:buNone/>
            </a:pPr>
            <a:r>
              <a:rPr lang="en-GB" sz="1300"/>
              <a:t>Therefore this can be calculated quickly by first calculating all sums of prefixes (intervals [0,r]) and storing the number of prefixes with sum D for every D in [-n,n]</a:t>
            </a:r>
            <a:endParaRPr sz="1300"/>
          </a:p>
          <a:p>
            <a:pPr indent="0" lvl="0" marL="0" rtl="0" algn="l">
              <a:spcBef>
                <a:spcPts val="1200"/>
              </a:spcBef>
              <a:spcAft>
                <a:spcPts val="1200"/>
              </a:spcAft>
              <a:buNone/>
            </a:pPr>
            <a:r>
              <a:rPr lang="en-GB" sz="1300"/>
              <a:t>We then loop over all possible endpoints of our interval and for each endpoint we look up how many startpoints, i.e. how many prefixes would make the interval zero. We also have to take care that A is included in the interval.</a:t>
            </a:r>
            <a:endParaRPr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 - Pot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Take the last digit of each P_i as the pow_i, and the other digits as the number_i. Then take powers and sum.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 - Army Strength (Easy)</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iterate through the battles, deleting the weakest monster each time (following the given rules if there are multiple). Since monsters are represented only by their number, the element of randomness is not important (and indeed it is impossible to have an “</a:t>
            </a:r>
            <a:r>
              <a:rPr lang="en-GB"/>
              <a:t>uncertain</a:t>
            </a:r>
            <a:r>
              <a:rPr lang="en-GB"/>
              <a:t>” verdict).</a:t>
            </a:r>
            <a:endParaRPr/>
          </a:p>
          <a:p>
            <a:pPr indent="0" lvl="0" marL="0" rtl="0" algn="l">
              <a:spcBef>
                <a:spcPts val="1200"/>
              </a:spcBef>
              <a:spcAft>
                <a:spcPts val="0"/>
              </a:spcAft>
              <a:buNone/>
            </a:pPr>
            <a:r>
              <a:rPr lang="en-GB"/>
              <a:t>For the bounds N &lt;= 500, we can just use the O(N^2) algorithm: store each army’s monsters in an array, and for each battle iterate through both arrays to find the weakest monster. Then remove it from the array. Stop when one of the arrays is empty.</a:t>
            </a:r>
            <a:endParaRPr/>
          </a:p>
          <a:p>
            <a:pPr indent="0" lvl="0" marL="0" rtl="0" algn="l">
              <a:spcBef>
                <a:spcPts val="1200"/>
              </a:spcBef>
              <a:spcAft>
                <a:spcPts val="1200"/>
              </a:spcAft>
              <a:buNone/>
            </a:pPr>
            <a:r>
              <a:rPr lang="en-GB"/>
              <a:t>See problem K for a better solution (which is not necessary here).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 - Ants</a:t>
            </a:r>
            <a:endParaRPr/>
          </a:p>
        </p:txBody>
      </p:sp>
      <p:sp>
        <p:nvSpPr>
          <p:cNvPr id="73" name="Google Shape;73;p16"/>
          <p:cNvSpPr txBox="1"/>
          <p:nvPr>
            <p:ph idx="1" type="body"/>
          </p:nvPr>
        </p:nvSpPr>
        <p:spPr>
          <a:xfrm>
            <a:off x="311700" y="1152475"/>
            <a:ext cx="8520600" cy="38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Observe that it doesn’t matter whether ants change directions when meeting or if they simply just walk past each - both situations ends up with ants walking away from the intersection at the same speed. Hence, the problem reduces to determining the minimum and maximum time the ants will take to leave the pole.</a:t>
            </a:r>
            <a:endParaRPr/>
          </a:p>
          <a:p>
            <a:pPr indent="0" lvl="0" marL="0" rtl="0" algn="l">
              <a:spcBef>
                <a:spcPts val="1200"/>
              </a:spcBef>
              <a:spcAft>
                <a:spcPts val="0"/>
              </a:spcAft>
              <a:buNone/>
            </a:pPr>
            <a:r>
              <a:rPr lang="en-GB"/>
              <a:t>Each ant can go in 2 directions, so they have 2 possible times that they can leave the pole at - i and l - i, where i was the initial position on the pole. Thus the minimum time for each ant is min(i, l - i), and so the minimum time for all ants to leave the pole is the maximum of this value over all ants, i.e. the value </a:t>
            </a:r>
            <a:r>
              <a:rPr lang="en-GB"/>
              <a:t>closest</a:t>
            </a:r>
            <a:r>
              <a:rPr lang="en-GB"/>
              <a:t> to the middle of l.</a:t>
            </a:r>
            <a:endParaRPr/>
          </a:p>
          <a:p>
            <a:pPr indent="0" lvl="0" marL="0" rtl="0" algn="l">
              <a:spcBef>
                <a:spcPts val="1200"/>
              </a:spcBef>
              <a:spcAft>
                <a:spcPts val="1200"/>
              </a:spcAft>
              <a:buNone/>
            </a:pPr>
            <a:r>
              <a:rPr lang="en-GB"/>
              <a:t>Conversely, the maximum time for each ant is max(i, l - i), and so the maximum time for all the ants to leave the pole is the maximum of this value over all ants, i.e. the value closest to 0 or 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 - Longest Increasing Subsequence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Let LIS(i) be the Longest Increasing Subsequence till the index i.</a:t>
            </a:r>
            <a:endParaRPr/>
          </a:p>
          <a:p>
            <a:pPr indent="0" lvl="0" marL="0" rtl="0" algn="l">
              <a:spcBef>
                <a:spcPts val="0"/>
              </a:spcBef>
              <a:spcAft>
                <a:spcPts val="0"/>
              </a:spcAft>
              <a:buNone/>
            </a:pPr>
            <a:r>
              <a:rPr lang="en-GB"/>
              <a:t>We observe that:</a:t>
            </a:r>
            <a:endParaRPr/>
          </a:p>
          <a:p>
            <a:pPr indent="0" lvl="0" marL="0" rtl="0" algn="l">
              <a:spcBef>
                <a:spcPts val="0"/>
              </a:spcBef>
              <a:spcAft>
                <a:spcPts val="0"/>
              </a:spcAft>
              <a:buNone/>
            </a:pPr>
            <a:r>
              <a:rPr lang="en-GB"/>
              <a:t>LIS(0) = 1</a:t>
            </a:r>
            <a:endParaRPr/>
          </a:p>
          <a:p>
            <a:pPr indent="0" lvl="0" marL="0" rtl="0" algn="l">
              <a:spcBef>
                <a:spcPts val="0"/>
              </a:spcBef>
              <a:spcAft>
                <a:spcPts val="0"/>
              </a:spcAft>
              <a:buNone/>
            </a:pPr>
            <a:r>
              <a:rPr lang="en-GB"/>
              <a:t>LIS(i) = max(1 + LIS(j) if arr[i] &gt; arr[j] else 1) for j = 0 to i - 1</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we can solve this by going from i = 1 to n - 1 and memoizing the LIS values. LIS(n - 1) is the required answer. We can backtrace to obtain the indices of the subsequence.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(arr = input array of integers and n = number of integers)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 - Knapsack</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GB"/>
              <a:t>This is a very classic dynamic programming problem. Use a 2D DP, with:</a:t>
            </a:r>
            <a:endParaRPr/>
          </a:p>
          <a:p>
            <a:pPr indent="0" lvl="0" marL="0" rtl="0" algn="l">
              <a:spcBef>
                <a:spcPts val="1200"/>
              </a:spcBef>
              <a:spcAft>
                <a:spcPts val="0"/>
              </a:spcAft>
              <a:buNone/>
            </a:pPr>
            <a:r>
              <a:rPr lang="en-GB"/>
              <a:t>dp[i][j] = maximum value using items from 1,...,i, with weight &lt;= j</a:t>
            </a:r>
            <a:endParaRPr/>
          </a:p>
          <a:p>
            <a:pPr indent="0" lvl="0" marL="0" rtl="0" algn="l">
              <a:spcBef>
                <a:spcPts val="1200"/>
              </a:spcBef>
              <a:spcAft>
                <a:spcPts val="0"/>
              </a:spcAft>
              <a:buClr>
                <a:schemeClr val="dk1"/>
              </a:buClr>
              <a:buSzPct val="61111"/>
              <a:buFont typeface="Arial"/>
              <a:buNone/>
            </a:pPr>
            <a:r>
              <a:rPr lang="en-GB"/>
              <a:t>To compute dp[i][j], note that either a) we don’t use the i’th item, in which case dp[i][j] = dp[i - 1][j] or b) we do use it, in which case dp[i][j] = dp[i - 1][j - W[i]] + V[i], where W[i], V[i] are the weight and value of the i’th item respectively. Hence:</a:t>
            </a:r>
            <a:endParaRPr/>
          </a:p>
          <a:p>
            <a:pPr indent="0" lvl="0" marL="0" rtl="0" algn="l">
              <a:spcBef>
                <a:spcPts val="1200"/>
              </a:spcBef>
              <a:spcAft>
                <a:spcPts val="0"/>
              </a:spcAft>
              <a:buNone/>
            </a:pPr>
            <a:r>
              <a:rPr lang="en-GB"/>
              <a:t>dp[i][j] = max(dp[i - 1][j], dp[i - 1][j - W[i]] + V[i]), with dp[0][j] = dp[i][0] = 0.</a:t>
            </a:r>
            <a:endParaRPr/>
          </a:p>
          <a:p>
            <a:pPr indent="0" lvl="0" marL="0" rtl="0" algn="l">
              <a:spcBef>
                <a:spcPts val="1200"/>
              </a:spcBef>
              <a:spcAft>
                <a:spcPts val="0"/>
              </a:spcAft>
              <a:buNone/>
            </a:pPr>
            <a:r>
              <a:rPr lang="en-GB"/>
              <a:t>Note that the second option is only available if j &gt; W[i], so we must add an if statement to check this.</a:t>
            </a:r>
            <a:endParaRPr/>
          </a:p>
          <a:p>
            <a:pPr indent="0" lvl="0" marL="0" rtl="0" algn="l">
              <a:spcBef>
                <a:spcPts val="1200"/>
              </a:spcBef>
              <a:spcAft>
                <a:spcPts val="0"/>
              </a:spcAft>
              <a:buClr>
                <a:schemeClr val="dk1"/>
              </a:buClr>
              <a:buSzPct val="61111"/>
              <a:buFont typeface="Arial"/>
              <a:buNone/>
            </a:pPr>
            <a:r>
              <a:rPr lang="en-GB"/>
              <a:t>Now the answer is dp[n][C] and can be computed in time O(nC), since we have an n x C array and computing each value is O(1).</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 - Digit Sum</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Firstly, we can assume our interval contains two numbers with the same number of digits by just padding 0s at the front.</a:t>
            </a:r>
            <a:endParaRPr/>
          </a:p>
          <a:p>
            <a:pPr indent="0" lvl="0" marL="0" rtl="0" algn="l">
              <a:spcBef>
                <a:spcPts val="1200"/>
              </a:spcBef>
              <a:spcAft>
                <a:spcPts val="1200"/>
              </a:spcAft>
              <a:buNone/>
            </a:pPr>
            <a:r>
              <a:rPr lang="en-GB"/>
              <a:t>Notice that at each digit place (units, tens etc), we only care about the number of times we need to do the 0+1+2+...+9 sum before we add in some extra numbers. For example, for [28, 31], we don’t have to do this any number of times, but for [28, 131], the units digit requires us to do 0+1+2+...+9 10 times before adding 8, 9, 0, 1, whereas the tens digit requires us to do 0+1+2+...+9 once (but each one ten times) before adding 2, 2, 3, 3, and finally the hundreds digit is just 72 0s and 32 1s. This gives us the general idea for computing arbitrary digit sum intervals, where we can utilise some maths to evaluate the number of times we’d do 0+1+2+...+9, before taking the excess into account.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 - Radio Commercials</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GB"/>
              <a:t>Let arr be the array of number of people listening to radio.</a:t>
            </a:r>
            <a:endParaRPr/>
          </a:p>
          <a:p>
            <a:pPr indent="0" lvl="0" marL="0" rtl="0" algn="l">
              <a:spcBef>
                <a:spcPts val="1000"/>
              </a:spcBef>
              <a:spcAft>
                <a:spcPts val="0"/>
              </a:spcAft>
              <a:buNone/>
            </a:pPr>
            <a:r>
              <a:rPr lang="en-GB"/>
              <a:t>Therefore, profit_arr = [i - P for i in arr] is the list with amount of profit from </a:t>
            </a:r>
            <a:r>
              <a:rPr lang="en-GB"/>
              <a:t>broadcasting</a:t>
            </a:r>
            <a:r>
              <a:rPr lang="en-GB"/>
              <a:t> at that time alone.</a:t>
            </a:r>
            <a:endParaRPr/>
          </a:p>
          <a:p>
            <a:pPr indent="0" lvl="0" marL="0" rtl="0" algn="l">
              <a:spcBef>
                <a:spcPts val="1000"/>
              </a:spcBef>
              <a:spcAft>
                <a:spcPts val="0"/>
              </a:spcAft>
              <a:buNone/>
            </a:pPr>
            <a:r>
              <a:rPr lang="en-GB"/>
              <a:t>We want to maximize the total profit, so we loop through the profit_arr to find which consecutive sequence would sum the highest.</a:t>
            </a:r>
            <a:endParaRPr/>
          </a:p>
          <a:p>
            <a:pPr indent="0" lvl="0" marL="0" rtl="0" algn="l">
              <a:spcBef>
                <a:spcPts val="1000"/>
              </a:spcBef>
              <a:spcAft>
                <a:spcPts val="0"/>
              </a:spcAft>
              <a:buNone/>
            </a:pPr>
            <a:r>
              <a:rPr lang="en-GB"/>
              <a:t>Let RC(i) be the highest profit we can get for slots to the index i. Let included_RC(i) be the highest profit (or 0 whichever is max) we can get for slots to the index i with i included in the range of continuous slots.</a:t>
            </a:r>
            <a:endParaRPr/>
          </a:p>
          <a:p>
            <a:pPr indent="0" lvl="0" marL="0" rtl="0" algn="l">
              <a:spcBef>
                <a:spcPts val="1000"/>
              </a:spcBef>
              <a:spcAft>
                <a:spcPts val="0"/>
              </a:spcAft>
              <a:buNone/>
            </a:pPr>
            <a:r>
              <a:rPr lang="en-GB"/>
              <a:t>Therefore, </a:t>
            </a:r>
            <a:r>
              <a:rPr lang="en-GB"/>
              <a:t>included_RC(i) = max(included_RC(i - 1) + profit_arr[i], 0)</a:t>
            </a:r>
            <a:endParaRPr/>
          </a:p>
          <a:p>
            <a:pPr indent="0" lvl="0" marL="0" rtl="0" algn="l">
              <a:spcBef>
                <a:spcPts val="1000"/>
              </a:spcBef>
              <a:spcAft>
                <a:spcPts val="0"/>
              </a:spcAft>
              <a:buNone/>
            </a:pPr>
            <a:r>
              <a:rPr lang="en-GB"/>
              <a:t>RC(i) = max(RC(i - 1), included_RC(i))</a:t>
            </a:r>
            <a:endParaRPr/>
          </a:p>
          <a:p>
            <a:pPr indent="0" lvl="0" marL="0" rtl="0" algn="l">
              <a:spcBef>
                <a:spcPts val="1000"/>
              </a:spcBef>
              <a:spcAft>
                <a:spcPts val="1000"/>
              </a:spcAft>
              <a:buNone/>
            </a:pPr>
            <a:r>
              <a:rPr lang="en-GB"/>
              <a:t>These can be calculated in a single loop together and in each iteration we just need to save the value of previous iteration’s values (so no memoization required).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 - Nikola</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Note that there are at most N squares and 2N possible types of jump, so we can use the following DP:</a:t>
            </a:r>
            <a:endParaRPr/>
          </a:p>
          <a:p>
            <a:pPr indent="0" lvl="0" marL="0" rtl="0" algn="l">
              <a:spcBef>
                <a:spcPts val="1200"/>
              </a:spcBef>
              <a:spcAft>
                <a:spcPts val="0"/>
              </a:spcAft>
              <a:buNone/>
            </a:pPr>
            <a:r>
              <a:rPr lang="en-GB"/>
              <a:t>Dp[i][j][k] = minimum cost to get to square i, where the last jump had length j, in direction k, for 1&lt;=i&lt;=N, 1&lt;=j&lt;=N, 0&lt;=k&lt;=1.</a:t>
            </a:r>
            <a:endParaRPr/>
          </a:p>
          <a:p>
            <a:pPr indent="0" lvl="0" marL="0" rtl="0" algn="l">
              <a:spcBef>
                <a:spcPts val="1200"/>
              </a:spcBef>
              <a:spcAft>
                <a:spcPts val="1200"/>
              </a:spcAft>
              <a:buNone/>
            </a:pPr>
            <a:r>
              <a:rPr lang="en-GB"/>
              <a:t>Then we can compute Dp[i][j][k] based on dp[i+j][j][l] or dp[i-j][j-1][l] (depending on k = 0 or 1) in O(1) as a minimum over the two possible directions of the previous jump. Hence we can write a recursive function and use dynamic programming to avoid computing values twice, so the complexity is O(N^2). Note there are some more subtleties in the implementation (e.g. checking that i-j&gt;=1 or i+j&lt;=N, and adding boundary conditions) but this is the main idea.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