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4W2Aso25SzfUp6xt7O7dSECG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331b3e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331b3e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3331b3e7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33511f99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633511f99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33511f99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633511f99b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3331b3e7d_4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3331b3e7d_4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c5f855aa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9c5f855aa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c3ac12983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9c3ac12983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33511f99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33511f99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3331b3e7d_4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63331b3e7d_4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3331b3e7d_4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63331b3e7d_4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3331b3e7d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63331b3e7d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33511f99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633511f99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79" y="4292877"/>
            <a:ext cx="11112444" cy="88696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/>
          <p:nvPr/>
        </p:nvSpPr>
        <p:spPr>
          <a:xfrm>
            <a:off x="6382512" y="4736362"/>
            <a:ext cx="1710000" cy="213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8659367" y="4736362"/>
            <a:ext cx="1710000" cy="21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1828800" y="4736362"/>
            <a:ext cx="1710000" cy="21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4105656" y="4736362"/>
            <a:ext cx="1710000" cy="21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1686791" y="374068"/>
            <a:ext cx="8818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1687513" y="899824"/>
            <a:ext cx="8817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" name="Google Shape;41;p12"/>
          <p:cNvCxnSpPr/>
          <p:nvPr/>
        </p:nvCxnSpPr>
        <p:spPr>
          <a:xfrm>
            <a:off x="1061013" y="4736362"/>
            <a:ext cx="101160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" name="Google Shape;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150" y="1624253"/>
            <a:ext cx="1353312" cy="91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221" y="2336241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878156" y="3067948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101" y="1624094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7653" y="2336241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422647" y="3067948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4290" y="1624094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4085" y="2336241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967138" y="3067948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10478" y="1624094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0516" y="2336241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0511628" y="3067948"/>
            <a:ext cx="135355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9153" y="3977811"/>
            <a:ext cx="3534" cy="576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2"/>
          <p:cNvCxnSpPr/>
          <p:nvPr/>
        </p:nvCxnSpPr>
        <p:spPr>
          <a:xfrm>
            <a:off x="1848806" y="2530720"/>
            <a:ext cx="0" cy="20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2"/>
          <p:cNvCxnSpPr/>
          <p:nvPr/>
        </p:nvCxnSpPr>
        <p:spPr>
          <a:xfrm>
            <a:off x="2697996" y="3247041"/>
            <a:ext cx="0" cy="131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2"/>
          <p:cNvCxnSpPr/>
          <p:nvPr/>
        </p:nvCxnSpPr>
        <p:spPr>
          <a:xfrm>
            <a:off x="9487312" y="2530720"/>
            <a:ext cx="0" cy="20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2"/>
          <p:cNvCxnSpPr/>
          <p:nvPr/>
        </p:nvCxnSpPr>
        <p:spPr>
          <a:xfrm>
            <a:off x="10335814" y="3247041"/>
            <a:ext cx="0" cy="131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12"/>
          <p:cNvCxnSpPr>
            <a:stCxn id="53" idx="2"/>
          </p:cNvCxnSpPr>
          <p:nvPr/>
        </p:nvCxnSpPr>
        <p:spPr>
          <a:xfrm>
            <a:off x="11188403" y="3978748"/>
            <a:ext cx="0" cy="58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12"/>
          <p:cNvCxnSpPr/>
          <p:nvPr/>
        </p:nvCxnSpPr>
        <p:spPr>
          <a:xfrm>
            <a:off x="6941144" y="2530720"/>
            <a:ext cx="0" cy="20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2"/>
          <p:cNvCxnSpPr/>
          <p:nvPr/>
        </p:nvCxnSpPr>
        <p:spPr>
          <a:xfrm>
            <a:off x="4394975" y="2530720"/>
            <a:ext cx="0" cy="20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" name="Google Shape;6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0242" y="3946744"/>
            <a:ext cx="3534" cy="576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2"/>
          <p:cNvCxnSpPr/>
          <p:nvPr/>
        </p:nvCxnSpPr>
        <p:spPr>
          <a:xfrm>
            <a:off x="5243935" y="3215974"/>
            <a:ext cx="0" cy="131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31332" y="3977811"/>
            <a:ext cx="3534" cy="576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2"/>
          <p:cNvCxnSpPr/>
          <p:nvPr/>
        </p:nvCxnSpPr>
        <p:spPr>
          <a:xfrm>
            <a:off x="7789874" y="3247041"/>
            <a:ext cx="0" cy="131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2"/>
          <p:cNvSpPr/>
          <p:nvPr>
            <p:ph idx="2" type="body"/>
          </p:nvPr>
        </p:nvSpPr>
        <p:spPr>
          <a:xfrm>
            <a:off x="745212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3" type="body"/>
          </p:nvPr>
        </p:nvSpPr>
        <p:spPr>
          <a:xfrm>
            <a:off x="10928131" y="4480330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/>
          <p:nvPr>
            <p:ph idx="4" type="body"/>
          </p:nvPr>
        </p:nvSpPr>
        <p:spPr>
          <a:xfrm>
            <a:off x="5836674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/>
          <p:nvPr>
            <p:ph idx="5" type="body"/>
          </p:nvPr>
        </p:nvSpPr>
        <p:spPr>
          <a:xfrm>
            <a:off x="1593789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6" type="body"/>
          </p:nvPr>
        </p:nvSpPr>
        <p:spPr>
          <a:xfrm>
            <a:off x="4139520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/>
          <p:nvPr>
            <p:ph idx="7" type="body"/>
          </p:nvPr>
        </p:nvSpPr>
        <p:spPr>
          <a:xfrm>
            <a:off x="4988097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/>
          <p:nvPr>
            <p:ph idx="8" type="body"/>
          </p:nvPr>
        </p:nvSpPr>
        <p:spPr>
          <a:xfrm>
            <a:off x="2442366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9" type="body"/>
          </p:nvPr>
        </p:nvSpPr>
        <p:spPr>
          <a:xfrm>
            <a:off x="6685251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13" type="body"/>
          </p:nvPr>
        </p:nvSpPr>
        <p:spPr>
          <a:xfrm>
            <a:off x="7533828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14" type="body"/>
          </p:nvPr>
        </p:nvSpPr>
        <p:spPr>
          <a:xfrm>
            <a:off x="3290943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15" type="body"/>
          </p:nvPr>
        </p:nvSpPr>
        <p:spPr>
          <a:xfrm>
            <a:off x="8382405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16" type="body"/>
          </p:nvPr>
        </p:nvSpPr>
        <p:spPr>
          <a:xfrm>
            <a:off x="9230982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/>
          <p:nvPr>
            <p:ph idx="17" type="body"/>
          </p:nvPr>
        </p:nvSpPr>
        <p:spPr>
          <a:xfrm>
            <a:off x="10079559" y="4480761"/>
            <a:ext cx="512100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1" sz="15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8" type="body"/>
          </p:nvPr>
        </p:nvSpPr>
        <p:spPr>
          <a:xfrm>
            <a:off x="1177935" y="1847243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9" type="body"/>
          </p:nvPr>
        </p:nvSpPr>
        <p:spPr>
          <a:xfrm>
            <a:off x="1177934" y="2050924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20" type="body"/>
          </p:nvPr>
        </p:nvSpPr>
        <p:spPr>
          <a:xfrm>
            <a:off x="3721758" y="1828193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1" type="body"/>
          </p:nvPr>
        </p:nvSpPr>
        <p:spPr>
          <a:xfrm>
            <a:off x="3721757" y="2050924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22" type="body"/>
          </p:nvPr>
        </p:nvSpPr>
        <p:spPr>
          <a:xfrm>
            <a:off x="6265581" y="1847243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23" type="body"/>
          </p:nvPr>
        </p:nvSpPr>
        <p:spPr>
          <a:xfrm>
            <a:off x="6265580" y="2050924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4" type="body"/>
          </p:nvPr>
        </p:nvSpPr>
        <p:spPr>
          <a:xfrm>
            <a:off x="8809404" y="1847243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25" type="body"/>
          </p:nvPr>
        </p:nvSpPr>
        <p:spPr>
          <a:xfrm>
            <a:off x="8809403" y="2050924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26" type="body"/>
          </p:nvPr>
        </p:nvSpPr>
        <p:spPr>
          <a:xfrm>
            <a:off x="2021221" y="2563689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7" type="body"/>
          </p:nvPr>
        </p:nvSpPr>
        <p:spPr>
          <a:xfrm>
            <a:off x="2021220" y="2767370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28" type="body"/>
          </p:nvPr>
        </p:nvSpPr>
        <p:spPr>
          <a:xfrm>
            <a:off x="4569663" y="2563689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29" type="body"/>
          </p:nvPr>
        </p:nvSpPr>
        <p:spPr>
          <a:xfrm>
            <a:off x="4569662" y="2767370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30" type="body"/>
          </p:nvPr>
        </p:nvSpPr>
        <p:spPr>
          <a:xfrm>
            <a:off x="7118105" y="2563689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31" type="body"/>
          </p:nvPr>
        </p:nvSpPr>
        <p:spPr>
          <a:xfrm>
            <a:off x="7118104" y="2767370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32" type="body"/>
          </p:nvPr>
        </p:nvSpPr>
        <p:spPr>
          <a:xfrm>
            <a:off x="9666547" y="2563689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33" type="body"/>
          </p:nvPr>
        </p:nvSpPr>
        <p:spPr>
          <a:xfrm>
            <a:off x="9666546" y="2767370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4" type="body"/>
          </p:nvPr>
        </p:nvSpPr>
        <p:spPr>
          <a:xfrm>
            <a:off x="2883749" y="3286645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35" type="body"/>
          </p:nvPr>
        </p:nvSpPr>
        <p:spPr>
          <a:xfrm>
            <a:off x="2883748" y="3490326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36" type="body"/>
          </p:nvPr>
        </p:nvSpPr>
        <p:spPr>
          <a:xfrm>
            <a:off x="5426018" y="3286645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37" type="body"/>
          </p:nvPr>
        </p:nvSpPr>
        <p:spPr>
          <a:xfrm>
            <a:off x="5426017" y="3490326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38" type="body"/>
          </p:nvPr>
        </p:nvSpPr>
        <p:spPr>
          <a:xfrm>
            <a:off x="7968287" y="3267595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39" type="body"/>
          </p:nvPr>
        </p:nvSpPr>
        <p:spPr>
          <a:xfrm>
            <a:off x="7968286" y="3471276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40" type="body"/>
          </p:nvPr>
        </p:nvSpPr>
        <p:spPr>
          <a:xfrm>
            <a:off x="10510556" y="3286645"/>
            <a:ext cx="1347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41" type="body"/>
          </p:nvPr>
        </p:nvSpPr>
        <p:spPr>
          <a:xfrm>
            <a:off x="10510555" y="3490326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42" type="body"/>
          </p:nvPr>
        </p:nvSpPr>
        <p:spPr>
          <a:xfrm>
            <a:off x="331981" y="3574380"/>
            <a:ext cx="1347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43" type="body"/>
          </p:nvPr>
        </p:nvSpPr>
        <p:spPr>
          <a:xfrm>
            <a:off x="2010005" y="5393477"/>
            <a:ext cx="1347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9EDF1"/>
              </a:buClr>
              <a:buSzPts val="3500"/>
              <a:buNone/>
              <a:defRPr b="1" sz="3500">
                <a:solidFill>
                  <a:srgbClr val="E9ED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44" type="body"/>
          </p:nvPr>
        </p:nvSpPr>
        <p:spPr>
          <a:xfrm>
            <a:off x="2010005" y="5903775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45" type="body"/>
          </p:nvPr>
        </p:nvSpPr>
        <p:spPr>
          <a:xfrm>
            <a:off x="4286861" y="5411487"/>
            <a:ext cx="1347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D8E2F3"/>
              </a:buClr>
              <a:buSzPts val="3500"/>
              <a:buNone/>
              <a:defRPr b="1" sz="35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46" type="body"/>
          </p:nvPr>
        </p:nvSpPr>
        <p:spPr>
          <a:xfrm>
            <a:off x="4286861" y="5921785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47" type="body"/>
          </p:nvPr>
        </p:nvSpPr>
        <p:spPr>
          <a:xfrm>
            <a:off x="6563717" y="5394195"/>
            <a:ext cx="1347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DF1E9"/>
              </a:buClr>
              <a:buSzPts val="3500"/>
              <a:buNone/>
              <a:defRPr b="1" sz="3500">
                <a:solidFill>
                  <a:srgbClr val="FDF1E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48" type="body"/>
          </p:nvPr>
        </p:nvSpPr>
        <p:spPr>
          <a:xfrm>
            <a:off x="6563717" y="5904493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49" type="body"/>
          </p:nvPr>
        </p:nvSpPr>
        <p:spPr>
          <a:xfrm>
            <a:off x="8840572" y="5411487"/>
            <a:ext cx="1347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F8E5"/>
              </a:buClr>
              <a:buSzPts val="3500"/>
              <a:buNone/>
              <a:defRPr b="1" sz="3500">
                <a:solidFill>
                  <a:srgbClr val="FFF8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50" type="body"/>
          </p:nvPr>
        </p:nvSpPr>
        <p:spPr>
          <a:xfrm>
            <a:off x="8840572" y="5921785"/>
            <a:ext cx="134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42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nvas.uccs.edu/courses/147156/assignments/71079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it.com/@jwilli-uccs/group8-fall202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3331b3e7d_0_0"/>
          <p:cNvSpPr txBox="1"/>
          <p:nvPr>
            <p:ph type="ctrTitle"/>
          </p:nvPr>
        </p:nvSpPr>
        <p:spPr>
          <a:xfrm>
            <a:off x="2921250" y="258765"/>
            <a:ext cx="6349500" cy="3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FFFF00"/>
                </a:highlight>
              </a:rPr>
              <a:t>Delete Before Submission - Project Requirements</a:t>
            </a:r>
            <a:endParaRPr b="1" sz="1200">
              <a:highlight>
                <a:srgbClr val="FFFF00"/>
              </a:highlight>
            </a:endParaRPr>
          </a:p>
        </p:txBody>
      </p:sp>
      <p:sp>
        <p:nvSpPr>
          <p:cNvPr id="169" name="Google Shape;169;g263331b3e7d_0_0"/>
          <p:cNvSpPr txBox="1"/>
          <p:nvPr>
            <p:ph idx="1" type="subTitle"/>
          </p:nvPr>
        </p:nvSpPr>
        <p:spPr>
          <a:xfrm>
            <a:off x="569100" y="623875"/>
            <a:ext cx="11053800" cy="755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Make sure to submit your presentation- LATE SUBMISSIONS WILL BE PENALIZED in 30 minute increments!)  </a:t>
            </a:r>
            <a:endParaRPr sz="1400">
              <a:solidFill>
                <a:srgbClr val="FF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Overview: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There are two components to the project remaining: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1. Final group presentation (</a:t>
            </a:r>
            <a:r>
              <a:rPr b="1"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Slides due 2 hours before class on the day of your presentation</a:t>
            </a: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2. Group write-up in the form of a tri-fold brochure -- due via </a:t>
            </a:r>
            <a:r>
              <a:rPr lang="en-US" sz="1400" u="sng">
                <a:solidFill>
                  <a:schemeClr val="hlink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Group Brochure</a:t>
            </a: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assignment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Presentation Guidelines (13 points):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Give your pitch for the overall project- Sell it! (And have fun with it- make us want your product)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Walk through the major user stories.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Reflect: Which of the ideas &amp; processes taught in the class worked best/worst in your project?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What, if anything, would you do differently?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We may ask you a few questions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Each member of the group needs to participate in the presentation for at least a minute.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Shoot for 20 minutes, no exceptions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For example, if you have a 5-person team, you could have two members each present a user story, two members combined present one large story, and one member talk about the SWE processes your group followed and what you would have changed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Demos are encouraged</a:t>
            </a: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but not required.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* Group members who are not present for the presentation or who do not participate for at least 1 minute in the presentation will receive a 0.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Submit a pdf of your presentation.  </a:t>
            </a:r>
            <a:r>
              <a:rPr b="1"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Due 2 hours before class on the day of your presentation.</a:t>
            </a:r>
            <a:endParaRPr b="1" sz="1400"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g263331b3e7d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33511f99b_0_23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(Smatil)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4" name="Google Shape;314;g2633511f99b_0_23"/>
          <p:cNvSpPr txBox="1"/>
          <p:nvPr>
            <p:ph idx="1" type="body"/>
          </p:nvPr>
        </p:nvSpPr>
        <p:spPr>
          <a:xfrm>
            <a:off x="1442151" y="1734651"/>
            <a:ext cx="87339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As a UCCS Ride Share member,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I want to see my payment history,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so that I can keep track of my spending habits.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15" name="Google Shape;315;g2633511f99b_0_23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16" name="Google Shape;316;g2633511f99b_0_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g2633511f99b_0_23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18" name="Google Shape;318;g2633511f99b_0_2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2633511f99b_0_2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2633511f99b_0_2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2633511f99b_0_2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2633511f99b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33511f99b_0_36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(Tiana)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8" name="Google Shape;328;g2633511f99b_0_36"/>
          <p:cNvSpPr txBox="1"/>
          <p:nvPr>
            <p:ph idx="1" type="body"/>
          </p:nvPr>
        </p:nvSpPr>
        <p:spPr>
          <a:xfrm>
            <a:off x="1442151" y="1734651"/>
            <a:ext cx="87339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As a UCCS Ride Share member,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I want a feature that allows me to change my password,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so that I can keep my Profile safe from hackers.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29" name="Google Shape;329;g2633511f99b_0_36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30" name="Google Shape;330;g2633511f99b_0_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g2633511f99b_0_36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32" name="Google Shape;332;g2633511f99b_0_36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2633511f99b_0_36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2633511f99b_0_36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2633511f99b_0_36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g2633511f99b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3331b3e7d_4_78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</a:rPr>
              <a:t>Reflection: What Ideas From Class Worked Best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42" name="Google Shape;342;g263331b3e7d_4_78"/>
          <p:cNvSpPr txBox="1"/>
          <p:nvPr>
            <p:ph idx="1" type="body"/>
          </p:nvPr>
        </p:nvSpPr>
        <p:spPr>
          <a:xfrm>
            <a:off x="3050400" y="2033175"/>
            <a:ext cx="57096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LoFi mocks and Storyboards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BDD worked really well for creating User Stories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Agile (communication with customer and short sprints)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Pair Programming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Live Meetings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Branching and frequent push/pull to/from GitHub (merging could be a pain though)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TDD for creating automated test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Test and Code Analysis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Discord for team and customer communication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Frequent feedback from customers and other team members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Using ZenHub for Program Management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43" name="Google Shape;343;g263331b3e7d_4_78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44" name="Google Shape;344;g263331b3e7d_4_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g263331b3e7d_4_78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46" name="Google Shape;346;g263331b3e7d_4_78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263331b3e7d_4_78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263331b3e7d_4_78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263331b3e7d_4_78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g263331b3e7d_4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c5f855aa6_3_0"/>
          <p:cNvSpPr txBox="1"/>
          <p:nvPr>
            <p:ph type="title"/>
          </p:nvPr>
        </p:nvSpPr>
        <p:spPr>
          <a:xfrm>
            <a:off x="3027924" y="991261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</a:rPr>
              <a:t>Try</a:t>
            </a:r>
            <a:r>
              <a:rPr b="1" lang="en-US" sz="3600">
                <a:solidFill>
                  <a:schemeClr val="lt1"/>
                </a:solidFill>
              </a:rPr>
              <a:t> UCCS RideShare</a:t>
            </a:r>
            <a:r>
              <a:rPr b="1" lang="en-US" sz="3600">
                <a:solidFill>
                  <a:schemeClr val="lt1"/>
                </a:solidFill>
              </a:rPr>
              <a:t>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" name="Google Shape;356;g29c5f855aa6_3_0"/>
          <p:cNvSpPr txBox="1"/>
          <p:nvPr>
            <p:ph idx="1" type="body"/>
          </p:nvPr>
        </p:nvSpPr>
        <p:spPr>
          <a:xfrm>
            <a:off x="3356125" y="2610625"/>
            <a:ext cx="5098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BF9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https://replit.com/@jwilli-uccs/group8-fall2023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57" name="Google Shape;357;g29c5f855aa6_3_0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58" name="Google Shape;358;g29c5f855aa6_3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g29c5f855aa6_3_0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60" name="Google Shape;360;g29c5f855aa6_3_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9c5f855aa6_3_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29c5f855aa6_3_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29c5f855aa6_3_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g29c5f855aa6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  <p:sp>
        <p:nvSpPr>
          <p:cNvPr id="365" name="Google Shape;365;g29c5f855aa6_3_0"/>
          <p:cNvSpPr txBox="1"/>
          <p:nvPr>
            <p:ph type="title"/>
          </p:nvPr>
        </p:nvSpPr>
        <p:spPr>
          <a:xfrm>
            <a:off x="3027924" y="30759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</a:rPr>
              <a:t>Trifold Brochure (Viewing Link):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6" name="Google Shape;366;g29c5f855aa6_3_0"/>
          <p:cNvSpPr txBox="1"/>
          <p:nvPr>
            <p:ph idx="1" type="body"/>
          </p:nvPr>
        </p:nvSpPr>
        <p:spPr>
          <a:xfrm>
            <a:off x="4164925" y="4913125"/>
            <a:ext cx="3368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9000"/>
                </a:solidFill>
              </a:rPr>
              <a:t>https://tinyurl.com/bde85pr7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3">
            <a:alphaModFix/>
          </a:blip>
          <a:srcRect b="0" l="3881" r="5209" t="10096"/>
          <a:stretch/>
        </p:blipFill>
        <p:spPr>
          <a:xfrm>
            <a:off x="3523488" y="10"/>
            <a:ext cx="8668513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/>
          <p:nvPr/>
        </p:nvSpPr>
        <p:spPr>
          <a:xfrm>
            <a:off x="0" y="0"/>
            <a:ext cx="124008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 txBox="1"/>
          <p:nvPr>
            <p:ph type="ctrTitle"/>
          </p:nvPr>
        </p:nvSpPr>
        <p:spPr>
          <a:xfrm>
            <a:off x="477981" y="1122363"/>
            <a:ext cx="40233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lt1"/>
                </a:solidFill>
              </a:rPr>
              <a:t>UCCS RideShare</a:t>
            </a:r>
            <a:endParaRPr b="1"/>
          </a:p>
        </p:txBody>
      </p: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477975" y="4872925"/>
            <a:ext cx="2201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rgbClr val="BF9000"/>
                </a:solidFill>
              </a:rPr>
              <a:t>Final Presentation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0" name="Google Shape;180;p1"/>
          <p:cNvSpPr/>
          <p:nvPr/>
        </p:nvSpPr>
        <p:spPr>
          <a:xfrm rot="5400000">
            <a:off x="759867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481029" y="4546920"/>
            <a:ext cx="3977700" cy="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>
            <p:ph idx="10" type="dt"/>
          </p:nvPr>
        </p:nvSpPr>
        <p:spPr>
          <a:xfrm>
            <a:off x="477981" y="6356350"/>
            <a:ext cx="121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3" name="Google Shape;183;p1"/>
          <p:cNvSpPr txBox="1"/>
          <p:nvPr>
            <p:ph idx="11" type="ftr"/>
          </p:nvPr>
        </p:nvSpPr>
        <p:spPr>
          <a:xfrm>
            <a:off x="1692321" y="6356350"/>
            <a:ext cx="28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4" name="Google Shape;184;p1"/>
          <p:cNvSpPr txBox="1"/>
          <p:nvPr>
            <p:ph idx="12" type="sldNum"/>
          </p:nvPr>
        </p:nvSpPr>
        <p:spPr>
          <a:xfrm>
            <a:off x="897081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c3ac12983_0_3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90" name="Google Shape;190;g29c3ac12983_0_3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91" name="Google Shape;191;g29c3ac12983_0_3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  <p:pic>
        <p:nvPicPr>
          <p:cNvPr id="192" name="Google Shape;192;g29c3ac12983_0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5" y="90675"/>
            <a:ext cx="11023251" cy="6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33511f99b_0_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98" name="Google Shape;198;g2633511f99b_0_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99" name="Google Shape;199;g2633511f99b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  <p:pic>
        <p:nvPicPr>
          <p:cNvPr id="200" name="Google Shape;200;g2633511f99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63" y="25925"/>
            <a:ext cx="11112876" cy="66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1686791" y="374068"/>
            <a:ext cx="8818418" cy="469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UCCS RIDESHARE User Story Roadmap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1687513" y="899824"/>
            <a:ext cx="8816975" cy="33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CS 4300/5300 F2023 Group 8</a:t>
            </a:r>
            <a:endParaRPr/>
          </a:p>
        </p:txBody>
      </p:sp>
      <p:sp>
        <p:nvSpPr>
          <p:cNvPr id="207" name="Google Shape;207;p4"/>
          <p:cNvSpPr/>
          <p:nvPr>
            <p:ph idx="2" type="body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10/26</a:t>
            </a:r>
            <a:endParaRPr/>
          </a:p>
        </p:txBody>
      </p:sp>
      <p:sp>
        <p:nvSpPr>
          <p:cNvPr id="208" name="Google Shape;208;p4"/>
          <p:cNvSpPr/>
          <p:nvPr>
            <p:ph idx="3" type="body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12/8</a:t>
            </a:r>
            <a:endParaRPr/>
          </a:p>
        </p:txBody>
      </p:sp>
      <p:sp>
        <p:nvSpPr>
          <p:cNvPr id="209" name="Google Shape;209;p4"/>
          <p:cNvSpPr/>
          <p:nvPr>
            <p:ph idx="4" type="body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11/17</a:t>
            </a:r>
            <a:endParaRPr/>
          </a:p>
        </p:txBody>
      </p:sp>
      <p:sp>
        <p:nvSpPr>
          <p:cNvPr id="210" name="Google Shape;210;p4"/>
          <p:cNvSpPr/>
          <p:nvPr>
            <p:ph idx="5" type="body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10/29</a:t>
            </a:r>
            <a:endParaRPr/>
          </a:p>
        </p:txBody>
      </p:sp>
      <p:sp>
        <p:nvSpPr>
          <p:cNvPr id="211" name="Google Shape;211;p4"/>
          <p:cNvSpPr/>
          <p:nvPr>
            <p:ph idx="6" type="body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11/6</a:t>
            </a:r>
            <a:endParaRPr/>
          </a:p>
        </p:txBody>
      </p:sp>
      <p:sp>
        <p:nvSpPr>
          <p:cNvPr id="212" name="Google Shape;212;p4"/>
          <p:cNvSpPr/>
          <p:nvPr>
            <p:ph idx="7" type="body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11/11</a:t>
            </a:r>
            <a:endParaRPr/>
          </a:p>
        </p:txBody>
      </p:sp>
      <p:sp>
        <p:nvSpPr>
          <p:cNvPr id="213" name="Google Shape;213;p4"/>
          <p:cNvSpPr/>
          <p:nvPr>
            <p:ph idx="8" type="body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11/1</a:t>
            </a:r>
            <a:endParaRPr/>
          </a:p>
        </p:txBody>
      </p:sp>
      <p:sp>
        <p:nvSpPr>
          <p:cNvPr id="214" name="Google Shape;214;p4"/>
          <p:cNvSpPr/>
          <p:nvPr>
            <p:ph idx="9" type="body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11/19</a:t>
            </a:r>
            <a:endParaRPr/>
          </a:p>
        </p:txBody>
      </p:sp>
      <p:sp>
        <p:nvSpPr>
          <p:cNvPr id="215" name="Google Shape;215;p4"/>
          <p:cNvSpPr/>
          <p:nvPr>
            <p:ph idx="13" type="body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11/21</a:t>
            </a:r>
            <a:endParaRPr/>
          </a:p>
        </p:txBody>
      </p:sp>
      <p:sp>
        <p:nvSpPr>
          <p:cNvPr id="216" name="Google Shape;216;p4"/>
          <p:cNvSpPr/>
          <p:nvPr>
            <p:ph idx="14" type="body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11/3</a:t>
            </a:r>
            <a:endParaRPr/>
          </a:p>
        </p:txBody>
      </p:sp>
      <p:sp>
        <p:nvSpPr>
          <p:cNvPr id="217" name="Google Shape;217;p4"/>
          <p:cNvSpPr/>
          <p:nvPr>
            <p:ph idx="15" type="body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11/26</a:t>
            </a:r>
            <a:endParaRPr/>
          </a:p>
        </p:txBody>
      </p:sp>
      <p:sp>
        <p:nvSpPr>
          <p:cNvPr id="218" name="Google Shape;218;p4"/>
          <p:cNvSpPr/>
          <p:nvPr>
            <p:ph idx="16" type="body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12/1</a:t>
            </a:r>
            <a:endParaRPr/>
          </a:p>
        </p:txBody>
      </p:sp>
      <p:sp>
        <p:nvSpPr>
          <p:cNvPr id="219" name="Google Shape;219;p4"/>
          <p:cNvSpPr/>
          <p:nvPr>
            <p:ph idx="17" type="body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12/5</a:t>
            </a:r>
            <a:endParaRPr/>
          </a:p>
        </p:txBody>
      </p:sp>
      <p:sp>
        <p:nvSpPr>
          <p:cNvPr id="220" name="Google Shape;220;p4"/>
          <p:cNvSpPr txBox="1"/>
          <p:nvPr>
            <p:ph idx="18" type="body"/>
          </p:nvPr>
        </p:nvSpPr>
        <p:spPr>
          <a:xfrm>
            <a:off x="1177935" y="1847243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21" name="Google Shape;221;p4"/>
          <p:cNvSpPr txBox="1"/>
          <p:nvPr>
            <p:ph idx="19" type="body"/>
          </p:nvPr>
        </p:nvSpPr>
        <p:spPr>
          <a:xfrm>
            <a:off x="1177934" y="2050924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Project &amp; App Setup</a:t>
            </a:r>
            <a:endParaRPr/>
          </a:p>
        </p:txBody>
      </p:sp>
      <p:sp>
        <p:nvSpPr>
          <p:cNvPr id="222" name="Google Shape;222;p4"/>
          <p:cNvSpPr txBox="1"/>
          <p:nvPr>
            <p:ph idx="20" type="body"/>
          </p:nvPr>
        </p:nvSpPr>
        <p:spPr>
          <a:xfrm>
            <a:off x="3721758" y="1828193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23" name="Google Shape;223;p4"/>
          <p:cNvSpPr txBox="1"/>
          <p:nvPr>
            <p:ph idx="21" type="body"/>
          </p:nvPr>
        </p:nvSpPr>
        <p:spPr>
          <a:xfrm>
            <a:off x="3721757" y="2050924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Check Out Vehicle</a:t>
            </a:r>
            <a:endParaRPr/>
          </a:p>
        </p:txBody>
      </p:sp>
      <p:sp>
        <p:nvSpPr>
          <p:cNvPr id="224" name="Google Shape;224;p4"/>
          <p:cNvSpPr txBox="1"/>
          <p:nvPr>
            <p:ph idx="22" type="body"/>
          </p:nvPr>
        </p:nvSpPr>
        <p:spPr>
          <a:xfrm>
            <a:off x="6265581" y="1847243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25" name="Google Shape;225;p4"/>
          <p:cNvSpPr txBox="1"/>
          <p:nvPr>
            <p:ph idx="23" type="body"/>
          </p:nvPr>
        </p:nvSpPr>
        <p:spPr>
          <a:xfrm>
            <a:off x="6265580" y="2050924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Paying Bills</a:t>
            </a:r>
            <a:endParaRPr/>
          </a:p>
        </p:txBody>
      </p:sp>
      <p:sp>
        <p:nvSpPr>
          <p:cNvPr id="226" name="Google Shape;226;p4"/>
          <p:cNvSpPr txBox="1"/>
          <p:nvPr>
            <p:ph idx="24" type="body"/>
          </p:nvPr>
        </p:nvSpPr>
        <p:spPr>
          <a:xfrm>
            <a:off x="8809404" y="1847243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27" name="Google Shape;227;p4"/>
          <p:cNvSpPr txBox="1"/>
          <p:nvPr>
            <p:ph idx="25" type="body"/>
          </p:nvPr>
        </p:nvSpPr>
        <p:spPr>
          <a:xfrm>
            <a:off x="8809403" y="2050924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Refactor</a:t>
            </a:r>
            <a:endParaRPr/>
          </a:p>
        </p:txBody>
      </p:sp>
      <p:sp>
        <p:nvSpPr>
          <p:cNvPr id="228" name="Google Shape;228;p4"/>
          <p:cNvSpPr txBox="1"/>
          <p:nvPr>
            <p:ph idx="26" type="body"/>
          </p:nvPr>
        </p:nvSpPr>
        <p:spPr>
          <a:xfrm>
            <a:off x="2021221" y="2563689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29" name="Google Shape;229;p4"/>
          <p:cNvSpPr txBox="1"/>
          <p:nvPr>
            <p:ph idx="27" type="body"/>
          </p:nvPr>
        </p:nvSpPr>
        <p:spPr>
          <a:xfrm>
            <a:off x="2021220" y="2767370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Sign Up / Sign In</a:t>
            </a:r>
            <a:endParaRPr/>
          </a:p>
        </p:txBody>
      </p:sp>
      <p:sp>
        <p:nvSpPr>
          <p:cNvPr id="230" name="Google Shape;230;p4"/>
          <p:cNvSpPr txBox="1"/>
          <p:nvPr>
            <p:ph idx="28" type="body"/>
          </p:nvPr>
        </p:nvSpPr>
        <p:spPr>
          <a:xfrm>
            <a:off x="4569663" y="2563689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31" name="Google Shape;231;p4"/>
          <p:cNvSpPr txBox="1"/>
          <p:nvPr>
            <p:ph idx="29" type="body"/>
          </p:nvPr>
        </p:nvSpPr>
        <p:spPr>
          <a:xfrm>
            <a:off x="4569662" y="2767370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Check In Vehicle</a:t>
            </a:r>
            <a:endParaRPr/>
          </a:p>
        </p:txBody>
      </p:sp>
      <p:sp>
        <p:nvSpPr>
          <p:cNvPr id="232" name="Google Shape;232;p4"/>
          <p:cNvSpPr txBox="1"/>
          <p:nvPr>
            <p:ph idx="30" type="body"/>
          </p:nvPr>
        </p:nvSpPr>
        <p:spPr>
          <a:xfrm>
            <a:off x="7118105" y="2563689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33" name="Google Shape;233;p4"/>
          <p:cNvSpPr txBox="1"/>
          <p:nvPr>
            <p:ph idx="31" type="body"/>
          </p:nvPr>
        </p:nvSpPr>
        <p:spPr>
          <a:xfrm>
            <a:off x="7118104" y="2767370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234" name="Google Shape;234;p4"/>
          <p:cNvSpPr txBox="1"/>
          <p:nvPr>
            <p:ph idx="32" type="body"/>
          </p:nvPr>
        </p:nvSpPr>
        <p:spPr>
          <a:xfrm>
            <a:off x="9666547" y="2563689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35" name="Google Shape;235;p4"/>
          <p:cNvSpPr txBox="1"/>
          <p:nvPr>
            <p:ph idx="33" type="body"/>
          </p:nvPr>
        </p:nvSpPr>
        <p:spPr>
          <a:xfrm>
            <a:off x="9666546" y="2767370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More Testing</a:t>
            </a:r>
            <a:endParaRPr/>
          </a:p>
        </p:txBody>
      </p:sp>
      <p:sp>
        <p:nvSpPr>
          <p:cNvPr id="236" name="Google Shape;236;p4"/>
          <p:cNvSpPr txBox="1"/>
          <p:nvPr>
            <p:ph idx="34" type="body"/>
          </p:nvPr>
        </p:nvSpPr>
        <p:spPr>
          <a:xfrm>
            <a:off x="2883749" y="3286645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37" name="Google Shape;237;p4"/>
          <p:cNvSpPr txBox="1"/>
          <p:nvPr>
            <p:ph idx="35" type="body"/>
          </p:nvPr>
        </p:nvSpPr>
        <p:spPr>
          <a:xfrm>
            <a:off x="2883748" y="3490326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View Vehicle Map with Status</a:t>
            </a:r>
            <a:endParaRPr/>
          </a:p>
        </p:txBody>
      </p:sp>
      <p:sp>
        <p:nvSpPr>
          <p:cNvPr id="238" name="Google Shape;238;p4"/>
          <p:cNvSpPr txBox="1"/>
          <p:nvPr>
            <p:ph idx="36" type="body"/>
          </p:nvPr>
        </p:nvSpPr>
        <p:spPr>
          <a:xfrm>
            <a:off x="5426018" y="3286645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39" name="Google Shape;239;p4"/>
          <p:cNvSpPr txBox="1"/>
          <p:nvPr>
            <p:ph idx="37" type="body"/>
          </p:nvPr>
        </p:nvSpPr>
        <p:spPr>
          <a:xfrm>
            <a:off x="5426017" y="3490326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Code Analysis</a:t>
            </a:r>
            <a:endParaRPr/>
          </a:p>
        </p:txBody>
      </p:sp>
      <p:sp>
        <p:nvSpPr>
          <p:cNvPr id="240" name="Google Shape;240;p4"/>
          <p:cNvSpPr txBox="1"/>
          <p:nvPr>
            <p:ph idx="38" type="body"/>
          </p:nvPr>
        </p:nvSpPr>
        <p:spPr>
          <a:xfrm>
            <a:off x="7968287" y="3267595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41" name="Google Shape;241;p4"/>
          <p:cNvSpPr txBox="1"/>
          <p:nvPr>
            <p:ph idx="39" type="body"/>
          </p:nvPr>
        </p:nvSpPr>
        <p:spPr>
          <a:xfrm>
            <a:off x="7968286" y="3471276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Code Analysis</a:t>
            </a:r>
            <a:endParaRPr/>
          </a:p>
        </p:txBody>
      </p:sp>
      <p:sp>
        <p:nvSpPr>
          <p:cNvPr id="242" name="Google Shape;242;p4"/>
          <p:cNvSpPr txBox="1"/>
          <p:nvPr>
            <p:ph idx="40" type="body"/>
          </p:nvPr>
        </p:nvSpPr>
        <p:spPr>
          <a:xfrm>
            <a:off x="10510556" y="3286645"/>
            <a:ext cx="1347519" cy="1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MILESTONE</a:t>
            </a:r>
            <a:endParaRPr/>
          </a:p>
        </p:txBody>
      </p:sp>
      <p:sp>
        <p:nvSpPr>
          <p:cNvPr id="243" name="Google Shape;243;p4"/>
          <p:cNvSpPr txBox="1"/>
          <p:nvPr>
            <p:ph idx="41" type="body"/>
          </p:nvPr>
        </p:nvSpPr>
        <p:spPr>
          <a:xfrm>
            <a:off x="10510555" y="3490326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Final Presentation</a:t>
            </a:r>
            <a:endParaRPr/>
          </a:p>
        </p:txBody>
      </p:sp>
      <p:sp>
        <p:nvSpPr>
          <p:cNvPr id="244" name="Google Shape;244;p4"/>
          <p:cNvSpPr txBox="1"/>
          <p:nvPr>
            <p:ph idx="42" type="body"/>
          </p:nvPr>
        </p:nvSpPr>
        <p:spPr>
          <a:xfrm>
            <a:off x="331981" y="3574380"/>
            <a:ext cx="1347519" cy="43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START</a:t>
            </a:r>
            <a:endParaRPr/>
          </a:p>
        </p:txBody>
      </p:sp>
      <p:sp>
        <p:nvSpPr>
          <p:cNvPr id="245" name="Google Shape;245;p4"/>
          <p:cNvSpPr txBox="1"/>
          <p:nvPr>
            <p:ph idx="43" type="body"/>
          </p:nvPr>
        </p:nvSpPr>
        <p:spPr>
          <a:xfrm>
            <a:off x="2010005" y="5393477"/>
            <a:ext cx="1347519" cy="39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EDF1"/>
              </a:buClr>
              <a:buSzPts val="3500"/>
              <a:buNone/>
            </a:pPr>
            <a:r>
              <a:rPr lang="en-US"/>
              <a:t>S1</a:t>
            </a:r>
            <a:endParaRPr/>
          </a:p>
        </p:txBody>
      </p:sp>
      <p:sp>
        <p:nvSpPr>
          <p:cNvPr id="246" name="Google Shape;246;p4"/>
          <p:cNvSpPr txBox="1"/>
          <p:nvPr>
            <p:ph idx="44" type="body"/>
          </p:nvPr>
        </p:nvSpPr>
        <p:spPr>
          <a:xfrm>
            <a:off x="2010005" y="5903775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First Implementation &amp; Testing</a:t>
            </a:r>
            <a:endParaRPr/>
          </a:p>
        </p:txBody>
      </p:sp>
      <p:sp>
        <p:nvSpPr>
          <p:cNvPr id="247" name="Google Shape;247;p4"/>
          <p:cNvSpPr txBox="1"/>
          <p:nvPr>
            <p:ph idx="45" type="body"/>
          </p:nvPr>
        </p:nvSpPr>
        <p:spPr>
          <a:xfrm>
            <a:off x="4286861" y="5411487"/>
            <a:ext cx="1347519" cy="39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3500"/>
              <a:buNone/>
            </a:pPr>
            <a:r>
              <a:rPr lang="en-US"/>
              <a:t>S2</a:t>
            </a:r>
            <a:endParaRPr/>
          </a:p>
        </p:txBody>
      </p:sp>
      <p:sp>
        <p:nvSpPr>
          <p:cNvPr id="248" name="Google Shape;248;p4"/>
          <p:cNvSpPr txBox="1"/>
          <p:nvPr>
            <p:ph idx="46" type="body"/>
          </p:nvPr>
        </p:nvSpPr>
        <p:spPr>
          <a:xfrm>
            <a:off x="4286861" y="5921785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More Features &amp; Analysis</a:t>
            </a:r>
            <a:endParaRPr/>
          </a:p>
        </p:txBody>
      </p:sp>
      <p:sp>
        <p:nvSpPr>
          <p:cNvPr id="249" name="Google Shape;249;p4"/>
          <p:cNvSpPr txBox="1"/>
          <p:nvPr>
            <p:ph idx="47" type="body"/>
          </p:nvPr>
        </p:nvSpPr>
        <p:spPr>
          <a:xfrm>
            <a:off x="6563717" y="5394195"/>
            <a:ext cx="1347519" cy="39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1E9"/>
              </a:buClr>
              <a:buSzPts val="3500"/>
              <a:buNone/>
            </a:pPr>
            <a:r>
              <a:rPr lang="en-US"/>
              <a:t>S3</a:t>
            </a:r>
            <a:endParaRPr/>
          </a:p>
        </p:txBody>
      </p:sp>
      <p:sp>
        <p:nvSpPr>
          <p:cNvPr id="250" name="Google Shape;250;p4"/>
          <p:cNvSpPr txBox="1"/>
          <p:nvPr>
            <p:ph idx="48" type="body"/>
          </p:nvPr>
        </p:nvSpPr>
        <p:spPr>
          <a:xfrm>
            <a:off x="6563717" y="5904493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More Features &amp; Evaluation</a:t>
            </a:r>
            <a:endParaRPr/>
          </a:p>
        </p:txBody>
      </p:sp>
      <p:sp>
        <p:nvSpPr>
          <p:cNvPr id="251" name="Google Shape;251;p4"/>
          <p:cNvSpPr txBox="1"/>
          <p:nvPr>
            <p:ph idx="49" type="body"/>
          </p:nvPr>
        </p:nvSpPr>
        <p:spPr>
          <a:xfrm>
            <a:off x="8840572" y="5411487"/>
            <a:ext cx="1347519" cy="39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8E5"/>
              </a:buClr>
              <a:buSzPts val="3500"/>
              <a:buNone/>
            </a:pPr>
            <a:r>
              <a:rPr lang="en-US"/>
              <a:t>S4</a:t>
            </a:r>
            <a:endParaRPr/>
          </a:p>
        </p:txBody>
      </p:sp>
      <p:sp>
        <p:nvSpPr>
          <p:cNvPr id="252" name="Google Shape;252;p4"/>
          <p:cNvSpPr txBox="1"/>
          <p:nvPr>
            <p:ph idx="50" type="body"/>
          </p:nvPr>
        </p:nvSpPr>
        <p:spPr>
          <a:xfrm>
            <a:off x="8840572" y="5921785"/>
            <a:ext cx="1347519" cy="485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Final Touches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3331b3e7d_4_65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(Ben)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8" name="Google Shape;258;g263331b3e7d_4_65"/>
          <p:cNvSpPr txBox="1"/>
          <p:nvPr>
            <p:ph idx="1" type="body"/>
          </p:nvPr>
        </p:nvSpPr>
        <p:spPr>
          <a:xfrm>
            <a:off x="1462376" y="1865776"/>
            <a:ext cx="9298500" cy="4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Create Account with UCCS Ride Share: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As an Adult with a UCCS account who needs to use the UCCS Ride Share App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 want to be able to create an account with UCCS Ride Share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So that I can use the UCCS Ride Share App.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59" name="Google Shape;259;g263331b3e7d_4_65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60" name="Google Shape;260;g263331b3e7d_4_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g263331b3e7d_4_65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262" name="Google Shape;262;g263331b3e7d_4_65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263331b3e7d_4_65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263331b3e7d_4_65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263331b3e7d_4_65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g263331b3e7d_4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3331b3e7d_4_9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(John)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2" name="Google Shape;272;g263331b3e7d_4_9"/>
          <p:cNvSpPr txBox="1"/>
          <p:nvPr>
            <p:ph idx="1" type="body"/>
          </p:nvPr>
        </p:nvSpPr>
        <p:spPr>
          <a:xfrm>
            <a:off x="1472450" y="1805276"/>
            <a:ext cx="81186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View the real-time GPS location of all available vehicles on a map: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As a UCCS Ride Share User,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 want to be able to view the real time GPS location of all available vehicles on a map,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So that I can decide if one is available and close enough to use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73" name="Google Shape;273;g263331b3e7d_4_9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74" name="Google Shape;274;g263331b3e7d_4_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g263331b3e7d_4_9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276" name="Google Shape;276;g263331b3e7d_4_9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63331b3e7d_4_9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263331b3e7d_4_9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263331b3e7d_4_9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g263331b3e7d_4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3331b3e7d_4_31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(David)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6" name="Google Shape;286;g263331b3e7d_4_31"/>
          <p:cNvSpPr txBox="1"/>
          <p:nvPr>
            <p:ph idx="1" type="body"/>
          </p:nvPr>
        </p:nvSpPr>
        <p:spPr>
          <a:xfrm>
            <a:off x="1470351" y="1767048"/>
            <a:ext cx="8695500" cy="4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As a UCCS Ride Share member,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 want a feature that allows me to check out an electric scooter on campus,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so that I can use the scooter to get around on campus.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7" name="Google Shape;287;g263331b3e7d_4_31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88" name="Google Shape;288;g263331b3e7d_4_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g263331b3e7d_4_31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290" name="Google Shape;290;g263331b3e7d_4_3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263331b3e7d_4_3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263331b3e7d_4_3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263331b3e7d_4_3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g263331b3e7d_4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33511f99b_0_10"/>
          <p:cNvSpPr txBox="1"/>
          <p:nvPr>
            <p:ph type="title"/>
          </p:nvPr>
        </p:nvSpPr>
        <p:spPr>
          <a:xfrm>
            <a:off x="3027950" y="703878"/>
            <a:ext cx="5754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Major User Stories (Owen)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0" name="Google Shape;300;g2633511f99b_0_10"/>
          <p:cNvSpPr txBox="1"/>
          <p:nvPr>
            <p:ph idx="1" type="body"/>
          </p:nvPr>
        </p:nvSpPr>
        <p:spPr>
          <a:xfrm>
            <a:off x="1442151" y="1734651"/>
            <a:ext cx="87339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As a UCCS Ride Share member who has checked out a vehicle,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 want a feature that allows me to check in the vehicle I previously checked out,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so I will no longer be billed for its use or be held responsible for the vehicle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01" name="Google Shape;301;g2633511f99b_0_10"/>
          <p:cNvSpPr txBox="1"/>
          <p:nvPr>
            <p:ph idx="10" type="dt"/>
          </p:nvPr>
        </p:nvSpPr>
        <p:spPr>
          <a:xfrm>
            <a:off x="8046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12/8/2023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02" name="Google Shape;302;g2633511f99b_0_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CS 4300/5300 F2023 Group 8</a:t>
            </a:r>
            <a:endParaRPr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g2633511f99b_0_10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04" name="Google Shape;304;g2633511f99b_0_1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2633511f99b_0_1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633511f99b_0_1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2633511f99b_0_1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g2633511f99b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F9000"/>
                </a:solidFill>
              </a:rPr>
              <a:t>‹#›</a:t>
            </a:fld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2023-11-14T01:49:08Z</dcterms:created>
  <dc:creator>John Williams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