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625" autoAdjust="0"/>
  </p:normalViewPr>
  <p:slideViewPr>
    <p:cSldViewPr snapToGrid="0">
      <p:cViewPr varScale="1">
        <p:scale>
          <a:sx n="98" d="100"/>
          <a:sy n="98" d="100"/>
        </p:scale>
        <p:origin x="27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3772B-E255-4622-87CE-B1F5921EACA6}" type="datetimeFigureOut">
              <a:rPr lang="en-US" smtClean="0"/>
              <a:t>4/19/2015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C126-469E-408D-8C8F-6BCDD905B324}" type="slidenum">
              <a:rPr lang="en-US" smtClean="0"/>
              <a:t>‹#›</a:t>
            </a:fld>
            <a:endParaRPr lang="en-US"/>
          </a:p>
        </p:txBody>
      </p:sp>
    </p:spTree>
    <p:extLst>
      <p:ext uri="{BB962C8B-B14F-4D97-AF65-F5344CB8AC3E}">
        <p14:creationId xmlns:p14="http://schemas.microsoft.com/office/powerpoint/2010/main" val="214872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a:t>
            </a:r>
            <a:r>
              <a:rPr lang="en-US" baseline="0" dirty="0" smtClean="0"/>
              <a:t> Web is best because it will exist as an extension to the organization’s existing intranet, thus providing a convenient and natural entry point for its users.</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2</a:t>
            </a:fld>
            <a:endParaRPr lang="en-US"/>
          </a:p>
        </p:txBody>
      </p:sp>
    </p:spTree>
    <p:extLst>
      <p:ext uri="{BB962C8B-B14F-4D97-AF65-F5344CB8AC3E}">
        <p14:creationId xmlns:p14="http://schemas.microsoft.com/office/powerpoint/2010/main" val="2042652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larger systems the</a:t>
            </a:r>
            <a:r>
              <a:rPr lang="en-US" baseline="0" dirty="0" smtClean="0"/>
              <a:t> deployment would become more complex with, for example, network topologies. To start, we scale these application by adding additional processing nodes, to avoid the complex details initially. Also something you can use</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11</a:t>
            </a:fld>
            <a:endParaRPr lang="en-US"/>
          </a:p>
        </p:txBody>
      </p:sp>
    </p:spTree>
    <p:extLst>
      <p:ext uri="{BB962C8B-B14F-4D97-AF65-F5344CB8AC3E}">
        <p14:creationId xmlns:p14="http://schemas.microsoft.com/office/powerpoint/2010/main" val="2000065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 client</a:t>
            </a:r>
            <a:r>
              <a:rPr lang="en-US" baseline="0" dirty="0" smtClean="0"/>
              <a:t> and server working together</a:t>
            </a:r>
          </a:p>
          <a:p>
            <a:r>
              <a:rPr lang="en-US" baseline="0" dirty="0" smtClean="0"/>
              <a:t>-Should look familiar – CCN</a:t>
            </a:r>
          </a:p>
          <a:p>
            <a:r>
              <a:rPr lang="en-US" baseline="0" dirty="0" smtClean="0"/>
              <a:t>-Motivation: Security, Web container invokes what is needed and client never has direct access to the system</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12</a:t>
            </a:fld>
            <a:endParaRPr lang="en-US"/>
          </a:p>
        </p:txBody>
      </p:sp>
    </p:spTree>
    <p:extLst>
      <p:ext uri="{BB962C8B-B14F-4D97-AF65-F5344CB8AC3E}">
        <p14:creationId xmlns:p14="http://schemas.microsoft.com/office/powerpoint/2010/main" val="181213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a:t>
            </a:r>
            <a:r>
              <a:rPr lang="en-US" baseline="0" dirty="0" smtClean="0"/>
              <a:t> 2): If there were no state management mechanisms, you would have to continually supply all previous info entered for each new web page. </a:t>
            </a:r>
          </a:p>
          <a:p>
            <a:r>
              <a:rPr lang="en-US" baseline="0" dirty="0" smtClean="0"/>
              <a:t>-(Last bullet): Also worth mentioning that connection can drop between pages in a use case so never do an important action between pages</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14</a:t>
            </a:fld>
            <a:endParaRPr lang="en-US"/>
          </a:p>
        </p:txBody>
      </p:sp>
    </p:spTree>
    <p:extLst>
      <p:ext uri="{BB962C8B-B14F-4D97-AF65-F5344CB8AC3E}">
        <p14:creationId xmlns:p14="http://schemas.microsoft.com/office/powerpoint/2010/main" val="2103929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Category Diagram:</a:t>
            </a:r>
          </a:p>
          <a:p>
            <a:r>
              <a:rPr lang="en-US" dirty="0" err="1" smtClean="0"/>
              <a:t>VTSWeb</a:t>
            </a:r>
            <a:r>
              <a:rPr lang="en-US" dirty="0" smtClean="0"/>
              <a:t> contains JSP and HTML, as well as java classes,</a:t>
            </a:r>
            <a:r>
              <a:rPr lang="en-US" baseline="0" dirty="0" smtClean="0"/>
              <a:t> and </a:t>
            </a:r>
            <a:r>
              <a:rPr lang="en-US" baseline="0" dirty="0" err="1" smtClean="0"/>
              <a:t>sdo</a:t>
            </a:r>
            <a:r>
              <a:rPr lang="en-US" baseline="0" dirty="0" smtClean="0"/>
              <a:t> packages (Used in business logic.)</a:t>
            </a:r>
            <a:br>
              <a:rPr lang="en-US" baseline="0" dirty="0" smtClean="0"/>
            </a:br>
            <a:r>
              <a:rPr lang="en-US" baseline="0" dirty="0" err="1" smtClean="0"/>
              <a:t>com.acme.vts</a:t>
            </a:r>
            <a:r>
              <a:rPr lang="en-US" baseline="0" dirty="0" smtClean="0"/>
              <a:t> is shown as the name </a:t>
            </a:r>
            <a:r>
              <a:rPr lang="en-US" baseline="0" smtClean="0"/>
              <a:t>space.</a:t>
            </a:r>
            <a:endParaRPr lang="en-US" baseline="0" dirty="0" smtClean="0"/>
          </a:p>
        </p:txBody>
      </p:sp>
      <p:sp>
        <p:nvSpPr>
          <p:cNvPr id="4" name="Slide Number Placeholder 3"/>
          <p:cNvSpPr>
            <a:spLocks noGrp="1"/>
          </p:cNvSpPr>
          <p:nvPr>
            <p:ph type="sldNum" sz="quarter" idx="10"/>
          </p:nvPr>
        </p:nvSpPr>
        <p:spPr/>
        <p:txBody>
          <a:bodyPr/>
          <a:lstStyle/>
          <a:p>
            <a:fld id="{109AC126-469E-408D-8C8F-6BCDD905B324}" type="slidenum">
              <a:rPr lang="en-US" smtClean="0"/>
              <a:t>15</a:t>
            </a:fld>
            <a:endParaRPr lang="en-US"/>
          </a:p>
        </p:txBody>
      </p:sp>
    </p:spTree>
    <p:extLst>
      <p:ext uri="{BB962C8B-B14F-4D97-AF65-F5344CB8AC3E}">
        <p14:creationId xmlns:p14="http://schemas.microsoft.com/office/powerpoint/2010/main" val="323290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objectives will only be met if the system</a:t>
            </a:r>
            <a:r>
              <a:rPr lang="en-US" baseline="0" dirty="0" smtClean="0"/>
              <a:t> is easy to use, intuitive, and intelligent; therefore, the overriding goal becomes… (Next slide) – Remember </a:t>
            </a:r>
            <a:r>
              <a:rPr lang="en-US" baseline="0" dirty="0" err="1" smtClean="0"/>
              <a:t>Downie</a:t>
            </a:r>
            <a:r>
              <a:rPr lang="en-US" baseline="0" dirty="0" smtClean="0"/>
              <a:t> Jr. ;)</a:t>
            </a:r>
          </a:p>
          <a:p>
            <a:endParaRPr lang="en-US" baseline="0" dirty="0" smtClean="0"/>
          </a:p>
          <a:p>
            <a:r>
              <a:rPr lang="en-US" baseline="0" dirty="0" smtClean="0"/>
              <a:t>Don’t read just explain</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3</a:t>
            </a:fld>
            <a:endParaRPr lang="en-US"/>
          </a:p>
        </p:txBody>
      </p:sp>
    </p:spTree>
    <p:extLst>
      <p:ext uri="{BB962C8B-B14F-4D97-AF65-F5344CB8AC3E}">
        <p14:creationId xmlns:p14="http://schemas.microsoft.com/office/powerpoint/2010/main" val="1807813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measurable, and it’s so subjective how can it be a goal?</a:t>
            </a:r>
          </a:p>
          <a:p>
            <a:r>
              <a:rPr lang="en-US" dirty="0" smtClean="0"/>
              <a:t>-It tells us how to make decisions.</a:t>
            </a:r>
            <a:r>
              <a:rPr lang="en-US" baseline="0" dirty="0" smtClean="0"/>
              <a:t> </a:t>
            </a:r>
          </a:p>
          <a:p>
            <a:r>
              <a:rPr lang="en-US" baseline="0" dirty="0" smtClean="0"/>
              <a:t>-Something complex (high risk) to implement makes system easier to use, it can now be justified</a:t>
            </a:r>
            <a:br>
              <a:rPr lang="en-US" baseline="0" dirty="0" smtClean="0"/>
            </a:br>
            <a:r>
              <a:rPr lang="en-US" baseline="0" dirty="0" smtClean="0"/>
              <a:t>-This is something you can use in your project</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4</a:t>
            </a:fld>
            <a:endParaRPr lang="en-US"/>
          </a:p>
        </p:txBody>
      </p:sp>
    </p:spTree>
    <p:extLst>
      <p:ext uri="{BB962C8B-B14F-4D97-AF65-F5344CB8AC3E}">
        <p14:creationId xmlns:p14="http://schemas.microsoft.com/office/powerpoint/2010/main" val="205699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old way vs new</a:t>
            </a:r>
            <a:r>
              <a:rPr lang="en-US" baseline="0" dirty="0" smtClean="0"/>
              <a:t> way</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5</a:t>
            </a:fld>
            <a:endParaRPr lang="en-US"/>
          </a:p>
        </p:txBody>
      </p:sp>
    </p:spTree>
    <p:extLst>
      <p:ext uri="{BB962C8B-B14F-4D97-AF65-F5344CB8AC3E}">
        <p14:creationId xmlns:p14="http://schemas.microsoft.com/office/powerpoint/2010/main" val="336663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Middle</a:t>
            </a:r>
            <a:r>
              <a:rPr lang="en-US" baseline="0" dirty="0" smtClean="0"/>
              <a:t> top and bot right</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6</a:t>
            </a:fld>
            <a:endParaRPr lang="en-US"/>
          </a:p>
        </p:txBody>
      </p:sp>
    </p:spTree>
    <p:extLst>
      <p:ext uri="{BB962C8B-B14F-4D97-AF65-F5344CB8AC3E}">
        <p14:creationId xmlns:p14="http://schemas.microsoft.com/office/powerpoint/2010/main" val="107547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names and web page names</a:t>
            </a:r>
            <a:r>
              <a:rPr lang="en-US" baseline="0" dirty="0" smtClean="0"/>
              <a:t> – unique to web dev</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7</a:t>
            </a:fld>
            <a:endParaRPr lang="en-US"/>
          </a:p>
        </p:txBody>
      </p:sp>
    </p:spTree>
    <p:extLst>
      <p:ext uri="{BB962C8B-B14F-4D97-AF65-F5344CB8AC3E}">
        <p14:creationId xmlns:p14="http://schemas.microsoft.com/office/powerpoint/2010/main" val="57915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Come back and ask questions.. Pretty straight</a:t>
            </a:r>
            <a:r>
              <a:rPr lang="en-US" baseline="0" dirty="0" smtClean="0"/>
              <a:t> forward</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8</a:t>
            </a:fld>
            <a:endParaRPr lang="en-US"/>
          </a:p>
        </p:txBody>
      </p:sp>
    </p:spTree>
    <p:extLst>
      <p:ext uri="{BB962C8B-B14F-4D97-AF65-F5344CB8AC3E}">
        <p14:creationId xmlns:p14="http://schemas.microsoft.com/office/powerpoint/2010/main" val="403835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-Diagram relations :: Deployment</a:t>
            </a:r>
            <a:r>
              <a:rPr lang="en-US" baseline="0" dirty="0" smtClean="0"/>
              <a:t> and use case (if you are building use case for web, deployment for web)</a:t>
            </a:r>
          </a:p>
          <a:p>
            <a:r>
              <a:rPr lang="en-US" baseline="0" dirty="0" smtClean="0"/>
              <a:t>-Building web based was an integral design decision made early on</a:t>
            </a:r>
          </a:p>
          <a:p>
            <a:r>
              <a:rPr lang="en-US" baseline="0" dirty="0" smtClean="0"/>
              <a:t>-(last bullet) Windows calendar included in c#, not IE</a:t>
            </a:r>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9</a:t>
            </a:fld>
            <a:endParaRPr lang="en-US"/>
          </a:p>
        </p:txBody>
      </p:sp>
    </p:spTree>
    <p:extLst>
      <p:ext uri="{BB962C8B-B14F-4D97-AF65-F5344CB8AC3E}">
        <p14:creationId xmlns:p14="http://schemas.microsoft.com/office/powerpoint/2010/main" val="3544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nodes:</a:t>
            </a:r>
            <a:r>
              <a:rPr lang="en-US" baseline="0" dirty="0" smtClean="0"/>
              <a:t> Server and client</a:t>
            </a:r>
          </a:p>
          <a:p>
            <a:r>
              <a:rPr lang="en-US" baseline="0" dirty="0" smtClean="0"/>
              <a:t>Tomcat and Cloudscape treated as nested nodes of the server (Tomcat == JSP)</a:t>
            </a:r>
          </a:p>
          <a:p>
            <a:r>
              <a:rPr lang="en-US" baseline="0" dirty="0" smtClean="0"/>
              <a:t>Client has a communication link to server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9AC126-469E-408D-8C8F-6BCDD905B324}" type="slidenum">
              <a:rPr lang="en-US" smtClean="0"/>
              <a:t>10</a:t>
            </a:fld>
            <a:endParaRPr lang="en-US"/>
          </a:p>
        </p:txBody>
      </p:sp>
    </p:spTree>
    <p:extLst>
      <p:ext uri="{BB962C8B-B14F-4D97-AF65-F5344CB8AC3E}">
        <p14:creationId xmlns:p14="http://schemas.microsoft.com/office/powerpoint/2010/main" val="40825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t>Chapter 12 :: Web Application : Vacation Tracking System</a:t>
            </a:r>
            <a:br>
              <a:rPr lang="en-US" sz="4400" dirty="0" smtClean="0"/>
            </a:br>
            <a:r>
              <a:rPr lang="en-US" sz="3600" dirty="0" smtClean="0"/>
              <a:t>Group 2</a:t>
            </a:r>
            <a:endParaRPr lang="en-US" sz="4400" dirty="0"/>
          </a:p>
        </p:txBody>
      </p:sp>
      <p:sp>
        <p:nvSpPr>
          <p:cNvPr id="3" name="Subtitle 2"/>
          <p:cNvSpPr>
            <a:spLocks noGrp="1"/>
          </p:cNvSpPr>
          <p:nvPr>
            <p:ph type="subTitle" idx="1"/>
          </p:nvPr>
        </p:nvSpPr>
        <p:spPr>
          <a:xfrm>
            <a:off x="3366342" y="4777381"/>
            <a:ext cx="8825658" cy="861420"/>
          </a:xfrm>
        </p:spPr>
        <p:txBody>
          <a:bodyPr/>
          <a:lstStyle/>
          <a:p>
            <a:r>
              <a:rPr lang="en-US" dirty="0" smtClean="0"/>
              <a:t>Jake Adkins			George Jackson</a:t>
            </a:r>
          </a:p>
          <a:p>
            <a:r>
              <a:rPr lang="en-US" dirty="0" smtClean="0"/>
              <a:t>Nick Bester</a:t>
            </a:r>
            <a:endParaRPr lang="en-US" dirty="0"/>
          </a:p>
        </p:txBody>
      </p:sp>
    </p:spTree>
    <p:extLst>
      <p:ext uri="{BB962C8B-B14F-4D97-AF65-F5344CB8AC3E}">
        <p14:creationId xmlns:p14="http://schemas.microsoft.com/office/powerpoint/2010/main" val="3611088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40232" y="895485"/>
            <a:ext cx="6172200" cy="4962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2940232" y="526153"/>
            <a:ext cx="6331132" cy="369332"/>
          </a:xfrm>
          <a:prstGeom prst="rect">
            <a:avLst/>
          </a:prstGeom>
          <a:noFill/>
        </p:spPr>
        <p:txBody>
          <a:bodyPr wrap="square" rtlCol="0">
            <a:spAutoFit/>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Deployment View</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4" name="TextBox 3"/>
          <p:cNvSpPr txBox="1"/>
          <p:nvPr/>
        </p:nvSpPr>
        <p:spPr>
          <a:xfrm>
            <a:off x="9271364" y="4014651"/>
            <a:ext cx="2116183" cy="369332"/>
          </a:xfrm>
          <a:prstGeom prst="rect">
            <a:avLst/>
          </a:prstGeom>
          <a:noFill/>
        </p:spPr>
        <p:txBody>
          <a:bodyPr wrap="square" rtlCol="0">
            <a:spAutoFit/>
          </a:bodyPr>
          <a:lstStyle/>
          <a:p>
            <a:r>
              <a:rPr lang="en-US" dirty="0" smtClean="0"/>
              <a:t>Cloudscape</a:t>
            </a:r>
            <a:endParaRPr lang="en-US" dirty="0"/>
          </a:p>
        </p:txBody>
      </p:sp>
      <p:cxnSp>
        <p:nvCxnSpPr>
          <p:cNvPr id="6" name="Straight Arrow Connector 5"/>
          <p:cNvCxnSpPr/>
          <p:nvPr/>
        </p:nvCxnSpPr>
        <p:spPr>
          <a:xfrm flipH="1">
            <a:off x="8508274" y="4336869"/>
            <a:ext cx="1288869" cy="7489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954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4716" y="2303112"/>
            <a:ext cx="6943725" cy="16287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TextBox 2"/>
          <p:cNvSpPr txBox="1"/>
          <p:nvPr/>
        </p:nvSpPr>
        <p:spPr>
          <a:xfrm>
            <a:off x="1765160" y="472272"/>
            <a:ext cx="8721969" cy="1384995"/>
          </a:xfrm>
          <a:prstGeom prst="rect">
            <a:avLst/>
          </a:prstGeom>
          <a:noFill/>
        </p:spPr>
        <p:txBody>
          <a:bodyPr wrap="square" rtlCol="0">
            <a:spAutoFit/>
          </a:bodyPr>
          <a:lstStyle/>
          <a:p>
            <a:pPr algn="ctr"/>
            <a:r>
              <a:rPr lang="en-US" sz="2800" dirty="0" smtClean="0"/>
              <a:t>A Deployment Diagram for a Web Application Server Farm with Parallel and Redundant Processing Nodes</a:t>
            </a:r>
            <a:endParaRPr lang="en-US" sz="2800" dirty="0"/>
          </a:p>
        </p:txBody>
      </p:sp>
      <p:pic>
        <p:nvPicPr>
          <p:cNvPr id="4" name="Picture 3"/>
          <p:cNvPicPr>
            <a:picLocks noChangeAspect="1"/>
          </p:cNvPicPr>
          <p:nvPr/>
        </p:nvPicPr>
        <p:blipFill rotWithShape="1">
          <a:blip r:embed="rId4"/>
          <a:srcRect l="364" t="32201" b="6268"/>
          <a:stretch/>
        </p:blipFill>
        <p:spPr>
          <a:xfrm>
            <a:off x="4132305" y="4377732"/>
            <a:ext cx="4168546" cy="193933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88392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47446" y="1146724"/>
            <a:ext cx="8015391" cy="5204306"/>
          </a:xfrm>
          <a:prstGeom prst="rect">
            <a:avLst/>
          </a:prstGeom>
          <a:ln>
            <a:noFill/>
          </a:ln>
          <a:effectLst>
            <a:outerShdw blurRad="190500" algn="tl" rotWithShape="0">
              <a:srgbClr val="000000">
                <a:alpha val="70000"/>
              </a:srgbClr>
            </a:outerShdw>
          </a:effectLst>
        </p:spPr>
      </p:pic>
      <p:sp>
        <p:nvSpPr>
          <p:cNvPr id="3" name="TextBox 2"/>
          <p:cNvSpPr txBox="1"/>
          <p:nvPr/>
        </p:nvSpPr>
        <p:spPr>
          <a:xfrm>
            <a:off x="321547" y="462224"/>
            <a:ext cx="9666515" cy="369332"/>
          </a:xfrm>
          <a:prstGeom prst="rect">
            <a:avLst/>
          </a:prstGeom>
          <a:noFill/>
        </p:spPr>
        <p:txBody>
          <a:bodyPr wrap="square" rtlCol="0">
            <a:spAutoFit/>
          </a:bodyPr>
          <a:lstStyle/>
          <a:p>
            <a:r>
              <a:rPr lang="en-US" dirty="0" smtClean="0"/>
              <a:t>High-Level Logic View (Class Diagram with Relations)</a:t>
            </a:r>
            <a:endParaRPr lang="en-US" dirty="0"/>
          </a:p>
        </p:txBody>
      </p:sp>
    </p:spTree>
    <p:extLst>
      <p:ext uri="{BB962C8B-B14F-4D97-AF65-F5344CB8AC3E}">
        <p14:creationId xmlns:p14="http://schemas.microsoft.com/office/powerpoint/2010/main" val="2210587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of an HTTP GET Request</a:t>
            </a:r>
            <a:endParaRPr lang="en-US" dirty="0"/>
          </a:p>
        </p:txBody>
      </p:sp>
      <p:sp>
        <p:nvSpPr>
          <p:cNvPr id="4" name="Content Placeholder 3"/>
          <p:cNvSpPr>
            <a:spLocks noGrp="1"/>
          </p:cNvSpPr>
          <p:nvPr>
            <p:ph sz="half" idx="2"/>
          </p:nvPr>
        </p:nvSpPr>
        <p:spPr/>
        <p:txBody>
          <a:bodyPr/>
          <a:lstStyle/>
          <a:p>
            <a:r>
              <a:rPr lang="en-US" dirty="0" smtClean="0"/>
              <a:t>The client and server are never connected longer than it takes to process the GET or POST </a:t>
            </a:r>
            <a:r>
              <a:rPr lang="en-US" dirty="0" smtClean="0"/>
              <a:t>request</a:t>
            </a:r>
          </a:p>
          <a:p>
            <a:r>
              <a:rPr lang="en-US" dirty="0" smtClean="0"/>
              <a:t>Server uses the request to determine which resource to use and triggers the “business logic”.</a:t>
            </a:r>
          </a:p>
          <a:p>
            <a:r>
              <a:rPr lang="en-US" dirty="0" smtClean="0"/>
              <a:t>Application prepares a response page</a:t>
            </a:r>
          </a:p>
          <a:p>
            <a:r>
              <a:rPr lang="en-US" dirty="0" smtClean="0"/>
              <a:t>Application stops</a:t>
            </a:r>
            <a:endParaRPr lang="en-US" dirty="0" smtClean="0"/>
          </a:p>
          <a:p>
            <a:endParaRPr lang="en-US" dirty="0"/>
          </a:p>
        </p:txBody>
      </p:sp>
      <p:pic>
        <p:nvPicPr>
          <p:cNvPr id="5" name="Picture 4"/>
          <p:cNvPicPr>
            <a:picLocks noChangeAspect="1"/>
          </p:cNvPicPr>
          <p:nvPr/>
        </p:nvPicPr>
        <p:blipFill>
          <a:blip r:embed="rId2"/>
          <a:stretch>
            <a:fillRect/>
          </a:stretch>
        </p:blipFill>
        <p:spPr>
          <a:xfrm>
            <a:off x="338322" y="2260739"/>
            <a:ext cx="5010150" cy="3790950"/>
          </a:xfrm>
          <a:prstGeom prst="rect">
            <a:avLst/>
          </a:prstGeom>
        </p:spPr>
      </p:pic>
    </p:spTree>
    <p:extLst>
      <p:ext uri="{BB962C8B-B14F-4D97-AF65-F5344CB8AC3E}">
        <p14:creationId xmlns:p14="http://schemas.microsoft.com/office/powerpoint/2010/main" val="1704281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State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Every request and response between the client and server is completed with a new and unique connection</a:t>
            </a:r>
          </a:p>
          <a:p>
            <a:r>
              <a:rPr lang="en-US" dirty="0" smtClean="0"/>
              <a:t>A single use case scenario involves navigating through a number of different web pages</a:t>
            </a:r>
          </a:p>
          <a:p>
            <a:pPr lvl="1"/>
            <a:r>
              <a:rPr lang="en-US" dirty="0" smtClean="0"/>
              <a:t>Solutions</a:t>
            </a:r>
          </a:p>
          <a:p>
            <a:pPr lvl="2"/>
            <a:r>
              <a:rPr lang="en-US" dirty="0" smtClean="0"/>
              <a:t>HTTP State Management Mechanism (Cookie): ID used as key to map on the server where all info for each client is stored.</a:t>
            </a:r>
          </a:p>
          <a:p>
            <a:pPr lvl="2"/>
            <a:r>
              <a:rPr lang="en-US" dirty="0" smtClean="0"/>
              <a:t>URL redirections: Appending information to the end of the URL [Requires all web pages to be dynamic and can only enter through the beginning of the use case]</a:t>
            </a:r>
          </a:p>
          <a:p>
            <a:r>
              <a:rPr lang="en-US" dirty="0" smtClean="0"/>
              <a:t>Without exploiting features of HTTP or implementing certain architectures, a server would experience extreme difficulty in handling its clients.</a:t>
            </a:r>
          </a:p>
          <a:p>
            <a:endParaRPr lang="en-US" dirty="0"/>
          </a:p>
        </p:txBody>
      </p:sp>
    </p:spTree>
    <p:extLst>
      <p:ext uri="{BB962C8B-B14F-4D97-AF65-F5344CB8AC3E}">
        <p14:creationId xmlns:p14="http://schemas.microsoft.com/office/powerpoint/2010/main" val="401299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Implementation/Use Cases</a:t>
            </a:r>
            <a:endParaRPr lang="en-US" dirty="0"/>
          </a:p>
        </p:txBody>
      </p:sp>
      <p:sp>
        <p:nvSpPr>
          <p:cNvPr id="6" name="Content Placeholder 5"/>
          <p:cNvSpPr>
            <a:spLocks noGrp="1"/>
          </p:cNvSpPr>
          <p:nvPr>
            <p:ph sz="quarter" idx="4"/>
          </p:nvPr>
        </p:nvSpPr>
        <p:spPr>
          <a:xfrm>
            <a:off x="5654495" y="2110902"/>
            <a:ext cx="4396339" cy="4145436"/>
          </a:xfrm>
        </p:spPr>
        <p:txBody>
          <a:bodyPr>
            <a:normAutofit fontScale="92500" lnSpcReduction="10000"/>
          </a:bodyPr>
          <a:lstStyle/>
          <a:p>
            <a:r>
              <a:rPr lang="en-US" dirty="0" smtClean="0"/>
              <a:t>Some resources result in business logic processing, while others simply display static data. </a:t>
            </a:r>
          </a:p>
          <a:p>
            <a:r>
              <a:rPr lang="en-US" dirty="0" smtClean="0"/>
              <a:t>By assembling an entire collection of web pages, all specialized to display and accept specific information that is part of the application, an entire business process can be implemented. </a:t>
            </a:r>
          </a:p>
          <a:p>
            <a:r>
              <a:rPr lang="en-US" b="1" u="sng" dirty="0"/>
              <a:t>The Deployment View would describe in </a:t>
            </a:r>
            <a:r>
              <a:rPr lang="en-US" b="1" u="sng" dirty="0" smtClean="0"/>
              <a:t>more </a:t>
            </a:r>
            <a:r>
              <a:rPr lang="en-US" b="1" u="sng" dirty="0"/>
              <a:t>detail the deployment of the components in the tiers, and the Logical View </a:t>
            </a:r>
            <a:r>
              <a:rPr lang="en-US" b="1" u="sng" dirty="0" smtClean="0"/>
              <a:t>would </a:t>
            </a:r>
            <a:r>
              <a:rPr lang="en-US" b="1" u="sng" dirty="0"/>
              <a:t>describe in more detail the nature and responsibility of the components</a:t>
            </a:r>
          </a:p>
          <a:p>
            <a:endParaRPr lang="en-US" dirty="0"/>
          </a:p>
        </p:txBody>
      </p:sp>
      <p:pic>
        <p:nvPicPr>
          <p:cNvPr id="7" name="Picture 6"/>
          <p:cNvPicPr>
            <a:picLocks noChangeAspect="1"/>
          </p:cNvPicPr>
          <p:nvPr/>
        </p:nvPicPr>
        <p:blipFill>
          <a:blip r:embed="rId3"/>
          <a:stretch>
            <a:fillRect/>
          </a:stretch>
        </p:blipFill>
        <p:spPr>
          <a:xfrm>
            <a:off x="318074" y="2239896"/>
            <a:ext cx="5336421" cy="2664952"/>
          </a:xfrm>
          <a:prstGeom prst="rect">
            <a:avLst/>
          </a:prstGeom>
        </p:spPr>
      </p:pic>
    </p:spTree>
    <p:extLst>
      <p:ext uri="{BB962C8B-B14F-4D97-AF65-F5344CB8AC3E}">
        <p14:creationId xmlns:p14="http://schemas.microsoft.com/office/powerpoint/2010/main" val="166614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 and deploy a flexible vacation time management application for managers and employees alike to use to manage their vacation time.</a:t>
            </a:r>
          </a:p>
          <a:p>
            <a:r>
              <a:rPr lang="en-US" dirty="0" smtClean="0"/>
              <a:t>Keep in mind…</a:t>
            </a:r>
          </a:p>
          <a:p>
            <a:pPr lvl="1"/>
            <a:r>
              <a:rPr lang="en-US" dirty="0" smtClean="0"/>
              <a:t>It is unlikely that this proposed system is the first that this organization has ever created. I.E. Design must be considered in the context of existing or new systems</a:t>
            </a:r>
          </a:p>
          <a:p>
            <a:pPr lvl="1"/>
            <a:r>
              <a:rPr lang="en-US" dirty="0" smtClean="0"/>
              <a:t>Platform</a:t>
            </a:r>
          </a:p>
          <a:p>
            <a:r>
              <a:rPr lang="en-US" dirty="0" smtClean="0"/>
              <a:t>Focus:</a:t>
            </a:r>
          </a:p>
          <a:p>
            <a:pPr lvl="1"/>
            <a:r>
              <a:rPr lang="en-US" dirty="0" smtClean="0"/>
              <a:t>Web application development</a:t>
            </a:r>
          </a:p>
          <a:p>
            <a:pPr lvl="1"/>
            <a:r>
              <a:rPr lang="en-US" dirty="0" smtClean="0"/>
              <a:t>Logical analysis of requirements</a:t>
            </a:r>
          </a:p>
          <a:p>
            <a:pPr lvl="1"/>
            <a:r>
              <a:rPr lang="en-US" dirty="0" smtClean="0"/>
              <a:t>Web Application Development Process</a:t>
            </a:r>
            <a:endParaRPr lang="en-US" dirty="0"/>
          </a:p>
        </p:txBody>
      </p:sp>
    </p:spTree>
    <p:extLst>
      <p:ext uri="{BB962C8B-B14F-4D97-AF65-F5344CB8AC3E}">
        <p14:creationId xmlns:p14="http://schemas.microsoft.com/office/powerpoint/2010/main" val="257806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Document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 vacation Tracking System (VTS) will provide individual employees with the capability to manage their own vacation time, sick leave, and personal time off, without having to be an expert in company policy or the local facility’s leave policies.</a:t>
                </a:r>
                <a:br>
                  <a:rPr lang="en-US" dirty="0" smtClean="0"/>
                </a:br>
                <a:r>
                  <a:rPr lang="en-US" dirty="0" smtClean="0"/>
                  <a:t/>
                </a:r>
                <a:br>
                  <a:rPr lang="en-US" dirty="0" smtClean="0"/>
                </a:br>
                <a:endParaRPr lang="en-US" dirty="0" smtClean="0"/>
              </a:p>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Motivation</a:t>
                </a:r>
              </a:p>
              <a:p>
                <a:pPr lvl="1"/>
                <a:r>
                  <a:rPr lang="en-US" dirty="0" smtClean="0"/>
                  <a:t>Stream line functions of HR</a:t>
                </a:r>
              </a:p>
              <a:p>
                <a:pPr lvl="1"/>
                <a:r>
                  <a:rPr lang="en-US" dirty="0" smtClean="0"/>
                  <a:t>Minimize noncore related activities of management</a:t>
                </a:r>
              </a:p>
              <a:p>
                <a:pPr lvl="1"/>
                <a:r>
                  <a:rPr lang="en-US" dirty="0" smtClean="0"/>
                  <a:t>Empower employees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749" t="-872" r="-1362"/>
                </a:stretch>
              </a:blipFill>
            </p:spPr>
            <p:txBody>
              <a:bodyPr/>
              <a:lstStyle/>
              <a:p>
                <a:r>
                  <a:rPr lang="en-US">
                    <a:noFill/>
                  </a:rPr>
                  <a:t> </a:t>
                </a:r>
              </a:p>
            </p:txBody>
          </p:sp>
        </mc:Fallback>
      </mc:AlternateContent>
      <p:sp>
        <p:nvSpPr>
          <p:cNvPr id="4" name="Left Brace 3"/>
          <p:cNvSpPr/>
          <p:nvPr/>
        </p:nvSpPr>
        <p:spPr>
          <a:xfrm>
            <a:off x="949229" y="2142309"/>
            <a:ext cx="243840" cy="128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flipH="1">
            <a:off x="9945357" y="2052918"/>
            <a:ext cx="243840" cy="128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9500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9" y="2142307"/>
            <a:ext cx="9405257" cy="2308324"/>
          </a:xfrm>
          <a:prstGeom prst="rect">
            <a:avLst/>
          </a:prstGeom>
          <a:noFill/>
        </p:spPr>
        <p:txBody>
          <a:bodyPr wrap="square" rtlCol="0">
            <a:spAutoFit/>
          </a:bodyPr>
          <a:lstStyle/>
          <a:p>
            <a:pPr algn="r"/>
            <a:r>
              <a:rPr lang="en-US" sz="7200" dirty="0" smtClean="0"/>
              <a:t>“The system must be easy to use.”</a:t>
            </a:r>
            <a:endParaRPr lang="en-US" sz="7200" dirty="0"/>
          </a:p>
        </p:txBody>
      </p:sp>
      <p:pic>
        <p:nvPicPr>
          <p:cNvPr id="3" name="Picture 2"/>
          <p:cNvPicPr>
            <a:picLocks noChangeAspect="1"/>
          </p:cNvPicPr>
          <p:nvPr/>
        </p:nvPicPr>
        <p:blipFill rotWithShape="1">
          <a:blip r:embed="rId3"/>
          <a:srcRect t="453" b="29105"/>
          <a:stretch/>
        </p:blipFill>
        <p:spPr>
          <a:xfrm>
            <a:off x="1088026" y="3296469"/>
            <a:ext cx="3954780" cy="3500846"/>
          </a:xfrm>
          <a:prstGeom prst="rect">
            <a:avLst/>
          </a:prstGeom>
        </p:spPr>
      </p:pic>
    </p:spTree>
    <p:extLst>
      <p:ext uri="{BB962C8B-B14F-4D97-AF65-F5344CB8AC3E}">
        <p14:creationId xmlns:p14="http://schemas.microsoft.com/office/powerpoint/2010/main" val="374151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Function Statement</a:t>
            </a:r>
            <a:endParaRPr lang="en-US" dirty="0"/>
          </a:p>
        </p:txBody>
      </p:sp>
      <p:sp>
        <p:nvSpPr>
          <p:cNvPr id="3" name="Content Placeholder 2"/>
          <p:cNvSpPr>
            <a:spLocks noGrp="1"/>
          </p:cNvSpPr>
          <p:nvPr>
            <p:ph idx="1"/>
          </p:nvPr>
        </p:nvSpPr>
        <p:spPr/>
        <p:txBody>
          <a:bodyPr/>
          <a:lstStyle/>
          <a:p>
            <a:r>
              <a:rPr lang="en-US" dirty="0" smtClean="0"/>
              <a:t>Main Requirement: Improve internal business process of managing vacation requests – in that before each request required a manager and HR clerk’s consent</a:t>
            </a:r>
          </a:p>
          <a:p>
            <a:r>
              <a:rPr lang="en-US" dirty="0" smtClean="0"/>
              <a:t>With the system, it will require at most one approval by immediate manager if that.</a:t>
            </a:r>
          </a:p>
        </p:txBody>
      </p:sp>
    </p:spTree>
    <p:extLst>
      <p:ext uri="{BB962C8B-B14F-4D97-AF65-F5344CB8AC3E}">
        <p14:creationId xmlns:p14="http://schemas.microsoft.com/office/powerpoint/2010/main" val="274815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Function Statement</a:t>
            </a:r>
            <a:endParaRPr lang="en-US"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half" idx="15"/>
          </p:nvPr>
        </p:nvSpPr>
        <p:spPr/>
        <p:txBody>
          <a:bodyPr>
            <a:normAutofit lnSpcReduction="10000"/>
          </a:bodyPr>
          <a:lstStyle/>
          <a:p>
            <a:pPr marL="285750" indent="-285750">
              <a:buFont typeface="Arial" panose="020B0604020202020204" pitchFamily="34" charset="0"/>
              <a:buChar char="•"/>
            </a:pPr>
            <a:r>
              <a:rPr lang="en-US" dirty="0"/>
              <a:t>Implements a flexible rules-based system for validating and verifying </a:t>
            </a:r>
            <a:r>
              <a:rPr lang="en-US" dirty="0" smtClean="0"/>
              <a:t>leave time </a:t>
            </a:r>
            <a:r>
              <a:rPr lang="en-US" dirty="0"/>
              <a:t>requests</a:t>
            </a:r>
          </a:p>
          <a:p>
            <a:pPr marL="285750" indent="-285750">
              <a:buFont typeface="Arial" panose="020B0604020202020204" pitchFamily="34" charset="0"/>
              <a:buChar char="•"/>
            </a:pPr>
            <a:r>
              <a:rPr lang="en-US" dirty="0" smtClean="0"/>
              <a:t>Enables </a:t>
            </a:r>
            <a:r>
              <a:rPr lang="en-US" dirty="0"/>
              <a:t>manager approval (optional)</a:t>
            </a:r>
          </a:p>
          <a:p>
            <a:pPr marL="285750" indent="-285750">
              <a:buFont typeface="Arial" panose="020B0604020202020204" pitchFamily="34" charset="0"/>
              <a:buChar char="•"/>
            </a:pPr>
            <a:r>
              <a:rPr lang="en-US" dirty="0" smtClean="0"/>
              <a:t>Provides </a:t>
            </a:r>
            <a:r>
              <a:rPr lang="en-US" dirty="0"/>
              <a:t>access to requests for the previous calendar year, and allows </a:t>
            </a:r>
            <a:r>
              <a:rPr lang="en-US" dirty="0" smtClean="0"/>
              <a:t>requests </a:t>
            </a:r>
            <a:r>
              <a:rPr lang="en-US" dirty="0"/>
              <a:t>to be made up to a year and a half in the future</a:t>
            </a:r>
          </a:p>
          <a:p>
            <a:pPr marL="285750" indent="-285750">
              <a:buFont typeface="Arial" panose="020B0604020202020204" pitchFamily="34" charset="0"/>
              <a:buChar char="•"/>
            </a:pPr>
            <a:r>
              <a:rPr lang="en-US" dirty="0" smtClean="0"/>
              <a:t>Uses </a:t>
            </a:r>
            <a:r>
              <a:rPr lang="en-US" dirty="0"/>
              <a:t>e-mail notification to request manager approval and notify employees </a:t>
            </a:r>
            <a:r>
              <a:rPr lang="en-US" dirty="0" smtClean="0"/>
              <a:t>of </a:t>
            </a:r>
            <a:r>
              <a:rPr lang="en-US" dirty="0"/>
              <a:t>request status </a:t>
            </a:r>
            <a:r>
              <a:rPr lang="en-US" dirty="0" smtClean="0"/>
              <a:t>changes</a:t>
            </a:r>
            <a:endParaRPr lang="en-US" dirty="0"/>
          </a:p>
        </p:txBody>
      </p:sp>
      <p:sp>
        <p:nvSpPr>
          <p:cNvPr id="5" name="Text Placeholder 4"/>
          <p:cNvSpPr>
            <a:spLocks noGrp="1"/>
          </p:cNvSpPr>
          <p:nvPr>
            <p:ph type="body" sz="quarter" idx="3"/>
          </p:nvPr>
        </p:nvSpPr>
        <p:spPr/>
        <p:txBody>
          <a:bodyPr/>
          <a:lstStyle/>
          <a:p>
            <a:endParaRPr lang="en-US"/>
          </a:p>
        </p:txBody>
      </p:sp>
      <p:sp>
        <p:nvSpPr>
          <p:cNvPr id="6" name="Text Placeholder 5"/>
          <p:cNvSpPr>
            <a:spLocks noGrp="1"/>
          </p:cNvSpPr>
          <p:nvPr>
            <p:ph type="body" sz="half" idx="16"/>
          </p:nvPr>
        </p:nvSpPr>
        <p:spPr/>
        <p:txBody>
          <a:bodyPr>
            <a:normAutofit fontScale="92500" lnSpcReduction="20000"/>
          </a:bodyPr>
          <a:lstStyle/>
          <a:p>
            <a:pPr marL="285750" indent="-285750">
              <a:buFont typeface="Arial" panose="020B0604020202020204" pitchFamily="34" charset="0"/>
              <a:buChar char="•"/>
            </a:pPr>
            <a:r>
              <a:rPr lang="en-US" dirty="0" smtClean="0"/>
              <a:t>Uses </a:t>
            </a:r>
            <a:r>
              <a:rPr lang="en-US" dirty="0"/>
              <a:t>existing hardware and middleware</a:t>
            </a:r>
          </a:p>
          <a:p>
            <a:pPr marL="285750" indent="-285750">
              <a:buFont typeface="Arial" panose="020B0604020202020204" pitchFamily="34" charset="0"/>
              <a:buChar char="•"/>
            </a:pPr>
            <a:r>
              <a:rPr lang="en-US" dirty="0" smtClean="0"/>
              <a:t>Is </a:t>
            </a:r>
            <a:r>
              <a:rPr lang="en-US" dirty="0"/>
              <a:t>implemented as an extension to the existing intranet portal system, and </a:t>
            </a:r>
            <a:r>
              <a:rPr lang="en-US" dirty="0" smtClean="0"/>
              <a:t>uses </a:t>
            </a:r>
            <a:r>
              <a:rPr lang="en-US" dirty="0"/>
              <a:t>the portal’s single-sign-on mechanisms for all authentication</a:t>
            </a:r>
          </a:p>
          <a:p>
            <a:pPr marL="285750" indent="-285750">
              <a:buFont typeface="Arial" panose="020B0604020202020204" pitchFamily="34" charset="0"/>
              <a:buChar char="•"/>
            </a:pPr>
            <a:r>
              <a:rPr lang="en-US" dirty="0" smtClean="0"/>
              <a:t>Keeps </a:t>
            </a:r>
            <a:r>
              <a:rPr lang="en-US" dirty="0"/>
              <a:t>activity logs for all transactions</a:t>
            </a:r>
          </a:p>
          <a:p>
            <a:pPr marL="285750" indent="-285750">
              <a:buFont typeface="Arial" panose="020B0604020202020204" pitchFamily="34" charset="0"/>
              <a:buChar char="•"/>
            </a:pPr>
            <a:r>
              <a:rPr lang="en-US" dirty="0" smtClean="0"/>
              <a:t>Enables </a:t>
            </a:r>
            <a:r>
              <a:rPr lang="en-US" dirty="0"/>
              <a:t>the HR and system administration personnel to override all actions </a:t>
            </a:r>
            <a:r>
              <a:rPr lang="en-US" dirty="0" smtClean="0"/>
              <a:t>restricted </a:t>
            </a:r>
            <a:r>
              <a:rPr lang="en-US" dirty="0"/>
              <a:t>by rules, with logging of those overrides</a:t>
            </a:r>
          </a:p>
          <a:p>
            <a:pPr marL="285750" indent="-285750">
              <a:buFont typeface="Arial" panose="020B0604020202020204" pitchFamily="34" charset="0"/>
              <a:buChar char="•"/>
            </a:pPr>
            <a:r>
              <a:rPr lang="en-US" dirty="0" smtClean="0"/>
              <a:t>Allows </a:t>
            </a:r>
            <a:r>
              <a:rPr lang="en-US" dirty="0"/>
              <a:t>managers to directly award personal leave time (with system-set </a:t>
            </a:r>
            <a:r>
              <a:rPr lang="en-US" dirty="0" smtClean="0"/>
              <a:t>limits</a:t>
            </a:r>
            <a:r>
              <a:rPr lang="en-US" dirty="0"/>
              <a:t>)</a:t>
            </a:r>
          </a:p>
          <a:p>
            <a:endParaRPr lang="en-US" dirty="0"/>
          </a:p>
        </p:txBody>
      </p:sp>
      <p:sp>
        <p:nvSpPr>
          <p:cNvPr id="7" name="Text Placeholder 6"/>
          <p:cNvSpPr>
            <a:spLocks noGrp="1"/>
          </p:cNvSpPr>
          <p:nvPr>
            <p:ph type="body" sz="quarter" idx="13"/>
          </p:nvPr>
        </p:nvSpPr>
        <p:spPr/>
        <p:txBody>
          <a:bodyPr/>
          <a:lstStyle/>
          <a:p>
            <a:endParaRPr lang="en-US"/>
          </a:p>
        </p:txBody>
      </p:sp>
      <p:sp>
        <p:nvSpPr>
          <p:cNvPr id="8" name="Text Placeholder 7"/>
          <p:cNvSpPr>
            <a:spLocks noGrp="1"/>
          </p:cNvSpPr>
          <p:nvPr>
            <p:ph type="body" sz="half" idx="17"/>
          </p:nvPr>
        </p:nvSpPr>
        <p:spPr/>
        <p:txBody>
          <a:bodyPr>
            <a:normAutofit/>
          </a:bodyPr>
          <a:lstStyle/>
          <a:p>
            <a:pPr marL="285750" indent="-285750">
              <a:buFont typeface="Arial" panose="020B0604020202020204" pitchFamily="34" charset="0"/>
              <a:buChar char="•"/>
            </a:pPr>
            <a:r>
              <a:rPr lang="en-US" dirty="0"/>
              <a:t>Provides a Web service interface for other internal systems to query </a:t>
            </a:r>
            <a:r>
              <a:rPr lang="en-US" dirty="0" smtClean="0"/>
              <a:t>any given </a:t>
            </a:r>
            <a:r>
              <a:rPr lang="en-US" dirty="0"/>
              <a:t>employee’s vacation request summary</a:t>
            </a:r>
          </a:p>
          <a:p>
            <a:pPr marL="285750" indent="-285750">
              <a:buFont typeface="Arial" panose="020B0604020202020204" pitchFamily="34" charset="0"/>
              <a:buChar char="•"/>
            </a:pPr>
            <a:r>
              <a:rPr lang="en-US" dirty="0" smtClean="0"/>
              <a:t>Interfaces </a:t>
            </a:r>
            <a:r>
              <a:rPr lang="en-US" dirty="0"/>
              <a:t>with the HR department legacy systems to retrieve required </a:t>
            </a:r>
            <a:r>
              <a:rPr lang="en-US" dirty="0" smtClean="0"/>
              <a:t>employee </a:t>
            </a:r>
            <a:r>
              <a:rPr lang="en-US" dirty="0"/>
              <a:t>information and changes</a:t>
            </a:r>
          </a:p>
        </p:txBody>
      </p:sp>
    </p:spTree>
    <p:extLst>
      <p:ext uri="{BB962C8B-B14F-4D97-AF65-F5344CB8AC3E}">
        <p14:creationId xmlns:p14="http://schemas.microsoft.com/office/powerpoint/2010/main" val="259009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47938" y="852487"/>
            <a:ext cx="7096125" cy="5153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2547938" y="483155"/>
            <a:ext cx="2494326" cy="369332"/>
          </a:xfrm>
          <a:prstGeom prst="rect">
            <a:avLst/>
          </a:prstGeom>
          <a:noFill/>
        </p:spPr>
        <p:txBody>
          <a:bodyPr wrap="square" rtlCol="0">
            <a:spAutoFit/>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Top-Level Use Case</a:t>
            </a:r>
          </a:p>
        </p:txBody>
      </p:sp>
    </p:spTree>
    <p:extLst>
      <p:ext uri="{BB962C8B-B14F-4D97-AF65-F5344CB8AC3E}">
        <p14:creationId xmlns:p14="http://schemas.microsoft.com/office/powerpoint/2010/main" val="1155798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Top-Level Use Case</a:t>
            </a:r>
            <a:endParaRPr lang="en-US" dirty="0"/>
          </a:p>
        </p:txBody>
      </p:sp>
      <p:sp>
        <p:nvSpPr>
          <p:cNvPr id="4" name="Content Placeholder 3"/>
          <p:cNvSpPr>
            <a:spLocks noGrp="1"/>
          </p:cNvSpPr>
          <p:nvPr>
            <p:ph sz="half" idx="2"/>
          </p:nvPr>
        </p:nvSpPr>
        <p:spPr>
          <a:xfrm>
            <a:off x="5654493" y="1333280"/>
            <a:ext cx="4396341" cy="4200245"/>
          </a:xfrm>
        </p:spPr>
        <p:txBody>
          <a:bodyPr>
            <a:noAutofit/>
          </a:bodyPr>
          <a:lstStyle/>
          <a:p>
            <a:r>
              <a:rPr lang="en-US" sz="1200" dirty="0"/>
              <a:t>Manage Time: Describes how employees request and view vacation </a:t>
            </a:r>
            <a:r>
              <a:rPr lang="en-US" sz="1200" dirty="0" smtClean="0"/>
              <a:t>time requests</a:t>
            </a:r>
            <a:r>
              <a:rPr lang="en-US" sz="1200" dirty="0"/>
              <a:t>.</a:t>
            </a:r>
          </a:p>
          <a:p>
            <a:r>
              <a:rPr lang="en-US" sz="1200" dirty="0" smtClean="0"/>
              <a:t>Approve </a:t>
            </a:r>
            <a:r>
              <a:rPr lang="en-US" sz="1200" dirty="0"/>
              <a:t>Request: Describes how a manager responds to a </a:t>
            </a:r>
            <a:r>
              <a:rPr lang="en-US" sz="1200" dirty="0" smtClean="0"/>
              <a:t>subordinate’s </a:t>
            </a:r>
            <a:r>
              <a:rPr lang="en-US" sz="1200" dirty="0"/>
              <a:t>request for vacation time. </a:t>
            </a:r>
          </a:p>
          <a:p>
            <a:r>
              <a:rPr lang="en-US" sz="1200" dirty="0" smtClean="0"/>
              <a:t>Award </a:t>
            </a:r>
            <a:r>
              <a:rPr lang="en-US" sz="1200" dirty="0"/>
              <a:t>Time: Describes how a manager can award a subordinate extra </a:t>
            </a:r>
            <a:r>
              <a:rPr lang="en-US" sz="1200" dirty="0" smtClean="0"/>
              <a:t>leave </a:t>
            </a:r>
            <a:r>
              <a:rPr lang="en-US" sz="1200" dirty="0"/>
              <a:t>time (comp time).</a:t>
            </a:r>
          </a:p>
          <a:p>
            <a:r>
              <a:rPr lang="en-US" sz="1200" dirty="0" smtClean="0"/>
              <a:t>Edit </a:t>
            </a:r>
            <a:r>
              <a:rPr lang="en-US" sz="1200" dirty="0"/>
              <a:t>Employee Record: Describes how an HR clerk edits an employee’s </a:t>
            </a:r>
            <a:r>
              <a:rPr lang="en-US" sz="1200" dirty="0" smtClean="0"/>
              <a:t>information </a:t>
            </a:r>
            <a:r>
              <a:rPr lang="en-US" sz="1200" dirty="0"/>
              <a:t>in the system. This includes setting all the leave time </a:t>
            </a:r>
            <a:r>
              <a:rPr lang="en-US" sz="1200" dirty="0" smtClean="0"/>
              <a:t>allowances </a:t>
            </a:r>
            <a:r>
              <a:rPr lang="en-US" sz="1200" dirty="0"/>
              <a:t>and the maximum time that can be awarded by the manager.</a:t>
            </a:r>
          </a:p>
          <a:p>
            <a:r>
              <a:rPr lang="en-US" sz="1200" dirty="0" smtClean="0"/>
              <a:t>Manage </a:t>
            </a:r>
            <a:r>
              <a:rPr lang="en-US" sz="1200" dirty="0"/>
              <a:t>Locations: Describes how an HR clerk manages location </a:t>
            </a:r>
            <a:r>
              <a:rPr lang="en-US" sz="1200" dirty="0" smtClean="0"/>
              <a:t>records </a:t>
            </a:r>
            <a:r>
              <a:rPr lang="en-US" sz="1200" dirty="0"/>
              <a:t>and their rules.</a:t>
            </a:r>
          </a:p>
          <a:p>
            <a:r>
              <a:rPr lang="en-US" sz="1200" dirty="0" smtClean="0"/>
              <a:t>Manage </a:t>
            </a:r>
            <a:r>
              <a:rPr lang="en-US" sz="1200" dirty="0"/>
              <a:t>Leave Categories: Describes how an HR clerk manages </a:t>
            </a:r>
            <a:r>
              <a:rPr lang="en-US" sz="1200" dirty="0" smtClean="0"/>
              <a:t>leave </a:t>
            </a:r>
            <a:r>
              <a:rPr lang="en-US" sz="1200" dirty="0"/>
              <a:t>categories and their rules.</a:t>
            </a:r>
          </a:p>
          <a:p>
            <a:r>
              <a:rPr lang="en-US" sz="1200" dirty="0" smtClean="0"/>
              <a:t>Override </a:t>
            </a:r>
            <a:r>
              <a:rPr lang="en-US" sz="1200" dirty="0"/>
              <a:t>Leave Records: Describes how an HR clerk may override </a:t>
            </a:r>
            <a:r>
              <a:rPr lang="en-US" sz="1200" dirty="0" smtClean="0"/>
              <a:t>any </a:t>
            </a:r>
            <a:r>
              <a:rPr lang="en-US" sz="1200" dirty="0"/>
              <a:t>rejection of leave time requests made by the rules in the system.</a:t>
            </a:r>
          </a:p>
          <a:p>
            <a:r>
              <a:rPr lang="en-US" sz="1200" dirty="0" smtClean="0"/>
              <a:t>Back </a:t>
            </a:r>
            <a:r>
              <a:rPr lang="en-US" sz="1200" dirty="0"/>
              <a:t>Up System Logs: Describes how the system administrator backs </a:t>
            </a:r>
            <a:r>
              <a:rPr lang="en-US" sz="1200" dirty="0" smtClean="0"/>
              <a:t>up </a:t>
            </a:r>
            <a:r>
              <a:rPr lang="en-US" sz="1200" dirty="0"/>
              <a:t>the system’s logs. </a:t>
            </a:r>
          </a:p>
        </p:txBody>
      </p:sp>
      <p:pic>
        <p:nvPicPr>
          <p:cNvPr id="5" name="Picture 4"/>
          <p:cNvPicPr>
            <a:picLocks noChangeAspect="1"/>
          </p:cNvPicPr>
          <p:nvPr/>
        </p:nvPicPr>
        <p:blipFill>
          <a:blip r:embed="rId3"/>
          <a:stretch>
            <a:fillRect/>
          </a:stretch>
        </p:blipFill>
        <p:spPr>
          <a:xfrm>
            <a:off x="340336" y="2211977"/>
            <a:ext cx="5008136" cy="36367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5179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a:t>
            </a:r>
            <a:endParaRPr lang="en-US" dirty="0"/>
          </a:p>
        </p:txBody>
      </p:sp>
      <p:sp>
        <p:nvSpPr>
          <p:cNvPr id="3" name="Content Placeholder 2"/>
          <p:cNvSpPr>
            <a:spLocks noGrp="1"/>
          </p:cNvSpPr>
          <p:nvPr>
            <p:ph idx="1"/>
          </p:nvPr>
        </p:nvSpPr>
        <p:spPr/>
        <p:txBody>
          <a:bodyPr/>
          <a:lstStyle/>
          <a:p>
            <a:r>
              <a:rPr lang="en-US" dirty="0" smtClean="0"/>
              <a:t>It is important to have most important and architecturally significant use cases described and discussed before development. </a:t>
            </a:r>
          </a:p>
          <a:p>
            <a:r>
              <a:rPr lang="en-US" dirty="0" smtClean="0"/>
              <a:t>All details need not be complete but architecturally significant ones should be addressed</a:t>
            </a:r>
          </a:p>
          <a:p>
            <a:r>
              <a:rPr lang="en-US" dirty="0" smtClean="0"/>
              <a:t>In an ideal world, the analysis should be independent from implementation</a:t>
            </a:r>
          </a:p>
          <a:p>
            <a:r>
              <a:rPr lang="en-US" dirty="0" smtClean="0"/>
              <a:t>Especially true for web development</a:t>
            </a:r>
            <a:endParaRPr lang="en-US" dirty="0"/>
          </a:p>
        </p:txBody>
      </p:sp>
    </p:spTree>
    <p:extLst>
      <p:ext uri="{BB962C8B-B14F-4D97-AF65-F5344CB8AC3E}">
        <p14:creationId xmlns:p14="http://schemas.microsoft.com/office/powerpoint/2010/main" val="242977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1012</TotalTime>
  <Words>1210</Words>
  <Application>Microsoft Office PowerPoint</Application>
  <PresentationFormat>Widescreen</PresentationFormat>
  <Paragraphs>107</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Century Gothic</vt:lpstr>
      <vt:lpstr>Wingdings 3</vt:lpstr>
      <vt:lpstr>Ion</vt:lpstr>
      <vt:lpstr>Chapter 12 :: Web Application : Vacation Tracking System Group 2</vt:lpstr>
      <vt:lpstr>The Problem</vt:lpstr>
      <vt:lpstr>Vision Document</vt:lpstr>
      <vt:lpstr>PowerPoint Presentation</vt:lpstr>
      <vt:lpstr>System Function Statement</vt:lpstr>
      <vt:lpstr>System Function Statement</vt:lpstr>
      <vt:lpstr>PowerPoint Presentation</vt:lpstr>
      <vt:lpstr>Top-Level Use Case</vt:lpstr>
      <vt:lpstr>Elaboration</vt:lpstr>
      <vt:lpstr>PowerPoint Presentation</vt:lpstr>
      <vt:lpstr>PowerPoint Presentation</vt:lpstr>
      <vt:lpstr>PowerPoint Presentation</vt:lpstr>
      <vt:lpstr>Sequence Diagram of an HTTP GET Request</vt:lpstr>
      <vt:lpstr>Client State Management</vt:lpstr>
      <vt:lpstr>Implementation/Use Cases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 Web Application : Vacation Tracking System Group 2</dc:title>
  <dc:creator>Jake</dc:creator>
  <cp:lastModifiedBy>Jake</cp:lastModifiedBy>
  <cp:revision>28</cp:revision>
  <dcterms:created xsi:type="dcterms:W3CDTF">2015-04-16T00:00:51Z</dcterms:created>
  <dcterms:modified xsi:type="dcterms:W3CDTF">2015-04-19T21:49:21Z</dcterms:modified>
</cp:coreProperties>
</file>