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8" r:id="rId3"/>
    <p:sldId id="270" r:id="rId4"/>
    <p:sldId id="272" r:id="rId5"/>
    <p:sldId id="271" r:id="rId6"/>
    <p:sldId id="273" r:id="rId7"/>
    <p:sldId id="274" r:id="rId8"/>
    <p:sldId id="275" r:id="rId9"/>
    <p:sldId id="292" r:id="rId10"/>
    <p:sldId id="276" r:id="rId11"/>
    <p:sldId id="277" r:id="rId12"/>
    <p:sldId id="293" r:id="rId13"/>
    <p:sldId id="294" r:id="rId14"/>
    <p:sldId id="295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7" r:id="rId24"/>
    <p:sldId id="288" r:id="rId25"/>
    <p:sldId id="289" r:id="rId26"/>
    <p:sldId id="290" r:id="rId27"/>
    <p:sldId id="291" r:id="rId28"/>
    <p:sldId id="26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3"/>
    <p:restoredTop sz="96327"/>
  </p:normalViewPr>
  <p:slideViewPr>
    <p:cSldViewPr>
      <p:cViewPr>
        <p:scale>
          <a:sx n="110" d="100"/>
          <a:sy n="110" d="100"/>
        </p:scale>
        <p:origin x="248" y="4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0AD72-DC4E-6843-9860-E939E05BC5B5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C90BB-C6AB-604A-BF85-A3224FF0C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3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porium.com/media/catalog/product/cache/c687aa7517cf01e65c009f6943c2b1e9/n/a/nao-print_06_4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Social Interactivity Mentor for Youth with Autism using the NAO Robot (SIMYAN)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4191000"/>
            <a:ext cx="7772400" cy="17526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Andrew Nguyen, Bryce George, Colton Homuth, William Ross</a:t>
            </a:r>
          </a:p>
          <a:p>
            <a:endParaRPr lang="en-US" dirty="0"/>
          </a:p>
          <a:p>
            <a:r>
              <a:rPr lang="en-US" dirty="0"/>
              <a:t>Sponsor: Dr. Adham Atyabi</a:t>
            </a:r>
          </a:p>
          <a:p>
            <a:r>
              <a:rPr lang="en-US" dirty="0"/>
              <a:t>Faculty Sponsor: Mr. Bill Michael</a:t>
            </a:r>
          </a:p>
          <a:p>
            <a:endParaRPr lang="en-US" dirty="0"/>
          </a:p>
          <a:p>
            <a:r>
              <a:rPr lang="en-US" dirty="0"/>
              <a:t>January 29, 2021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3C23D7-04E1-384D-9101-4651258E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4220-F96B-C24C-983A-FBA5A65D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Specification &amp; Requirement Updates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387D0A-642B-DA4E-A596-2FCA465CB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275579"/>
              </p:ext>
            </p:extLst>
          </p:nvPr>
        </p:nvGraphicFramePr>
        <p:xfrm>
          <a:off x="304800" y="1666716"/>
          <a:ext cx="8534400" cy="389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918958007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386831843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</a:effectLst>
                        </a:rPr>
                        <a:t>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</a:effectLst>
                        </a:rPr>
                        <a:t>Specifications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67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The robot shall be able to recognize and handle a dry erase marker of radius 0.5-0.75” and weighing no more than 3oz.</a:t>
                      </a:r>
                    </a:p>
                    <a:p>
                      <a:pPr marL="0" indent="0">
                        <a:buNone/>
                      </a:pPr>
                      <a:endParaRPr lang="en-US" sz="1800" dirty="0"/>
                    </a:p>
                    <a:p>
                      <a:r>
                        <a:rPr lang="en-US" sz="1800" dirty="0"/>
                        <a:t>The robot shall be able to recognize a drawing surface on a dry erase whiteboard.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The robot shall have a mechanism for attaching the Jetson Nano GPU to it without impeding its movements.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Jetson Nano GPU Attachment Capacity Dimensions: 100mm x 80mm x 29mm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02655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7F570-E4D2-BB45-8C90-17DE6523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77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4338F-AA68-3043-BBBE-CF200FE9D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758281" y="2758281"/>
            <a:ext cx="6172200" cy="655638"/>
          </a:xfrm>
          <a:solidFill>
            <a:schemeClr val="tx1"/>
          </a:solidFill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System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CEED3B-9A44-5F40-A34D-2923B5FA1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39" y="1018795"/>
            <a:ext cx="8488361" cy="4074413"/>
          </a:xfrm>
          <a:prstGeom prst="rect">
            <a:avLst/>
          </a:prstGeom>
          <a:noFill/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81906D-04DE-6844-BF59-B60ACB54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49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21225-54A7-8041-ACAD-43717DF3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720181" y="2720181"/>
            <a:ext cx="6172200" cy="73183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Input Subsystem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F07C05-A94E-2344-B979-3150F8FC2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47800"/>
            <a:ext cx="6206330" cy="3443513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70F06F67-0D33-F24E-A965-312803A532DD}"/>
              </a:ext>
            </a:extLst>
          </p:cNvPr>
          <p:cNvSpPr/>
          <p:nvPr/>
        </p:nvSpPr>
        <p:spPr>
          <a:xfrm>
            <a:off x="7620000" y="2388506"/>
            <a:ext cx="1295399" cy="156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Processing Subsystem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D3812-E4CC-DD41-90A1-C04AB2AA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84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752A-DDB8-B04C-9B35-08CF5ADBA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728119" y="2728119"/>
            <a:ext cx="6172200" cy="715962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Processing Subsystem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C92D7-2F51-EC42-AB50-0FBEEE8B3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418" y="1600200"/>
            <a:ext cx="5964382" cy="3200400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B4A6ECC8-4D01-7546-989F-1A46DF0A4AF0}"/>
              </a:ext>
            </a:extLst>
          </p:cNvPr>
          <p:cNvSpPr/>
          <p:nvPr/>
        </p:nvSpPr>
        <p:spPr>
          <a:xfrm>
            <a:off x="804469" y="2438400"/>
            <a:ext cx="1100532" cy="156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Input Subsystem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55761044-4291-A340-AC09-B0085CF0A6F7}"/>
              </a:ext>
            </a:extLst>
          </p:cNvPr>
          <p:cNvSpPr/>
          <p:nvPr/>
        </p:nvSpPr>
        <p:spPr>
          <a:xfrm>
            <a:off x="7934181" y="2439063"/>
            <a:ext cx="1133619" cy="156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Output</a:t>
            </a:r>
          </a:p>
          <a:p>
            <a:pPr algn="ctr"/>
            <a:r>
              <a:rPr lang="en-US" sz="1000" dirty="0"/>
              <a:t>Subsystem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A8348E5-7695-D047-9534-FF6862E4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7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FFE2-4F18-374A-9309-966273B98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728119" y="2728119"/>
            <a:ext cx="6172200" cy="715962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Output Subsystem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E977F2-6EF6-B640-8E50-660716B23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437" y="1718200"/>
            <a:ext cx="6398812" cy="2782092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5F656D4F-D23C-2743-A326-860C16AF0174}"/>
              </a:ext>
            </a:extLst>
          </p:cNvPr>
          <p:cNvSpPr/>
          <p:nvPr/>
        </p:nvSpPr>
        <p:spPr>
          <a:xfrm>
            <a:off x="914400" y="2328196"/>
            <a:ext cx="1371600" cy="156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Processing</a:t>
            </a:r>
          </a:p>
          <a:p>
            <a:pPr algn="ctr"/>
            <a:r>
              <a:rPr lang="en-US" sz="1000" dirty="0"/>
              <a:t>Subsystem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F8DDE-4F82-194C-8D1F-C5113105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68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32D3-F098-334F-8CD5-A2E76C09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628900" y="2628900"/>
            <a:ext cx="6172200" cy="9144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Software Architecture Stack</a:t>
            </a:r>
          </a:p>
        </p:txBody>
      </p:sp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F8E0B66A-684D-2346-A1C1-290B4E4FB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2400"/>
            <a:ext cx="7238022" cy="583895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212686-9F00-B74F-AFED-F2877A23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35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C85A2-E56D-4745-9CBF-4DD35CA16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667000" y="2679032"/>
            <a:ext cx="6172200" cy="838200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Sequence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1332BD0-F8EC-5C4A-B11E-79C08E170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42" y="39742"/>
            <a:ext cx="7437458" cy="614449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4F0D21-06A9-C241-A963-8AB92B8E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21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6CDD-9B7A-FF4B-819F-E91433C7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089CB-307D-AF42-87DF-D00DCAF29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1.Unit Testing</a:t>
            </a:r>
            <a:endParaRPr lang="en-US" sz="4000" dirty="0"/>
          </a:p>
          <a:p>
            <a:pPr marL="457200" lvl="1" indent="0" fontAlgn="base">
              <a:buNone/>
            </a:pPr>
            <a:r>
              <a:rPr lang="en-US" dirty="0"/>
              <a:t>Ensuring that unit tests are:</a:t>
            </a:r>
            <a:endParaRPr lang="en-US" sz="1400" dirty="0"/>
          </a:p>
          <a:p>
            <a:pPr lvl="2" fontAlgn="base"/>
            <a:r>
              <a:rPr lang="en-US" dirty="0"/>
              <a:t>thorough </a:t>
            </a:r>
            <a:r>
              <a:rPr lang="en-US" b="0" dirty="0"/>
              <a:t>(70-100% coverage)</a:t>
            </a:r>
            <a:endParaRPr lang="en-US" sz="1400" b="0" dirty="0"/>
          </a:p>
          <a:p>
            <a:pPr lvl="2" fontAlgn="base"/>
            <a:r>
              <a:rPr lang="en-US" dirty="0"/>
              <a:t>passing </a:t>
            </a:r>
            <a:r>
              <a:rPr lang="en-US" b="0" dirty="0"/>
              <a:t>(100% passing)</a:t>
            </a:r>
            <a:endParaRPr lang="en-US" sz="1400" b="0" dirty="0"/>
          </a:p>
          <a:p>
            <a:pPr lvl="2" fontAlgn="base"/>
            <a:r>
              <a:rPr lang="en-US" dirty="0"/>
              <a:t>complete </a:t>
            </a:r>
            <a:r>
              <a:rPr lang="en-US" b="0" dirty="0"/>
              <a:t>(pass and fail test cases for sufficient range of inputs)</a:t>
            </a:r>
            <a:endParaRPr lang="en-US" sz="1400" b="0" dirty="0"/>
          </a:p>
          <a:p>
            <a:pPr marL="0" indent="0">
              <a:buNone/>
            </a:pPr>
            <a:r>
              <a:rPr lang="en-US" dirty="0"/>
              <a:t>2.Integration Testing</a:t>
            </a:r>
            <a:endParaRPr lang="en-US" sz="4000" dirty="0"/>
          </a:p>
          <a:p>
            <a:pPr marL="0" indent="0">
              <a:buNone/>
            </a:pPr>
            <a:r>
              <a:rPr lang="en-US" dirty="0"/>
              <a:t>3.Demonstration Plan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E2790-142F-ED4F-9735-C2F0F2B5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65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4E0B-4B36-5C45-8BFD-DB2CCCE5A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1AEC4-CD68-CF48-B60D-6FEF92337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371600"/>
            <a:ext cx="5562600" cy="472439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800" dirty="0"/>
              <a:t>Test inter-module connections in the code:</a:t>
            </a:r>
          </a:p>
          <a:p>
            <a:pPr lvl="1" fontAlgn="base"/>
            <a:r>
              <a:rPr lang="en-US" sz="1800" dirty="0"/>
              <a:t>Speech Recognition to Drawing Module Integration</a:t>
            </a:r>
          </a:p>
          <a:p>
            <a:pPr lvl="2" fontAlgn="base"/>
            <a:r>
              <a:rPr lang="en-US" sz="1600" b="0" i="0" dirty="0"/>
              <a:t>Object Selection</a:t>
            </a:r>
          </a:p>
          <a:p>
            <a:pPr lvl="2" fontAlgn="base"/>
            <a:r>
              <a:rPr lang="en-US" sz="1600" b="0" i="0" dirty="0"/>
              <a:t>Color Selection</a:t>
            </a:r>
          </a:p>
          <a:p>
            <a:pPr lvl="2" fontAlgn="base"/>
            <a:r>
              <a:rPr lang="en-US" sz="1600" b="0" i="0" dirty="0"/>
              <a:t>Social Interactions</a:t>
            </a:r>
          </a:p>
          <a:p>
            <a:pPr lvl="1" fontAlgn="base"/>
            <a:r>
              <a:rPr lang="en-US" sz="1800" dirty="0"/>
              <a:t>Motor Control Module to Drawing Module Integration</a:t>
            </a:r>
          </a:p>
          <a:p>
            <a:pPr lvl="2" fontAlgn="base"/>
            <a:r>
              <a:rPr lang="en-US" sz="1600" b="0" i="0" dirty="0"/>
              <a:t>Collect Marker</a:t>
            </a:r>
          </a:p>
          <a:p>
            <a:pPr lvl="2" fontAlgn="base"/>
            <a:r>
              <a:rPr lang="en-US" sz="1600" b="0" i="0" dirty="0"/>
              <a:t>Draw on Drawing Surface</a:t>
            </a:r>
          </a:p>
          <a:p>
            <a:pPr lvl="1" fontAlgn="base"/>
            <a:r>
              <a:rPr lang="en-US" sz="1800" dirty="0"/>
              <a:t>Vision Module to Drawing Module Integration</a:t>
            </a:r>
          </a:p>
          <a:p>
            <a:pPr lvl="2" fontAlgn="base"/>
            <a:r>
              <a:rPr lang="en-US" sz="1600" b="0" i="0" dirty="0"/>
              <a:t>Recognize Subject</a:t>
            </a:r>
          </a:p>
          <a:p>
            <a:pPr lvl="2" fontAlgn="base"/>
            <a:r>
              <a:rPr lang="en-US" sz="1600" b="0" i="0" dirty="0"/>
              <a:t>Recognize Drawing Surface</a:t>
            </a:r>
          </a:p>
          <a:p>
            <a:pPr lvl="2" fontAlgn="base"/>
            <a:r>
              <a:rPr lang="en-US" sz="1600" b="0" i="0" dirty="0"/>
              <a:t>Recognize Drawing Implements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367E6-60EF-654D-A7B1-D164B8D0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D9CB5-ACB8-B246-BA91-A7569BCD17C0}"/>
              </a:ext>
            </a:extLst>
          </p:cNvPr>
          <p:cNvSpPr txBox="1"/>
          <p:nvPr/>
        </p:nvSpPr>
        <p:spPr>
          <a:xfrm>
            <a:off x="6134100" y="1828800"/>
            <a:ext cx="2552700" cy="28603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/>
            <a:endParaRPr lang="en-US" b="1" dirty="0">
              <a:latin typeface="+mj-lt"/>
            </a:endParaRPr>
          </a:p>
          <a:p>
            <a:pPr algn="ctr" fontAlgn="base"/>
            <a:r>
              <a:rPr lang="en-US" b="1" dirty="0">
                <a:latin typeface="+mj-lt"/>
              </a:rPr>
              <a:t>Integration Test definitions include:</a:t>
            </a:r>
          </a:p>
          <a:p>
            <a:pPr marL="285750" indent="-285750" fontAlgn="base">
              <a:buFont typeface="Wingdings" pitchFamily="2" charset="2"/>
              <a:buChar char="ü"/>
            </a:pPr>
            <a:r>
              <a:rPr lang="en-US" dirty="0"/>
              <a:t>Preconditions</a:t>
            </a:r>
          </a:p>
          <a:p>
            <a:pPr marL="285750" indent="-285750" fontAlgn="base">
              <a:buFont typeface="Wingdings" pitchFamily="2" charset="2"/>
              <a:buChar char="ü"/>
            </a:pPr>
            <a:r>
              <a:rPr lang="en-US" dirty="0"/>
              <a:t>Scenario</a:t>
            </a:r>
          </a:p>
          <a:p>
            <a:pPr marL="285750" indent="-285750" fontAlgn="base">
              <a:buFont typeface="Wingdings" pitchFamily="2" charset="2"/>
              <a:buChar char="ü"/>
            </a:pPr>
            <a:r>
              <a:rPr lang="en-US" dirty="0"/>
              <a:t>Testing Steps</a:t>
            </a:r>
          </a:p>
          <a:p>
            <a:pPr marL="285750" indent="-285750" fontAlgn="base">
              <a:buFont typeface="Wingdings" pitchFamily="2" charset="2"/>
              <a:buChar char="ü"/>
            </a:pPr>
            <a:r>
              <a:rPr lang="en-US" dirty="0"/>
              <a:t>Passing Results / Criteria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05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6E51-4CF1-3C4E-90B8-0760A388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95100-7F47-C049-ADA7-095D27ADD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17638"/>
            <a:ext cx="4800600" cy="4525962"/>
          </a:xfrm>
        </p:spPr>
        <p:txBody>
          <a:bodyPr numCol="1"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en-US" dirty="0"/>
              <a:t>Flow of events:</a:t>
            </a:r>
          </a:p>
          <a:p>
            <a:pPr fontAlgn="base"/>
            <a:r>
              <a:rPr lang="en-US" dirty="0"/>
              <a:t>Default Scenario</a:t>
            </a:r>
          </a:p>
          <a:p>
            <a:pPr lvl="1" fontAlgn="base"/>
            <a:r>
              <a:rPr lang="en-US" b="0" i="0" dirty="0"/>
              <a:t>Robot draws a picture with the human subject and engages in expected social behaviors</a:t>
            </a:r>
          </a:p>
          <a:p>
            <a:pPr lvl="1" fontAlgn="base"/>
            <a:r>
              <a:rPr lang="en-US" b="0" i="0" dirty="0"/>
              <a:t>Highlights the fulfillment of the MVP and any completed extensions </a:t>
            </a:r>
          </a:p>
          <a:p>
            <a:pPr fontAlgn="base"/>
            <a:r>
              <a:rPr lang="en-US" dirty="0"/>
              <a:t>Exceptional Cases</a:t>
            </a:r>
          </a:p>
          <a:p>
            <a:pPr lvl="1" fontAlgn="base"/>
            <a:r>
              <a:rPr lang="en-US" b="0" i="0" dirty="0"/>
              <a:t>Subject gives invalid command to the robot </a:t>
            </a:r>
          </a:p>
          <a:p>
            <a:pPr lvl="1" fontAlgn="base"/>
            <a:r>
              <a:rPr lang="en-US" b="0" i="0" dirty="0"/>
              <a:t>Subject selects invalid object to draw</a:t>
            </a:r>
          </a:p>
          <a:p>
            <a:pPr lvl="1" fontAlgn="base"/>
            <a:r>
              <a:rPr lang="en-US" b="0" i="0" dirty="0"/>
              <a:t>Marker has a cap on</a:t>
            </a:r>
          </a:p>
          <a:p>
            <a:pPr fontAlgn="base"/>
            <a:r>
              <a:rPr lang="en-US" dirty="0"/>
              <a:t>Delivery</a:t>
            </a:r>
          </a:p>
          <a:p>
            <a:pPr lvl="1" fontAlgn="base"/>
            <a:r>
              <a:rPr lang="en-US" b="0" i="0" dirty="0"/>
              <a:t>Pre-recorded video</a:t>
            </a:r>
          </a:p>
          <a:p>
            <a:pPr lvl="1" fontAlgn="base"/>
            <a:r>
              <a:rPr lang="en-US" b="0" i="0" dirty="0"/>
              <a:t>Brief code overview</a:t>
            </a:r>
          </a:p>
          <a:p>
            <a:pPr lvl="2" fontAlgn="base"/>
            <a:r>
              <a:rPr lang="en-US" dirty="0"/>
              <a:t>Diagrams</a:t>
            </a:r>
          </a:p>
          <a:p>
            <a:pPr lvl="2" fontAlgn="base"/>
            <a:r>
              <a:rPr lang="en-US" dirty="0"/>
              <a:t>Pseudocode</a:t>
            </a:r>
          </a:p>
          <a:p>
            <a:pPr marL="1371600" lvl="3" indent="0" fontAlgn="base">
              <a:buNone/>
            </a:pPr>
            <a:endParaRPr lang="en-US" dirty="0"/>
          </a:p>
          <a:p>
            <a:pPr marL="1371600" lvl="3" indent="0" fontAlgn="base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41F34-F6D2-E74B-A2F0-35C0841C349E}"/>
              </a:ext>
            </a:extLst>
          </p:cNvPr>
          <p:cNvSpPr txBox="1"/>
          <p:nvPr/>
        </p:nvSpPr>
        <p:spPr>
          <a:xfrm>
            <a:off x="5486400" y="1600200"/>
            <a:ext cx="3276600" cy="3438716"/>
          </a:xfrm>
          <a:prstGeom prst="roundRect">
            <a:avLst>
              <a:gd name="adj" fmla="val 10312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</a:pPr>
            <a:endParaRPr lang="en-US" dirty="0">
              <a:latin typeface="Arial Black"/>
              <a:cs typeface="Arial Black"/>
            </a:endParaRPr>
          </a:p>
          <a:p>
            <a:pPr algn="ctr" fontAlgn="base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latin typeface="Arial Black"/>
                <a:cs typeface="Arial Black"/>
              </a:rPr>
              <a:t>Demonstrate all use cases:</a:t>
            </a:r>
          </a:p>
          <a:p>
            <a:pPr marL="285750" indent="-285750" fontAlgn="base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dirty="0"/>
              <a:t>Load Master Module</a:t>
            </a:r>
          </a:p>
          <a:p>
            <a:pPr marL="285750" indent="-285750" fontAlgn="base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dirty="0"/>
              <a:t>Initialize Activities Master Module</a:t>
            </a:r>
          </a:p>
          <a:p>
            <a:pPr marL="285750" indent="-285750" fontAlgn="base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dirty="0"/>
              <a:t>Start Activity</a:t>
            </a:r>
          </a:p>
          <a:p>
            <a:pPr marL="285750" indent="-285750" fontAlgn="base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dirty="0"/>
              <a:t>Select Object to Draw</a:t>
            </a:r>
          </a:p>
          <a:p>
            <a:pPr marL="285750" indent="-285750" fontAlgn="base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dirty="0"/>
              <a:t>Obtain Writing Implement</a:t>
            </a:r>
          </a:p>
          <a:p>
            <a:pPr marL="285750" indent="-285750" fontAlgn="base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dirty="0"/>
              <a:t>Draw Object</a:t>
            </a:r>
          </a:p>
          <a:p>
            <a:pPr marL="285750" indent="-285750" fontAlgn="base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dirty="0"/>
              <a:t>Subject Interaction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C90FA-82F9-BD45-8CA5-BBC6CE80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4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Recap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dirty="0"/>
              <a:t>Objective: </a:t>
            </a:r>
          </a:p>
          <a:p>
            <a:pPr marL="0" indent="0" fontAlgn="base">
              <a:buNone/>
            </a:pPr>
            <a:r>
              <a:rPr lang="en-US" dirty="0"/>
              <a:t>Create a framework for the NAO robot to support future implementation of ASD treatment/intervention activities designed by medical professionals and researchers.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Social Interactivity for Youth with Autism using the NAO robot</a:t>
            </a:r>
          </a:p>
          <a:p>
            <a:pPr lvl="1" fontAlgn="base"/>
            <a:r>
              <a:rPr lang="en-US" dirty="0"/>
              <a:t>Core SDK</a:t>
            </a:r>
          </a:p>
          <a:p>
            <a:pPr lvl="2" fontAlgn="base"/>
            <a:r>
              <a:rPr lang="en-US" b="0" i="0" dirty="0"/>
              <a:t>Supports advanced social interactivity behaviors</a:t>
            </a:r>
          </a:p>
          <a:p>
            <a:pPr lvl="2" fontAlgn="base"/>
            <a:r>
              <a:rPr lang="en-US" b="0" i="0" dirty="0"/>
              <a:t>Framework for building Activity Modules</a:t>
            </a:r>
          </a:p>
          <a:p>
            <a:pPr lvl="2" fontAlgn="base"/>
            <a:r>
              <a:rPr lang="en-US" b="0" i="0" dirty="0"/>
              <a:t>Orchestrates Activity Module execution</a:t>
            </a:r>
          </a:p>
          <a:p>
            <a:pPr lvl="1" fontAlgn="base"/>
            <a:r>
              <a:rPr lang="en-US" dirty="0"/>
              <a:t>Social Interactive Drawing Module</a:t>
            </a:r>
          </a:p>
          <a:p>
            <a:pPr lvl="2" fontAlgn="base"/>
            <a:r>
              <a:rPr lang="en-US" b="0" i="0" dirty="0" err="1"/>
              <a:t>PoC</a:t>
            </a:r>
            <a:r>
              <a:rPr lang="en-US" b="0" i="0" dirty="0"/>
              <a:t> Activity Module</a:t>
            </a:r>
          </a:p>
          <a:p>
            <a:pPr lvl="2" fontAlgn="base"/>
            <a:r>
              <a:rPr lang="en-US" b="0" i="0" dirty="0"/>
              <a:t>Guides human subject through a drawing exercise</a:t>
            </a:r>
          </a:p>
          <a:p>
            <a:pPr lvl="2" fontAlgn="base"/>
            <a:r>
              <a:rPr lang="en-US" b="0" i="0" dirty="0"/>
              <a:t>Incorporates social interaction</a:t>
            </a:r>
          </a:p>
          <a:p>
            <a:pPr marL="914400" lvl="2" indent="0" fontAlgn="base">
              <a:buNone/>
            </a:pPr>
            <a:endParaRPr lang="en-US" b="0" i="0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F1228A-5CD5-594C-9841-FB4C862A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38DF-2D09-1347-82BD-6454AF01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Strategy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22CFD26-36CF-3445-99B2-9F93B5723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077049"/>
              </p:ext>
            </p:extLst>
          </p:nvPr>
        </p:nvGraphicFramePr>
        <p:xfrm>
          <a:off x="228600" y="1524000"/>
          <a:ext cx="8686800" cy="3665093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577029875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34863307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871419653"/>
                    </a:ext>
                  </a:extLst>
                </a:gridCol>
              </a:tblGrid>
              <a:tr h="61607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Arial" panose="020B0604020202020204" pitchFamily="34" charset="0"/>
                        </a:rPr>
                        <a:t>Agile Development</a:t>
                      </a:r>
                      <a:endParaRPr lang="en-US" sz="1700" b="1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</a:effectLst>
                      </a:endParaRPr>
                    </a:p>
                  </a:txBody>
                  <a:tcPr marL="91951" marR="91951" marT="91951" marB="91951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Arial" panose="020B0604020202020204" pitchFamily="34" charset="0"/>
                        </a:rPr>
                        <a:t>Test Driven Development</a:t>
                      </a:r>
                      <a:endParaRPr lang="en-US" sz="1700" b="1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</a:effectLst>
                      </a:endParaRPr>
                    </a:p>
                  </a:txBody>
                  <a:tcPr marL="91951" marR="91951" marT="91951" marB="91951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Arial" panose="020B0604020202020204" pitchFamily="34" charset="0"/>
                        </a:rPr>
                        <a:t>Paired-Programming</a:t>
                      </a:r>
                      <a:endParaRPr lang="en-US" sz="1700" b="1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</a:effectLst>
                      </a:endParaRPr>
                    </a:p>
                  </a:txBody>
                  <a:tcPr marL="91951" marR="91951" marT="91951" marB="91951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030177"/>
                  </a:ext>
                </a:extLst>
              </a:tr>
              <a:tr h="2749330">
                <a:tc>
                  <a:txBody>
                    <a:bodyPr/>
                    <a:lstStyle/>
                    <a:p>
                      <a:pPr marL="285750" indent="-28575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Iterative development cycle</a:t>
                      </a:r>
                    </a:p>
                    <a:p>
                      <a:pPr marL="742950" lvl="1" indent="-28575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Wingdings" pitchFamily="2" charset="2"/>
                        <a:buChar char="Ø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</a:t>
                      </a:r>
                    </a:p>
                    <a:p>
                      <a:pPr marL="742950" lvl="1" indent="-28575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Wingdings" pitchFamily="2" charset="2"/>
                        <a:buChar char="Ø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Develop</a:t>
                      </a:r>
                    </a:p>
                    <a:p>
                      <a:pPr marL="742950" lvl="1" indent="-28575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Wingdings" pitchFamily="2" charset="2"/>
                        <a:buChar char="Ø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  <a:p>
                      <a:pPr marL="742950" lvl="1" indent="-28575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Wingdings" pitchFamily="2" charset="2"/>
                        <a:buChar char="Ø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Deploy</a:t>
                      </a:r>
                    </a:p>
                    <a:p>
                      <a:pPr marL="742950" lvl="1" indent="-28575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Wingdings" pitchFamily="2" charset="2"/>
                        <a:buChar char="Ø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Retrospective</a:t>
                      </a:r>
                    </a:p>
                    <a:p>
                      <a:pPr marL="285750" indent="-28575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Focus on delivering working code each sprint</a:t>
                      </a:r>
                    </a:p>
                  </a:txBody>
                  <a:tcPr marL="91951" marR="91951" marT="91951" marB="9195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Unit testing</a:t>
                      </a:r>
                    </a:p>
                    <a:p>
                      <a:pPr marL="285750" indent="-28575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Define tests before writing code</a:t>
                      </a:r>
                    </a:p>
                    <a:p>
                      <a:pPr marL="285750" indent="-28575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Integration test cases</a:t>
                      </a:r>
                    </a:p>
                    <a:p>
                      <a:pPr marL="285750" indent="-28575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Write just enough code to pass the tests</a:t>
                      </a:r>
                    </a:p>
                  </a:txBody>
                  <a:tcPr marL="91951" marR="91951" marT="91951" marB="9195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Task owner paired with assisting partner</a:t>
                      </a:r>
                    </a:p>
                    <a:p>
                      <a:pPr marL="285750" indent="-28575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Develop together whenever possible</a:t>
                      </a:r>
                    </a:p>
                    <a:p>
                      <a:pPr marL="285750" indent="-28575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Partner stays updated on development progress</a:t>
                      </a:r>
                    </a:p>
                    <a:p>
                      <a:pPr marL="285750" indent="-28575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Partner assists with code Review/QA</a:t>
                      </a:r>
                    </a:p>
                  </a:txBody>
                  <a:tcPr marL="91951" marR="91951" marT="91951" marB="9195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66441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76655DF-2BAE-E643-BDE3-AC1CAB18E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7AD5CF-E50A-0E44-8E14-D298284D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57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AC9B-86EB-1E48-B677-55A9F88A7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743200" y="2743200"/>
            <a:ext cx="6172200" cy="6858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Sprint Breakdown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C15DB6-95C3-9D44-9441-2628E578AE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679880"/>
              </p:ext>
            </p:extLst>
          </p:nvPr>
        </p:nvGraphicFramePr>
        <p:xfrm>
          <a:off x="685800" y="0"/>
          <a:ext cx="8458200" cy="6172201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:a16="http://schemas.microsoft.com/office/drawing/2014/main" val="39468637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79668668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07805549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662381388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589016084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50629628"/>
                    </a:ext>
                  </a:extLst>
                </a:gridCol>
              </a:tblGrid>
              <a:tr h="63516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Arial" panose="020B0604020202020204" pitchFamily="34" charset="0"/>
                        </a:rPr>
                        <a:t>Sprint 1</a:t>
                      </a:r>
                      <a:endParaRPr lang="en-US" sz="2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</a:effectLst>
                      </a:endParaRPr>
                    </a:p>
                  </a:txBody>
                  <a:tcPr marL="92054" marR="92054" marT="92054" marB="92054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Arial" panose="020B0604020202020204" pitchFamily="34" charset="0"/>
                        </a:rPr>
                        <a:t>Sprint 2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</a:effectLst>
                      </a:endParaRPr>
                    </a:p>
                  </a:txBody>
                  <a:tcPr marL="92054" marR="92054" marT="92054" marB="92054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Arial" panose="020B0604020202020204" pitchFamily="34" charset="0"/>
                        </a:rPr>
                        <a:t>Sprint 3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</a:effectLst>
                      </a:endParaRPr>
                    </a:p>
                  </a:txBody>
                  <a:tcPr marL="92054" marR="92054" marT="92054" marB="92054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Arial" panose="020B0604020202020204" pitchFamily="34" charset="0"/>
                        </a:rPr>
                        <a:t>Sprint 4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</a:effectLst>
                      </a:endParaRPr>
                    </a:p>
                  </a:txBody>
                  <a:tcPr marL="92054" marR="92054" marT="92054" marB="92054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Arial" panose="020B0604020202020204" pitchFamily="34" charset="0"/>
                        </a:rPr>
                        <a:t>Sprint 5</a:t>
                      </a:r>
                      <a:endParaRPr lang="en-US" sz="2000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</a:effectLst>
                      </a:endParaRPr>
                    </a:p>
                  </a:txBody>
                  <a:tcPr marL="92054" marR="92054" marT="92054" marB="92054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20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Sprint 6</a:t>
                      </a:r>
                    </a:p>
                  </a:txBody>
                  <a:tcPr marL="92054" marR="92054" marT="92054" marB="92054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86865"/>
                  </a:ext>
                </a:extLst>
              </a:tr>
              <a:tr h="54310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Feb 1 - Feb 16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2054" marR="92054" marT="92054" marB="92054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Feb 22 - Mar 5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2054" marR="92054" marT="92054" marB="92054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Mar 8 - Mar 19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2054" marR="92054" marT="92054" marB="92054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Mar 24 - Apr 9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2054" marR="92054" marT="92054" marB="92054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Apr 12 - Apr 23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2054" marR="92054" marT="92054" marB="92054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Apr 26 - May 7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2054" marR="92054" marT="92054" marB="92054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999763"/>
                  </a:ext>
                </a:extLst>
              </a:tr>
              <a:tr h="499393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054" marR="92054" marT="92054" marB="92054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054" marR="92054" marT="92054" marB="92054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054" marR="92054" marT="92054" marB="92054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054" marR="92054" marT="92054" marB="92054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054" marR="92054" marT="92054" marB="92054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054" marR="92054" marT="92054" marB="92054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50022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9579498-383D-B746-AB32-C513088C1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2E80427-5A33-3F46-AEAB-A07F4643EF1B}"/>
              </a:ext>
            </a:extLst>
          </p:cNvPr>
          <p:cNvSpPr/>
          <p:nvPr/>
        </p:nvSpPr>
        <p:spPr>
          <a:xfrm>
            <a:off x="685799" y="1247107"/>
            <a:ext cx="2796210" cy="627909"/>
          </a:xfrm>
          <a:prstGeom prst="roundRect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Design Review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240B9-3DDD-7A4E-9AC8-3628947C2CBF}"/>
              </a:ext>
            </a:extLst>
          </p:cNvPr>
          <p:cNvSpPr/>
          <p:nvPr/>
        </p:nvSpPr>
        <p:spPr>
          <a:xfrm>
            <a:off x="714402" y="2133600"/>
            <a:ext cx="2792200" cy="627909"/>
          </a:xfrm>
          <a:prstGeom prst="roundRect">
            <a:avLst/>
          </a:prstGeom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Core SDK Development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952E57A-EAA1-9544-8F67-C0A725B611B4}"/>
              </a:ext>
            </a:extLst>
          </p:cNvPr>
          <p:cNvSpPr/>
          <p:nvPr/>
        </p:nvSpPr>
        <p:spPr>
          <a:xfrm>
            <a:off x="2103521" y="2979471"/>
            <a:ext cx="2792200" cy="1487383"/>
          </a:xfrm>
          <a:prstGeom prst="roundRect">
            <a:avLst/>
          </a:prstGeom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Social Interactive Drawing Module Development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EDE54D5-04FD-1246-86B7-17E4CBFD8131}"/>
              </a:ext>
            </a:extLst>
          </p:cNvPr>
          <p:cNvSpPr/>
          <p:nvPr/>
        </p:nvSpPr>
        <p:spPr>
          <a:xfrm>
            <a:off x="4918945" y="2133600"/>
            <a:ext cx="1371597" cy="627909"/>
          </a:xfrm>
          <a:prstGeom prst="roundRect">
            <a:avLst/>
          </a:prstGeom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Core SDK Extensions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FA5A49E-C976-384F-AF14-7541C53D11E9}"/>
              </a:ext>
            </a:extLst>
          </p:cNvPr>
          <p:cNvSpPr/>
          <p:nvPr/>
        </p:nvSpPr>
        <p:spPr>
          <a:xfrm>
            <a:off x="4936985" y="2979471"/>
            <a:ext cx="1353557" cy="1487383"/>
          </a:xfrm>
          <a:prstGeom prst="roundRect">
            <a:avLst/>
          </a:prstGeom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Social Interactive Drawing Module Extensions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52C5BF9-CBAC-E14B-AA00-12C317748C49}"/>
              </a:ext>
            </a:extLst>
          </p:cNvPr>
          <p:cNvSpPr/>
          <p:nvPr/>
        </p:nvSpPr>
        <p:spPr>
          <a:xfrm>
            <a:off x="6369720" y="4466854"/>
            <a:ext cx="1341517" cy="627909"/>
          </a:xfrm>
          <a:prstGeom prst="roundRect">
            <a:avLst/>
          </a:prstGeom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Integration Testing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703AEBB-6D78-554A-8409-36176E5A5EBA}"/>
              </a:ext>
            </a:extLst>
          </p:cNvPr>
          <p:cNvSpPr/>
          <p:nvPr/>
        </p:nvSpPr>
        <p:spPr>
          <a:xfrm>
            <a:off x="6346138" y="5266541"/>
            <a:ext cx="1354556" cy="869216"/>
          </a:xfrm>
          <a:prstGeom prst="roundRect">
            <a:avLst/>
          </a:prstGeom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End-to-end Testing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64EA153-532F-F447-B9CD-85764B6FE979}"/>
              </a:ext>
            </a:extLst>
          </p:cNvPr>
          <p:cNvSpPr/>
          <p:nvPr/>
        </p:nvSpPr>
        <p:spPr>
          <a:xfrm>
            <a:off x="7766755" y="1256261"/>
            <a:ext cx="1367589" cy="609600"/>
          </a:xfrm>
          <a:prstGeom prst="roundRect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Final Presentation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8700B51-98EA-0946-A554-445075F33354}"/>
              </a:ext>
            </a:extLst>
          </p:cNvPr>
          <p:cNvSpPr/>
          <p:nvPr/>
        </p:nvSpPr>
        <p:spPr>
          <a:xfrm>
            <a:off x="7766755" y="2037014"/>
            <a:ext cx="1336507" cy="627908"/>
          </a:xfrm>
          <a:prstGeom prst="roundRect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Final Report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F7BCA9-2093-E841-AB72-C837C772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27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0D592-D61C-034A-8F2C-AFF5849E0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758281" y="2758281"/>
            <a:ext cx="6172200" cy="655638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Epics Breakdown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4FFA8E-A149-6A46-BA2B-C29BE13C8F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827293"/>
              </p:ext>
            </p:extLst>
          </p:nvPr>
        </p:nvGraphicFramePr>
        <p:xfrm>
          <a:off x="651650" y="0"/>
          <a:ext cx="8492352" cy="4102901"/>
        </p:xfrm>
        <a:graphic>
          <a:graphicData uri="http://schemas.openxmlformats.org/drawingml/2006/table">
            <a:tbl>
              <a:tblPr/>
              <a:tblGrid>
                <a:gridCol w="2167750">
                  <a:extLst>
                    <a:ext uri="{9D8B030D-6E8A-4147-A177-3AD203B41FA5}">
                      <a16:colId xmlns:a16="http://schemas.microsoft.com/office/drawing/2014/main" val="89616590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24720549"/>
                    </a:ext>
                  </a:extLst>
                </a:gridCol>
                <a:gridCol w="2220314">
                  <a:extLst>
                    <a:ext uri="{9D8B030D-6E8A-4147-A177-3AD203B41FA5}">
                      <a16:colId xmlns:a16="http://schemas.microsoft.com/office/drawing/2014/main" val="4239457837"/>
                    </a:ext>
                  </a:extLst>
                </a:gridCol>
                <a:gridCol w="2123088">
                  <a:extLst>
                    <a:ext uri="{9D8B030D-6E8A-4147-A177-3AD203B41FA5}">
                      <a16:colId xmlns:a16="http://schemas.microsoft.com/office/drawing/2014/main" val="21820584"/>
                    </a:ext>
                  </a:extLst>
                </a:gridCol>
              </a:tblGrid>
              <a:tr h="84625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Arial" panose="020B0604020202020204" pitchFamily="34" charset="0"/>
                        </a:rPr>
                        <a:t>Core SDK Development</a:t>
                      </a:r>
                      <a:endParaRPr lang="en-US" sz="1700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</a:effectLst>
                      </a:endParaRPr>
                    </a:p>
                  </a:txBody>
                  <a:tcPr marL="91951" marR="91951" marT="91951" marB="91951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Arial" panose="020B0604020202020204" pitchFamily="34" charset="0"/>
                        </a:rPr>
                        <a:t>Core SDK Extensions</a:t>
                      </a:r>
                      <a:endParaRPr lang="en-US" sz="1700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</a:effectLst>
                      </a:endParaRPr>
                    </a:p>
                  </a:txBody>
                  <a:tcPr marL="91951" marR="91951" marT="91951" marB="91951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Arial" panose="020B0604020202020204" pitchFamily="34" charset="0"/>
                        </a:rPr>
                        <a:t>Social Interactive Drawing Module Development</a:t>
                      </a:r>
                      <a:endParaRPr lang="en-US" sz="1700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</a:effectLst>
                      </a:endParaRPr>
                    </a:p>
                  </a:txBody>
                  <a:tcPr marL="91951" marR="91951" marT="91951" marB="91951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Arial" panose="020B0604020202020204" pitchFamily="34" charset="0"/>
                        </a:rPr>
                        <a:t>Social Interactive Drawing Module Extensions</a:t>
                      </a:r>
                      <a:endParaRPr lang="en-US" sz="1700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</a:effectLst>
                      </a:endParaRPr>
                    </a:p>
                  </a:txBody>
                  <a:tcPr marL="91951" marR="91951" marT="91951" marB="91951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729199"/>
                  </a:ext>
                </a:extLst>
              </a:tr>
              <a:tr h="3256648">
                <a:tc>
                  <a:txBody>
                    <a:bodyPr/>
                    <a:lstStyle/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Activities Master Module </a:t>
                      </a:r>
                      <a:r>
                        <a:rPr lang="en-US" sz="115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lang="en-US" sz="1150" b="0" baseline="30000" dirty="0">
                        <a:effectLst/>
                      </a:endParaRPr>
                    </a:p>
                    <a:p>
                      <a:pPr marL="354330" indent="-171450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itchFamily="2" charset="2"/>
                        <a:buChar char="Ø"/>
                      </a:pPr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Activity Module Loader</a:t>
                      </a:r>
                    </a:p>
                    <a:p>
                      <a:pPr marL="354330" indent="-171450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itchFamily="2" charset="2"/>
                        <a:buChar char="Ø"/>
                      </a:pPr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Activity Module Manager</a:t>
                      </a:r>
                      <a:br>
                        <a:rPr lang="en-US" sz="1150" dirty="0">
                          <a:effectLst/>
                        </a:rPr>
                      </a:br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Command</a:t>
                      </a:r>
                    </a:p>
                    <a:p>
                      <a:pPr marL="354330" indent="-171450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itchFamily="2" charset="2"/>
                        <a:buChar char="Ø"/>
                      </a:pPr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Recognition Manager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Speech Recognition Resource Module </a:t>
                      </a:r>
                      <a:r>
                        <a:rPr lang="en-US" sz="115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Advanced Motor Control Resource Module </a:t>
                      </a:r>
                      <a:r>
                        <a:rPr lang="en-US" sz="115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Advanced Computer Vision Resource Module </a:t>
                      </a:r>
                      <a:r>
                        <a:rPr lang="en-US" sz="115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CW</a:t>
                      </a:r>
                    </a:p>
                    <a:p>
                      <a:pPr marL="354330" indent="-17145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itchFamily="2" charset="2"/>
                        <a:buChar char="Ø"/>
                      </a:pPr>
                      <a:r>
                        <a:rPr lang="en-US" sz="11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Jetson Nano GPU Integration </a:t>
                      </a:r>
                      <a:r>
                        <a:rPr lang="en-US" sz="115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91951" marR="91951" marT="91951" marB="9195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Advanced Computer Vision Resource Module Extensions </a:t>
                      </a:r>
                      <a:r>
                        <a:rPr lang="en-US" sz="115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CW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Advanced Motor Control Resource Module Extensions </a:t>
                      </a:r>
                      <a:r>
                        <a:rPr lang="en-US" sz="115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</a:t>
                      </a:r>
                      <a:endParaRPr lang="en-US" sz="1150" b="0" baseline="30000" dirty="0">
                        <a:effectLst/>
                      </a:endParaRPr>
                    </a:p>
                  </a:txBody>
                  <a:tcPr marL="91951" marR="91951" marT="91951" marB="9195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Drawing Activity Command Recognition </a:t>
                      </a:r>
                      <a:r>
                        <a:rPr lang="en-US" sz="115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Marker Detection </a:t>
                      </a:r>
                      <a:r>
                        <a:rPr lang="en-US" sz="115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Marker Collection </a:t>
                      </a:r>
                      <a:r>
                        <a:rPr lang="en-US" sz="115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Marker Handling </a:t>
                      </a:r>
                      <a:r>
                        <a:rPr lang="en-US" sz="115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Drawing Surface Detection </a:t>
                      </a:r>
                      <a:r>
                        <a:rPr lang="en-US" sz="115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Drawable Object Loader </a:t>
                      </a:r>
                      <a:r>
                        <a:rPr lang="en-US" sz="115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Object Drawing Manager </a:t>
                      </a:r>
                      <a:r>
                        <a:rPr lang="en-US" sz="115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CW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Social Interaction 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Manager </a:t>
                      </a:r>
                      <a:r>
                        <a:rPr lang="en-US" sz="115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</a:t>
                      </a:r>
                      <a:endParaRPr lang="en-US" sz="1150" b="0" baseline="30000" dirty="0">
                        <a:effectLst/>
                      </a:endParaRPr>
                    </a:p>
                  </a:txBody>
                  <a:tcPr marL="91951" marR="91951" marT="91951" marB="9195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Self-Directed Marker Collection </a:t>
                      </a:r>
                      <a:r>
                        <a:rPr lang="en-US" sz="115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AW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Self-Directed Marker Selection </a:t>
                      </a:r>
                      <a:r>
                        <a:rPr lang="en-US" sz="115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AW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Advanced Drawing Selection </a:t>
                      </a:r>
                      <a:r>
                        <a:rPr lang="en-US" sz="115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Automated Object Drawing Specification Generator </a:t>
                      </a:r>
                      <a:r>
                        <a:rPr lang="en-US" sz="115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BC</a:t>
                      </a:r>
                      <a:endParaRPr lang="en-US" sz="1150" b="0" baseline="30000" dirty="0">
                        <a:effectLst/>
                      </a:endParaRPr>
                    </a:p>
                  </a:txBody>
                  <a:tcPr marL="91951" marR="91951" marT="91951" marB="9195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92665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6533554-B421-784C-B6B1-1C3A1BD44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CA49360-52AD-1347-8DF1-C19915C1D8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588391"/>
              </p:ext>
            </p:extLst>
          </p:nvPr>
        </p:nvGraphicFramePr>
        <p:xfrm>
          <a:off x="651650" y="4102901"/>
          <a:ext cx="8492350" cy="2244559"/>
        </p:xfrm>
        <a:graphic>
          <a:graphicData uri="http://schemas.openxmlformats.org/drawingml/2006/table">
            <a:tbl>
              <a:tblPr/>
              <a:tblGrid>
                <a:gridCol w="1329550">
                  <a:extLst>
                    <a:ext uri="{9D8B030D-6E8A-4147-A177-3AD203B41FA5}">
                      <a16:colId xmlns:a16="http://schemas.microsoft.com/office/drawing/2014/main" val="254866263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27766674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9195674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67590701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9118177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031762662"/>
                    </a:ext>
                  </a:extLst>
                </a:gridCol>
              </a:tblGrid>
              <a:tr h="65857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Arial" panose="020B0604020202020204" pitchFamily="34" charset="0"/>
                        </a:rPr>
                        <a:t>Integration Testing</a:t>
                      </a:r>
                      <a:endParaRPr lang="en-US" sz="1700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</a:effectLst>
                      </a:endParaRPr>
                    </a:p>
                  </a:txBody>
                  <a:tcPr marL="91848" marR="91848" marT="91848" marB="91848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Arial" panose="020B0604020202020204" pitchFamily="34" charset="0"/>
                        </a:rPr>
                        <a:t>End-to-end </a:t>
                      </a: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Arial" panose="020B0604020202020204" pitchFamily="34" charset="0"/>
                        </a:rPr>
                        <a:t>Testing</a:t>
                      </a:r>
                      <a:endParaRPr lang="en-US" sz="1700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</a:effectLst>
                      </a:endParaRPr>
                    </a:p>
                  </a:txBody>
                  <a:tcPr marL="91848" marR="91848" marT="91848" marB="91848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Arial" panose="020B0604020202020204" pitchFamily="34" charset="0"/>
                        </a:rPr>
                        <a:t>Design Review</a:t>
                      </a:r>
                      <a:endParaRPr lang="en-US" sz="1700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</a:effectLst>
                      </a:endParaRPr>
                    </a:p>
                  </a:txBody>
                  <a:tcPr marL="91951" marR="91951" marT="91951" marB="91951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Arial" panose="020B0604020202020204" pitchFamily="34" charset="0"/>
                        </a:rPr>
                        <a:t>Final </a:t>
                      </a: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Arial" panose="020B0604020202020204" pitchFamily="34" charset="0"/>
                        </a:rPr>
                        <a:t>Presentation</a:t>
                      </a:r>
                      <a:endParaRPr lang="en-US" sz="1700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</a:effectLst>
                      </a:endParaRPr>
                    </a:p>
                  </a:txBody>
                  <a:tcPr marL="91848" marR="91848" marT="91848" marB="91848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Arial" panose="020B0604020202020204" pitchFamily="34" charset="0"/>
                        </a:rPr>
                        <a:t>Final Report</a:t>
                      </a:r>
                      <a:endParaRPr lang="en-US" sz="1700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</a:effectLst>
                      </a:endParaRPr>
                    </a:p>
                  </a:txBody>
                  <a:tcPr marL="91848" marR="91848" marT="91848" marB="91848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</a:effectLst>
                        </a:rPr>
                        <a:t>LEGEND</a:t>
                      </a:r>
                    </a:p>
                  </a:txBody>
                  <a:tcPr marL="91848" marR="91848" marT="91848" marB="91848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659969"/>
                  </a:ext>
                </a:extLst>
              </a:tr>
              <a:tr h="1153614">
                <a:tc>
                  <a:txBody>
                    <a:bodyPr/>
                    <a:lstStyle/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Run Integration Test Cases </a:t>
                      </a:r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Fix Failures </a:t>
                      </a:r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Re-Test Failed Cases </a:t>
                      </a:r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</a:t>
                      </a:r>
                      <a:endParaRPr lang="en-US" sz="1150" b="0" dirty="0">
                        <a:effectLst/>
                      </a:endParaRPr>
                    </a:p>
                  </a:txBody>
                  <a:tcPr marL="91848" marR="91848" marT="91848" marB="9184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Run End-to-end Test Cases </a:t>
                      </a:r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Fix Failures </a:t>
                      </a:r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Re-Test Failed Cases </a:t>
                      </a:r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</a:t>
                      </a:r>
                      <a:endParaRPr lang="en-US" sz="1150" b="0" dirty="0">
                        <a:effectLst/>
                      </a:endParaRPr>
                    </a:p>
                  </a:txBody>
                  <a:tcPr marL="91848" marR="91848" marT="91848" marB="9184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Develop System Design </a:t>
                      </a:r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Prepare Design Review Presentation </a:t>
                      </a:r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Deliver Design Review Presentation </a:t>
                      </a:r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</a:t>
                      </a:r>
                      <a:endParaRPr lang="en-US" sz="1150" b="0" dirty="0">
                        <a:effectLst/>
                      </a:endParaRPr>
                    </a:p>
                  </a:txBody>
                  <a:tcPr marL="91951" marR="91951" marT="91951" marB="9195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Prepare Final Presentation </a:t>
                      </a:r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Prepare Demonstration </a:t>
                      </a:r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Deliver Final Presentation </a:t>
                      </a:r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</a:t>
                      </a:r>
                      <a:endParaRPr lang="en-US" sz="1150" b="0" dirty="0">
                        <a:effectLst/>
                      </a:endParaRPr>
                    </a:p>
                  </a:txBody>
                  <a:tcPr marL="91848" marR="91848" marT="91848" marB="9184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Prepare Final Report </a:t>
                      </a:r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Deliver Final Report </a:t>
                      </a:r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</a:t>
                      </a:r>
                      <a:endParaRPr lang="en-US" sz="1150" b="0" dirty="0">
                        <a:effectLst/>
                      </a:endParaRPr>
                    </a:p>
                  </a:txBody>
                  <a:tcPr marL="91848" marR="91848" marT="91848" marB="9184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dirty="0">
                          <a:effectLst/>
                        </a:rPr>
                        <a:t>* – All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dirty="0">
                          <a:effectLst/>
                        </a:rPr>
                        <a:t>A – Andrew 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dirty="0">
                          <a:effectLst/>
                        </a:rPr>
                        <a:t>B – Bryce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dirty="0">
                          <a:effectLst/>
                        </a:rPr>
                        <a:t>C – Colton 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50" b="1" dirty="0">
                          <a:effectLst/>
                        </a:rPr>
                        <a:t>W – Will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150" b="1" dirty="0">
                        <a:effectLst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1" dirty="0">
                          <a:effectLst/>
                        </a:rPr>
                        <a:t>Superscript = Primary Owner(s</a:t>
                      </a:r>
                      <a:r>
                        <a:rPr lang="en-US" sz="1000" b="0" i="1" dirty="0">
                          <a:effectLst/>
                        </a:rPr>
                        <a:t>)</a:t>
                      </a:r>
                      <a:endParaRPr lang="en-US" sz="1200" b="0" i="1" dirty="0">
                        <a:effectLst/>
                      </a:endParaRPr>
                    </a:p>
                  </a:txBody>
                  <a:tcPr marL="91848" marR="91848" marT="91848" marB="91848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9644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ED29AD-A60D-154A-8E50-C3D2440D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71672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1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E897AEC-9A41-7D41-875E-34BC46B6ABF2}"/>
              </a:ext>
            </a:extLst>
          </p:cNvPr>
          <p:cNvSpPr txBox="1">
            <a:spLocks/>
          </p:cNvSpPr>
          <p:nvPr/>
        </p:nvSpPr>
        <p:spPr>
          <a:xfrm rot="16200000">
            <a:off x="-2781298" y="2781300"/>
            <a:ext cx="6172200" cy="60960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Board &amp; Gantt 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BB02A0-DA6A-C24D-BF4E-7980572C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0641" y="6324600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B00038-76CE-2F46-85E8-FFE6006C0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3568643"/>
            <a:ext cx="5256656" cy="26035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A5F56E-9AD3-DA44-8A65-AD84AFBD9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210" y="3566993"/>
            <a:ext cx="3203713" cy="26068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14AD3C-C860-C248-A614-8672E7CEE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0"/>
            <a:ext cx="8534399" cy="356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54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A3C4-FBCF-7B46-85AD-C50BB352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03151-70EB-BC4E-93A1-F358FD5D2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Items:</a:t>
            </a:r>
          </a:p>
          <a:p>
            <a:pPr lvl="1" fontAlgn="base"/>
            <a:r>
              <a:rPr lang="en-US" sz="2000" dirty="0"/>
              <a:t>Jetson Nano GPU</a:t>
            </a:r>
          </a:p>
          <a:p>
            <a:pPr lvl="1" fontAlgn="base"/>
            <a:r>
              <a:rPr lang="en-US" sz="2000" dirty="0"/>
              <a:t>3D printed materials: utensil holder, backpack (for GPU)</a:t>
            </a:r>
          </a:p>
          <a:p>
            <a:pPr lvl="1" fontAlgn="base"/>
            <a:r>
              <a:rPr lang="en-US" sz="2000" dirty="0"/>
              <a:t>Depth Sensor (LiDAR/Infrared)</a:t>
            </a:r>
          </a:p>
          <a:p>
            <a:pPr marL="457200" lvl="1" indent="0" fontAlgn="base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Cost allocation:</a:t>
            </a:r>
          </a:p>
          <a:p>
            <a:pPr lvl="1" fontAlgn="base"/>
            <a:r>
              <a:rPr lang="en-US" sz="2000" dirty="0"/>
              <a:t>Jetson Nano GPU - free, borrowed from advisor Bill Michael</a:t>
            </a:r>
          </a:p>
          <a:p>
            <a:pPr lvl="1" fontAlgn="base"/>
            <a:r>
              <a:rPr lang="en-US" sz="2000" dirty="0"/>
              <a:t>Depth Sensor ($300 maximum)</a:t>
            </a:r>
          </a:p>
          <a:p>
            <a:pPr lvl="1" fontAlgn="base"/>
            <a:r>
              <a:rPr lang="en-US" sz="2000" dirty="0"/>
              <a:t>Rest of materials ($100 maximum)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*Funds will be acquired from department allowance of $100 per person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8924C-FE03-E348-AB1F-5A7C2209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35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F5A5-D468-F542-9E1E-C0EA761CC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F44F9-D3A9-9941-B390-DCA8B2B39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419600"/>
          </a:xfrm>
        </p:spPr>
        <p:txBody>
          <a:bodyPr>
            <a:normAutofit/>
          </a:bodyPr>
          <a:lstStyle/>
          <a:p>
            <a:r>
              <a:rPr lang="en-US" sz="2400" dirty="0"/>
              <a:t>Agile Development</a:t>
            </a:r>
          </a:p>
          <a:p>
            <a:r>
              <a:rPr lang="en-US" sz="2400" dirty="0"/>
              <a:t>Test Driven Development</a:t>
            </a:r>
          </a:p>
          <a:p>
            <a:r>
              <a:rPr lang="en-US" sz="2400" dirty="0"/>
              <a:t>System Design and Analysis</a:t>
            </a:r>
          </a:p>
          <a:p>
            <a:pPr lvl="1"/>
            <a:r>
              <a:rPr lang="en-US" sz="2400" dirty="0"/>
              <a:t>Problem Decomposition</a:t>
            </a:r>
          </a:p>
          <a:p>
            <a:pPr lvl="1"/>
            <a:r>
              <a:rPr lang="en-US" sz="2400" dirty="0"/>
              <a:t>Requirement Identification</a:t>
            </a:r>
          </a:p>
          <a:p>
            <a:pPr lvl="1"/>
            <a:r>
              <a:rPr lang="en-US" sz="2400" dirty="0"/>
              <a:t>Architecture</a:t>
            </a:r>
          </a:p>
          <a:p>
            <a:pPr lvl="1"/>
            <a:r>
              <a:rPr lang="en-US" sz="2400" dirty="0"/>
              <a:t>Systems Engineering</a:t>
            </a:r>
          </a:p>
          <a:p>
            <a:r>
              <a:rPr lang="en-US" sz="2400" dirty="0"/>
              <a:t>Machine Learning</a:t>
            </a:r>
          </a:p>
          <a:p>
            <a:pPr lvl="1"/>
            <a:r>
              <a:rPr lang="en-US" sz="2400" dirty="0"/>
              <a:t>Computer Vision</a:t>
            </a:r>
          </a:p>
          <a:p>
            <a:pPr lvl="1"/>
            <a:r>
              <a:rPr lang="en-US" sz="2400" dirty="0"/>
              <a:t>Natural Language Processing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E5F70-ED6B-D44F-ACDB-3765491DF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59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E928-0727-3046-90C1-88C264E8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03A81-96EC-0D40-9437-7DDBECB91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200" dirty="0"/>
              <a:t>Goals: </a:t>
            </a:r>
          </a:p>
          <a:p>
            <a:pPr fontAlgn="base">
              <a:buFont typeface="Wingdings" pitchFamily="2" charset="2"/>
              <a:buChar char="ü"/>
            </a:pPr>
            <a:r>
              <a:rPr lang="en-US" sz="2200" dirty="0"/>
              <a:t>To develop our own SDK for the NAO robot that will include support for advanced social behaviors and complex motor skills.</a:t>
            </a:r>
          </a:p>
          <a:p>
            <a:pPr fontAlgn="base">
              <a:buFont typeface="Wingdings" pitchFamily="2" charset="2"/>
              <a:buChar char="ü"/>
            </a:pPr>
            <a:endParaRPr lang="en-US" sz="2200" dirty="0"/>
          </a:p>
          <a:p>
            <a:pPr fontAlgn="base">
              <a:buFont typeface="Wingdings" pitchFamily="2" charset="2"/>
              <a:buChar char="ü"/>
            </a:pPr>
            <a:r>
              <a:rPr lang="en-US" sz="2200" dirty="0"/>
              <a:t>Secondarily, is to create a robot guided scenario to promote social interaction with ASD children.</a:t>
            </a:r>
          </a:p>
          <a:p>
            <a:pPr lvl="1" fontAlgn="base">
              <a:buFont typeface="Wingdings" pitchFamily="2" charset="2"/>
              <a:buChar char="ü"/>
            </a:pPr>
            <a:endParaRPr lang="en-US" sz="2200" dirty="0"/>
          </a:p>
          <a:p>
            <a:pPr fontAlgn="base">
              <a:buFont typeface="Wingdings" pitchFamily="2" charset="2"/>
              <a:buChar char="ü"/>
            </a:pPr>
            <a:r>
              <a:rPr lang="en-US" sz="2200" dirty="0"/>
              <a:t>Produce a quality product that can be built upon with further research.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7B430-7EF3-8B42-8FDD-198F00668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97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8314-5E73-BD40-80F2-4FB80F236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Any 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5FF05E-32FA-854D-88B4-35E88888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18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1143000"/>
          </a:xfrm>
        </p:spPr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sz="1600" dirty="0"/>
              <a:t>System Design Analysis</a:t>
            </a:r>
          </a:p>
          <a:p>
            <a:pPr lvl="1" fontAlgn="base"/>
            <a:r>
              <a:rPr lang="en-US" sz="1600" dirty="0"/>
              <a:t>Hardware System Designs 1 &amp; 2</a:t>
            </a:r>
          </a:p>
          <a:p>
            <a:pPr lvl="1" fontAlgn="base"/>
            <a:r>
              <a:rPr lang="en-US" sz="1600" dirty="0"/>
              <a:t>Hardware System Design Selection</a:t>
            </a:r>
          </a:p>
          <a:p>
            <a:pPr lvl="1" fontAlgn="base"/>
            <a:r>
              <a:rPr lang="en-US" sz="1600" dirty="0"/>
              <a:t>Software System Designs 1 &amp; 2</a:t>
            </a:r>
          </a:p>
          <a:p>
            <a:pPr lvl="1" fontAlgn="base"/>
            <a:r>
              <a:rPr lang="en-US" sz="1600" dirty="0"/>
              <a:t>Software System Design Selection</a:t>
            </a:r>
          </a:p>
          <a:p>
            <a:pPr fontAlgn="base"/>
            <a:r>
              <a:rPr lang="en-US" sz="1600" dirty="0"/>
              <a:t>Updates to Specifications &amp; Requirements</a:t>
            </a:r>
          </a:p>
          <a:p>
            <a:pPr fontAlgn="base"/>
            <a:r>
              <a:rPr lang="en-US" sz="1600" dirty="0"/>
              <a:t>System Diagrams</a:t>
            </a:r>
          </a:p>
          <a:p>
            <a:pPr lvl="1" fontAlgn="base"/>
            <a:r>
              <a:rPr lang="en-US" sz="1600" dirty="0"/>
              <a:t>Block Diagrams</a:t>
            </a:r>
          </a:p>
          <a:p>
            <a:pPr lvl="1" fontAlgn="base"/>
            <a:r>
              <a:rPr lang="en-US" sz="1600" dirty="0"/>
              <a:t>Software Diagrams</a:t>
            </a:r>
          </a:p>
          <a:p>
            <a:pPr fontAlgn="base"/>
            <a:r>
              <a:rPr lang="en-US" sz="1600" dirty="0"/>
              <a:t>Test Plan</a:t>
            </a:r>
          </a:p>
          <a:p>
            <a:pPr lvl="1" fontAlgn="base"/>
            <a:r>
              <a:rPr lang="en-US" sz="1600" dirty="0"/>
              <a:t>Overview</a:t>
            </a:r>
          </a:p>
          <a:p>
            <a:pPr lvl="1" fontAlgn="base"/>
            <a:r>
              <a:rPr lang="en-US" sz="1600" dirty="0"/>
              <a:t>Integration Tests</a:t>
            </a:r>
          </a:p>
          <a:p>
            <a:pPr lvl="1" fontAlgn="base"/>
            <a:r>
              <a:rPr lang="en-US" sz="1600" dirty="0"/>
              <a:t>Demonstration Plan</a:t>
            </a:r>
          </a:p>
          <a:p>
            <a:pPr fontAlgn="base"/>
            <a:r>
              <a:rPr lang="en-US" sz="1600" dirty="0"/>
              <a:t>Development Strategy</a:t>
            </a:r>
          </a:p>
          <a:p>
            <a:pPr fontAlgn="base"/>
            <a:r>
              <a:rPr lang="en-US" sz="1600" dirty="0"/>
              <a:t>Project Schedule</a:t>
            </a:r>
          </a:p>
          <a:p>
            <a:pPr lvl="1" fontAlgn="base"/>
            <a:r>
              <a:rPr lang="en-US" sz="1600" dirty="0"/>
              <a:t>Sprint Breakdown</a:t>
            </a:r>
          </a:p>
          <a:p>
            <a:pPr lvl="1" fontAlgn="base"/>
            <a:r>
              <a:rPr lang="en-US" sz="1600" dirty="0"/>
              <a:t>Epics Breakdown</a:t>
            </a:r>
          </a:p>
          <a:p>
            <a:pPr lvl="1" fontAlgn="base"/>
            <a:r>
              <a:rPr lang="en-US" sz="1600" dirty="0"/>
              <a:t>Board &amp; Gantt Chart</a:t>
            </a:r>
          </a:p>
          <a:p>
            <a:pPr fontAlgn="base"/>
            <a:r>
              <a:rPr lang="en-US" sz="1600" dirty="0"/>
              <a:t>Budget</a:t>
            </a:r>
          </a:p>
          <a:p>
            <a:pPr fontAlgn="base"/>
            <a:r>
              <a:rPr lang="en-US" sz="1600" dirty="0"/>
              <a:t>Knowledge Integration</a:t>
            </a:r>
          </a:p>
        </p:txBody>
      </p:sp>
      <p:pic>
        <p:nvPicPr>
          <p:cNvPr id="4" name="Picture 3" descr="A picture containing toy, automaton&#10;&#10;Description automatically generated">
            <a:extLst>
              <a:ext uri="{FF2B5EF4-FFF2-40B4-BE49-F238E27FC236}">
                <a16:creationId xmlns:a16="http://schemas.microsoft.com/office/drawing/2014/main" id="{A32B7DBC-41B0-044B-A760-F3068920DD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5" r="10581" b="2233"/>
          <a:stretch/>
        </p:blipFill>
        <p:spPr>
          <a:xfrm>
            <a:off x="5306440" y="762000"/>
            <a:ext cx="3581400" cy="5121792"/>
          </a:xfrm>
          <a:prstGeom prst="rect">
            <a:avLst/>
          </a:prstGeom>
          <a:effectLst>
            <a:reflection blurRad="6350" stA="42000" endPos="6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3AC6B9-CDDD-FB46-98DC-2F0146848B17}"/>
              </a:ext>
            </a:extLst>
          </p:cNvPr>
          <p:cNvSpPr txBox="1"/>
          <p:nvPr/>
        </p:nvSpPr>
        <p:spPr>
          <a:xfrm rot="5400000">
            <a:off x="7294101" y="4322215"/>
            <a:ext cx="3401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chemeClr val="bg1">
                    <a:lumMod val="85000"/>
                  </a:schemeClr>
                </a:solidFill>
                <a:latin typeface="DIN Alternate" panose="020B0500000000000000" pitchFamily="34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https://www.eduporium.com/media/catalog/product/cache/c687aa7517cf01e65c009f6943c2b1e9/n/a/nao-print_06_4.png</a:t>
            </a:r>
            <a:r>
              <a:rPr lang="en-US" sz="500" dirty="0">
                <a:solidFill>
                  <a:schemeClr val="bg1">
                    <a:lumMod val="85000"/>
                  </a:schemeClr>
                </a:solidFill>
                <a:latin typeface="DIN Alternate" panose="020B0500000000000000" pitchFamily="34" charset="77"/>
              </a:rPr>
              <a:t> </a:t>
            </a:r>
          </a:p>
          <a:p>
            <a:endParaRPr lang="en-US" sz="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52DDDB-A38F-844A-903B-84DC4B95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30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01FD-322D-BD4D-AD8C-E26117679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System Design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5684C-E048-5E4D-B7BE-5512D6C60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dirty="0"/>
              <a:t>Use of NAO CPU solely for processing</a:t>
            </a:r>
          </a:p>
          <a:p>
            <a:pPr lvl="1" fontAlgn="base"/>
            <a:r>
              <a:rPr lang="en-US" dirty="0"/>
              <a:t>CPU vs. GPU for graphics processing</a:t>
            </a:r>
          </a:p>
          <a:p>
            <a:pPr lvl="1" fontAlgn="base"/>
            <a:r>
              <a:rPr lang="en-US" dirty="0"/>
              <a:t>Single core leaves no room for parallel processing*</a:t>
            </a:r>
          </a:p>
          <a:p>
            <a:pPr lvl="1" fontAlgn="base"/>
            <a:r>
              <a:rPr lang="en-US" dirty="0"/>
              <a:t>No need for external hardware</a:t>
            </a:r>
          </a:p>
          <a:p>
            <a:pPr marL="457200" lvl="1" indent="0" fontAlgn="base">
              <a:buNone/>
            </a:pPr>
            <a:endParaRPr lang="en-US" dirty="0"/>
          </a:p>
          <a:p>
            <a:pPr marL="57150" indent="0" fontAlgn="base">
              <a:buNone/>
            </a:pPr>
            <a:r>
              <a:rPr lang="en-US" sz="2600" i="1" dirty="0">
                <a:latin typeface="+mn-lt"/>
              </a:rPr>
              <a:t>* Without an external GPU, the NAO robot will not be capable of handling any additional peripheral video/camera inputs.</a:t>
            </a:r>
          </a:p>
          <a:p>
            <a:pPr marL="457200" lvl="1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NAO Specs</a:t>
            </a:r>
          </a:p>
          <a:p>
            <a:pPr lvl="1" fontAlgn="base"/>
            <a:r>
              <a:rPr lang="en-US" dirty="0"/>
              <a:t>Camera captures 960p 30fps</a:t>
            </a:r>
          </a:p>
          <a:p>
            <a:pPr lvl="1" fontAlgn="base"/>
            <a:r>
              <a:rPr lang="en-US" dirty="0"/>
              <a:t>Single core ATOM CPU</a:t>
            </a:r>
          </a:p>
          <a:p>
            <a:pPr lvl="1" fontAlgn="base"/>
            <a:r>
              <a:rPr lang="en-US" dirty="0"/>
              <a:t>1GB RAM**</a:t>
            </a:r>
          </a:p>
          <a:p>
            <a:pPr lvl="1" fontAlgn="base"/>
            <a:r>
              <a:rPr lang="en-US" dirty="0"/>
              <a:t>2GB internal Flash memory + 8GB micro SDHC (Secure Digital High Capacity)</a:t>
            </a:r>
          </a:p>
          <a:p>
            <a:pPr marL="457200" lvl="1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sz="2600" i="1" dirty="0">
                <a:latin typeface="+mn-lt"/>
              </a:rPr>
              <a:t>** 1GB of RAM is widely considered bare-minimum for image processing and would be insufficient for any of our planned extensions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F0B39-C4F1-1F48-9932-A52168E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10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CA149AF-E00E-47E6-98D6-8912D8636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Hardware System Design 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31C11A-0A94-4266-8F78-F18CF3011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17639"/>
            <a:ext cx="8229600" cy="1630361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800" dirty="0"/>
              <a:t>Use of Nvidia Jetson Nano to do all real-time image processing </a:t>
            </a:r>
          </a:p>
          <a:p>
            <a:pPr lvl="1" fontAlgn="base"/>
            <a:r>
              <a:rPr lang="en-US" sz="1600" dirty="0"/>
              <a:t>GPU does processing in parallel, so much more efficient than normal CPU when it comes to image processing</a:t>
            </a:r>
          </a:p>
          <a:p>
            <a:pPr marL="0" indent="0" fontAlgn="base">
              <a:buNone/>
            </a:pPr>
            <a:r>
              <a:rPr lang="en-US" sz="1800" dirty="0"/>
              <a:t>Use of LiDAR depth sensor or Xbox Kinect</a:t>
            </a:r>
          </a:p>
          <a:p>
            <a:pPr lvl="1" fontAlgn="base"/>
            <a:r>
              <a:rPr lang="en-US" sz="1600" dirty="0"/>
              <a:t>Most of the stretch scenarios we had in mind will require better vision hardware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BFD80-4AAB-DC41-970E-7BF8463A3118}"/>
              </a:ext>
            </a:extLst>
          </p:cNvPr>
          <p:cNvSpPr txBox="1"/>
          <p:nvPr/>
        </p:nvSpPr>
        <p:spPr>
          <a:xfrm>
            <a:off x="990600" y="3266661"/>
            <a:ext cx="335280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buFont typeface="Arial" pitchFamily="34" charset="0"/>
            </a:pPr>
            <a:r>
              <a:rPr lang="en-US" sz="2000" dirty="0">
                <a:latin typeface="Arial Black"/>
                <a:cs typeface="Arial Black"/>
              </a:rPr>
              <a:t>Jetson Nano Specs</a:t>
            </a:r>
          </a:p>
          <a:p>
            <a:pPr marL="285750" indent="-285750" fontAlgn="base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700" dirty="0"/>
              <a:t>128 core Maxwell GPU</a:t>
            </a:r>
          </a:p>
          <a:p>
            <a:pPr marL="285750" indent="-285750" fontAlgn="base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700" dirty="0"/>
              <a:t>4GB LPDDR4 </a:t>
            </a:r>
          </a:p>
          <a:p>
            <a:pPr marL="285750" indent="-285750" fontAlgn="base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700" dirty="0"/>
              <a:t>Quad core ARM CPU</a:t>
            </a:r>
          </a:p>
          <a:p>
            <a:pPr marL="285750" indent="-285750" fontAlgn="base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700" dirty="0"/>
              <a:t>Encoding: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en-US" sz="1700" dirty="0"/>
              <a:t>4K @ 30fps</a:t>
            </a:r>
            <a:endParaRPr lang="el-GR" sz="1700" dirty="0"/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el-GR" sz="1700" dirty="0"/>
              <a:t>4</a:t>
            </a:r>
            <a:r>
              <a:rPr lang="en-US" sz="1700" dirty="0"/>
              <a:t>x 1080p @ 30fps</a:t>
            </a:r>
          </a:p>
          <a:p>
            <a:pPr marL="285750" indent="-285750" fontAlgn="base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700" dirty="0"/>
              <a:t>Decoding 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en-US" sz="1700" dirty="0"/>
              <a:t>2x 4K @ 30fps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en-US" sz="1700" dirty="0"/>
              <a:t>8x 1080p @ 30fps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95AA49-334D-3745-98D1-A306C87C8ECF}"/>
              </a:ext>
            </a:extLst>
          </p:cNvPr>
          <p:cNvSpPr txBox="1"/>
          <p:nvPr/>
        </p:nvSpPr>
        <p:spPr>
          <a:xfrm>
            <a:off x="4572000" y="3286539"/>
            <a:ext cx="3733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buFont typeface="Arial" pitchFamily="34" charset="0"/>
            </a:pPr>
            <a:r>
              <a:rPr lang="en-US" sz="2000" dirty="0">
                <a:latin typeface="Arial Black"/>
                <a:cs typeface="Arial Black"/>
              </a:rPr>
              <a:t>NAO Specs</a:t>
            </a:r>
          </a:p>
          <a:p>
            <a:pPr marL="285750" indent="-285750" fontAlgn="base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700" dirty="0"/>
              <a:t>Camera captures 960p 30fps</a:t>
            </a:r>
          </a:p>
          <a:p>
            <a:pPr marL="285750" indent="-285750" fontAlgn="base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700" dirty="0"/>
              <a:t>Single core ATOM CPU</a:t>
            </a:r>
          </a:p>
          <a:p>
            <a:pPr marL="285750" indent="-285750" fontAlgn="base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700" dirty="0"/>
              <a:t>1GB RAM</a:t>
            </a:r>
          </a:p>
          <a:p>
            <a:pPr marL="285750" indent="-285750" fontAlgn="base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700" dirty="0"/>
              <a:t>10GB total storage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en-US" sz="1700" dirty="0"/>
              <a:t>2GB internal Flash memory 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en-US" sz="1700" dirty="0"/>
              <a:t>8GB micro SDHC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4CF945-CEF4-5543-A20A-ABC70E65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61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E456AD-ED05-3148-8121-7F990D74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System Design Selection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C8830-0B73-E548-BE9F-D36EE22EB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sz="2000" dirty="0"/>
              <a:t>Selected Design 2, with GPU supplementing NAO hardware:</a:t>
            </a:r>
          </a:p>
          <a:p>
            <a:pPr lvl="1" fontAlgn="base"/>
            <a:r>
              <a:rPr lang="en-US" sz="2000" dirty="0"/>
              <a:t>Jetson Nano is capable of decoding images as fast as NAO camera captures</a:t>
            </a:r>
          </a:p>
          <a:p>
            <a:pPr lvl="1" fontAlgn="base"/>
            <a:r>
              <a:rPr lang="en-US" sz="2000" dirty="0"/>
              <a:t>Doing image processing with the external GPU frees up NAO CPU to focus on other tasks </a:t>
            </a:r>
          </a:p>
          <a:p>
            <a:pPr lvl="1" fontAlgn="base"/>
            <a:r>
              <a:rPr lang="en-US" sz="2000" dirty="0"/>
              <a:t>Quad core CPU will allow more parallel processing to take place</a:t>
            </a:r>
          </a:p>
          <a:p>
            <a:pPr lvl="1" fontAlgn="base"/>
            <a:r>
              <a:rPr lang="en-US" sz="2000" dirty="0"/>
              <a:t>Increase in RAM will also aide in image processing</a:t>
            </a:r>
          </a:p>
          <a:p>
            <a:pPr lvl="1" fontAlgn="base"/>
            <a:r>
              <a:rPr lang="en-US" sz="2000" dirty="0"/>
              <a:t>External hardware is very small and able to be connected to the NAO seamlessly</a:t>
            </a:r>
          </a:p>
          <a:p>
            <a:pPr lvl="1" fontAlgn="base"/>
            <a:r>
              <a:rPr lang="en-US" sz="2000" dirty="0"/>
              <a:t>Depth sensor gives freedom to explore more advanced visual systems (environment mapping, proximity detection, etc.)</a:t>
            </a:r>
          </a:p>
          <a:p>
            <a:pPr lvl="1" fontAlgn="base"/>
            <a:r>
              <a:rPr lang="en-US" sz="2000" dirty="0"/>
              <a:t>GPU will be able to handle increased resolution from depth sensor</a:t>
            </a:r>
          </a:p>
          <a:p>
            <a:pPr marL="457200" lvl="1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Jetson Nano along with a depth sensor provides major improvements with very few drawbacks.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E6B28A-DBF0-D348-B9B9-671E1B99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36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F20CF-443B-C945-A40B-3C7EA31A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System Design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239D9-A261-3447-8BA5-B869D47B3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4196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000" dirty="0"/>
              <a:t>Using wrapper functions to include all functionality needed within our Core SDK</a:t>
            </a:r>
          </a:p>
          <a:p>
            <a:pPr lvl="1" fontAlgn="base"/>
            <a:r>
              <a:rPr lang="en-US" sz="2000" dirty="0"/>
              <a:t>Will increase the size of our Core SDK drastically with many modules that may not be useful outside of our project</a:t>
            </a:r>
          </a:p>
          <a:p>
            <a:pPr lvl="1" fontAlgn="base"/>
            <a:r>
              <a:rPr lang="en-US" sz="2000" dirty="0"/>
              <a:t>Will allow all code used in project to be in one place</a:t>
            </a:r>
          </a:p>
          <a:p>
            <a:pPr lvl="1" fontAlgn="base"/>
            <a:r>
              <a:rPr lang="en-US" sz="2000" dirty="0"/>
              <a:t>Ability to adjust </a:t>
            </a:r>
            <a:r>
              <a:rPr lang="en-US" sz="2000" dirty="0" err="1"/>
              <a:t>NAOqi</a:t>
            </a:r>
            <a:r>
              <a:rPr lang="en-US" sz="2000" dirty="0"/>
              <a:t> capabilities to fit our need</a:t>
            </a:r>
          </a:p>
          <a:p>
            <a:pPr lvl="1" fontAlgn="base"/>
            <a:r>
              <a:rPr lang="en-US" sz="2000" dirty="0"/>
              <a:t>Could condense and improve readability of code inside the drawing modules</a:t>
            </a:r>
          </a:p>
          <a:p>
            <a:pPr marL="457200" lvl="1" indent="0" fontAlgn="base">
              <a:buNone/>
            </a:pPr>
            <a:endParaRPr lang="en-US" sz="2000" dirty="0"/>
          </a:p>
          <a:p>
            <a:pPr marL="57150" indent="0" fontAlgn="base">
              <a:buNone/>
            </a:pPr>
            <a:r>
              <a:rPr lang="en-US" sz="2000" dirty="0"/>
              <a:t>More modular design, may improve readability and condense the code inside the drawing module.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8A0BB-08C0-494A-BDED-9553E88C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27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A00F-CA01-554A-8945-6953D864C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System Design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9C28-2707-FB43-A56A-D1D441479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000" dirty="0"/>
              <a:t>Using a mix of new functionality from our core SDK and existing functionality from </a:t>
            </a:r>
            <a:r>
              <a:rPr lang="en-US" sz="2000" dirty="0" err="1"/>
              <a:t>NAOqi</a:t>
            </a:r>
            <a:r>
              <a:rPr lang="en-US" sz="2000" dirty="0"/>
              <a:t> framework </a:t>
            </a:r>
          </a:p>
          <a:p>
            <a:pPr lvl="1" fontAlgn="base"/>
            <a:r>
              <a:rPr lang="en-US" sz="2000" dirty="0"/>
              <a:t>Less modular design, could lead to longer blocks of code within the drawing modules</a:t>
            </a:r>
          </a:p>
          <a:p>
            <a:pPr lvl="1" fontAlgn="base"/>
            <a:r>
              <a:rPr lang="en-US" sz="2000" dirty="0"/>
              <a:t>Utilizing </a:t>
            </a:r>
            <a:r>
              <a:rPr lang="en-US" sz="2000" dirty="0" err="1"/>
              <a:t>NAOqi</a:t>
            </a:r>
            <a:r>
              <a:rPr lang="en-US" sz="2000" dirty="0"/>
              <a:t> framework directly will decrease the workload</a:t>
            </a:r>
          </a:p>
          <a:p>
            <a:pPr lvl="1" fontAlgn="base"/>
            <a:r>
              <a:rPr lang="en-US" sz="2000" dirty="0"/>
              <a:t>Keeping Core SDK simple could lead to less confusion when being utilized in the future</a:t>
            </a:r>
          </a:p>
          <a:p>
            <a:pPr marL="457200" lvl="1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Overall, less modular design and may hurt readability, but this will give more time to focus on essential functionalities.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CFBA6-DDF9-794A-A3EC-7C93AF59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58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D0F5F-9A83-6944-814C-7CAA757F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System Design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3252D-C092-D64C-AF4E-E410BED80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200" dirty="0"/>
              <a:t>Selecting the second software system design including accessing both the Python SDK and our Core SDK in the drawing modules</a:t>
            </a:r>
          </a:p>
          <a:p>
            <a:pPr lvl="1" fontAlgn="base"/>
            <a:r>
              <a:rPr lang="en-US" sz="2000" dirty="0"/>
              <a:t>Gives us freedom to leverage existing Python SDK when needed without adding an extra layer of abstraction</a:t>
            </a:r>
          </a:p>
          <a:p>
            <a:pPr lvl="1" fontAlgn="base"/>
            <a:r>
              <a:rPr lang="en-US" sz="2000" dirty="0"/>
              <a:t>Allows Core SDK to fully supplement Python SDK focusing on our specific contributions</a:t>
            </a:r>
          </a:p>
          <a:p>
            <a:pPr lvl="1" fontAlgn="base"/>
            <a:r>
              <a:rPr lang="en-US" sz="2000" dirty="0"/>
              <a:t>Allows more time focusing on core development rather than just wrapping existing modules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r>
              <a:rPr lang="en-US" sz="2200" dirty="0"/>
              <a:t>This strategy will allow us to more heavily focus on developing unique innovations for our Core SDK.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5A515-E56E-3041-8AFA-BFAB4FF7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70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uccs-powerpoint-template-2014-cobranded</Template>
  <TotalTime>1536</TotalTime>
  <Words>1601</Words>
  <Application>Microsoft Macintosh PowerPoint</Application>
  <PresentationFormat>On-screen Show (4:3)</PresentationFormat>
  <Paragraphs>367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Black</vt:lpstr>
      <vt:lpstr>Calibri</vt:lpstr>
      <vt:lpstr>Courier New</vt:lpstr>
      <vt:lpstr>DIN Alternate</vt:lpstr>
      <vt:lpstr>Wingdings</vt:lpstr>
      <vt:lpstr>uccs-powerpoint-template-2014-cobranded</vt:lpstr>
      <vt:lpstr>Social Interactivity Mentor for Youth with Autism using the NAO Robot (SIMYAN)</vt:lpstr>
      <vt:lpstr>Project Recap</vt:lpstr>
      <vt:lpstr>Presentation Overview</vt:lpstr>
      <vt:lpstr>Hardware System Design 1</vt:lpstr>
      <vt:lpstr>Hardware System Design 2</vt:lpstr>
      <vt:lpstr>Hardware System Design Selection</vt:lpstr>
      <vt:lpstr>Software System Design 1</vt:lpstr>
      <vt:lpstr>Software System Design 2</vt:lpstr>
      <vt:lpstr>Software System Design Selection</vt:lpstr>
      <vt:lpstr>Specification &amp; Requirement Updates</vt:lpstr>
      <vt:lpstr>System Diagram</vt:lpstr>
      <vt:lpstr>Input Subsystem</vt:lpstr>
      <vt:lpstr>Processing Subsystem</vt:lpstr>
      <vt:lpstr>Output Subsystem</vt:lpstr>
      <vt:lpstr>Software Architecture Stack</vt:lpstr>
      <vt:lpstr>Sequence Diagram</vt:lpstr>
      <vt:lpstr>Test Plan: Overview</vt:lpstr>
      <vt:lpstr>Integration Tests </vt:lpstr>
      <vt:lpstr>Demonstration Plan</vt:lpstr>
      <vt:lpstr>Development Strategy</vt:lpstr>
      <vt:lpstr>Sprint Breakdown</vt:lpstr>
      <vt:lpstr>Epics Breakdown</vt:lpstr>
      <vt:lpstr>PowerPoint Presentation</vt:lpstr>
      <vt:lpstr>Budget</vt:lpstr>
      <vt:lpstr>Knowledge Integration</vt:lpstr>
      <vt:lpstr>Conclusion</vt:lpstr>
      <vt:lpstr>Any 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titan.sword.of.god@gmail.com</dc:creator>
  <cp:lastModifiedBy>titan.sword.of.god@gmail.com</cp:lastModifiedBy>
  <cp:revision>103</cp:revision>
  <dcterms:created xsi:type="dcterms:W3CDTF">2021-01-28T17:06:27Z</dcterms:created>
  <dcterms:modified xsi:type="dcterms:W3CDTF">2021-01-29T18:43:38Z</dcterms:modified>
</cp:coreProperties>
</file>