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7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4"/>
    <p:restoredTop sz="93949"/>
  </p:normalViewPr>
  <p:slideViewPr>
    <p:cSldViewPr>
      <p:cViewPr varScale="1">
        <p:scale>
          <a:sx n="133" d="100"/>
          <a:sy n="133" d="100"/>
        </p:scale>
        <p:origin x="208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3" d="100"/>
          <a:sy n="113" d="100"/>
        </p:scale>
        <p:origin x="5248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C128F-F16C-4C40-B479-9F09AE032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272E-7DB0-BB4E-8A26-177D260ED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8138-D4C2-A24A-80FA-6A1EE591495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1FD10-C7CE-D143-A189-57803E3882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6D28-16B8-AA45-BFE8-28E29D6EB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FA19-D1E2-FC40-84DF-90EE035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2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7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0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0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0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4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5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5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porium.com/media/catalog/product/cache/c687aa7517cf01e65c009f6943c2b1e9/n/a/nao-print_06_4.png" TargetMode="External"/><Relationship Id="rId2" Type="http://schemas.openxmlformats.org/officeDocument/2006/relationships/hyperlink" Target="https://www.eduporium.com/media/catalog/product/cache/c687aa7517cf01e65c009f6943c2b1e9/n/a/nao-print_03_4.p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9874" y="1027304"/>
            <a:ext cx="84963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ＭＳ Ｐゴシック" pitchFamily="34" charset="-128"/>
              </a:rPr>
              <a:t>SOCIAL ROBOTICS II</a:t>
            </a:r>
            <a:endParaRPr lang="en-US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874" y="1821282"/>
            <a:ext cx="8496300" cy="1524000"/>
          </a:xfrm>
          <a:prstGeom prst="roundRect">
            <a:avLst>
              <a:gd name="adj" fmla="val 689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3200" b="1" dirty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Social Interactivity Mentor for Youth with Autism using the NAO Robot (SIMYAN)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DC9E4-EF3F-B748-B4FF-1E77A2CD3A0F}"/>
              </a:ext>
            </a:extLst>
          </p:cNvPr>
          <p:cNvSpPr txBox="1">
            <a:spLocks noChangeArrowheads="1"/>
          </p:cNvSpPr>
          <p:nvPr/>
        </p:nvSpPr>
        <p:spPr>
          <a:xfrm>
            <a:off x="1382864" y="3499726"/>
            <a:ext cx="6341165" cy="2367674"/>
          </a:xfrm>
          <a:prstGeom prst="roundRect">
            <a:avLst>
              <a:gd name="adj" fmla="val 481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Andrew Nguyen, Bryce George, Colton Homuth,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Sponsor: Dr. Adham Atyabi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Faculty Sponsor: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December 4, 2020</a:t>
            </a:r>
            <a:endParaRPr lang="en-US" altLang="en-US" sz="1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404499"/>
            <a:ext cx="4114802" cy="4462901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Needs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Extension of existing NAO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Provide “play”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Opportunity to learn social cues and concepts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Human mannerisms and social characteristics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724400" y="1417637"/>
            <a:ext cx="4078010" cy="3535363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Wants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Relative autonomy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Intelligence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Adaptability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interaction experience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Intuitive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Instructive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Comfortable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extensibility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reusability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D741-712E-1444-9C26-F270E442EEF2}"/>
              </a:ext>
            </a:extLst>
          </p:cNvPr>
          <p:cNvSpPr txBox="1"/>
          <p:nvPr/>
        </p:nvSpPr>
        <p:spPr>
          <a:xfrm>
            <a:off x="5791200" y="282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CUSTOMER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NEEDS &amp; WANTS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0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733800" y="1256960"/>
            <a:ext cx="5029200" cy="167639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Complexity of human social environments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language processing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Contextual reference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Unexpected disruptions/interruptions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Multiple human interactors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733800" y="3122808"/>
            <a:ext cx="5029200" cy="301395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DIN Alternate" panose="020B0500000000000000" pitchFamily="34" charset="77"/>
              </a:rPr>
              <a:t>Environmental awareness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Measuring 3D distance and depth in environment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Recognizing obstacles and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Mapping environment and moving to different locations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Understanding of object properties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Scale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Orientation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Color</a:t>
            </a:r>
          </a:p>
        </p:txBody>
      </p:sp>
      <p:pic>
        <p:nvPicPr>
          <p:cNvPr id="6" name="Picture 5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E850E8D2-508F-0B46-B444-9B68F067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116958" y="859207"/>
            <a:ext cx="3581400" cy="5121792"/>
          </a:xfrm>
          <a:prstGeom prst="rect">
            <a:avLst/>
          </a:prstGeom>
          <a:effectLst>
            <a:reflection blurRad="6350" stA="42000" endPos="17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307EA-C76E-8B49-AC17-EF9A5B8CB5A8}"/>
              </a:ext>
            </a:extLst>
          </p:cNvPr>
          <p:cNvSpPr txBox="1"/>
          <p:nvPr/>
        </p:nvSpPr>
        <p:spPr>
          <a:xfrm>
            <a:off x="425302" y="5851318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4800600" y="1447800"/>
            <a:ext cx="4038596" cy="17526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Reasoning and Situational Analysis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Prediction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Responsiveness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Data integration and interpretation</a:t>
            </a:r>
            <a:endParaRPr lang="en-US" dirty="0">
              <a:latin typeface="DIN Alternate" panose="020B0500000000000000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04799" y="1447800"/>
            <a:ext cx="4343401" cy="3581400"/>
          </a:xfrm>
          <a:prstGeom prst="roundRect">
            <a:avLst>
              <a:gd name="adj" fmla="val 4689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Deep Learning &amp; AI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development and training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Accuracy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Training Time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Computational resources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application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necessary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sufficient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Processing data within acceptable timeframe</a:t>
            </a:r>
          </a:p>
        </p:txBody>
      </p:sp>
    </p:spTree>
    <p:extLst>
      <p:ext uri="{BB962C8B-B14F-4D97-AF65-F5344CB8AC3E}">
        <p14:creationId xmlns:p14="http://schemas.microsoft.com/office/powerpoint/2010/main" val="20314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96927"/>
              </p:ext>
            </p:extLst>
          </p:nvPr>
        </p:nvGraphicFramePr>
        <p:xfrm>
          <a:off x="329609" y="1223327"/>
          <a:ext cx="8534396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Load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 all necessary resources and load the Activities Master Module 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subject within 5m of starting position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Performed on robot startup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notification  of completion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Initialize Activities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greet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Orient face to look at subject (+/- 5°)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Allocate/initialize all master level subroutines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Greet subject &lt; 1s after detection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3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8672"/>
              </p:ext>
            </p:extLst>
          </p:nvPr>
        </p:nvGraphicFramePr>
        <p:xfrm>
          <a:off x="304800" y="1219200"/>
          <a:ext cx="8534396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Start Activity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operation instructions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valid verbal activity selections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activity selections and re-prompt 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Discover all available activity modules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and initialize selected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93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23046"/>
              </p:ext>
            </p:extLst>
          </p:nvPr>
        </p:nvGraphicFramePr>
        <p:xfrm>
          <a:off x="304799" y="1219200"/>
          <a:ext cx="8534396" cy="361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Object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to Draw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drawing activity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list drawable objects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Prompt for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object selections and re-prompt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8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5085"/>
              </p:ext>
            </p:extLst>
          </p:nvPr>
        </p:nvGraphicFramePr>
        <p:xfrm>
          <a:off x="304800" y="1183189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if already holding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continue using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Drop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choice to use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Verbally instruct subject to provide new writing implement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&lt;=1s after heard</a:t>
                      </a:r>
                    </a:p>
                    <a:p>
                      <a:pPr marL="0" indent="0" fontAlgn="t">
                        <a:buFont typeface="+mj-lt"/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1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95720"/>
              </p:ext>
            </p:extLst>
          </p:nvPr>
        </p:nvGraphicFramePr>
        <p:xfrm>
          <a:off x="304800" y="1193822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when to 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writing implement orientation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invalid orientation and instruct how to fix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if cap still 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cap still on and instruct subject to remove it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writing implement in hand in &lt;=1s after it is placed there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marker orientation &lt;2s after closing grip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if cap is still on in &lt;2s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78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49413"/>
              </p:ext>
            </p:extLst>
          </p:nvPr>
        </p:nvGraphicFramePr>
        <p:xfrm>
          <a:off x="304799" y="1219200"/>
          <a:ext cx="8534396" cy="359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 (black, blue, red, green, brown, purple, or yellow)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cap still on and instruct subject to remove it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82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5868"/>
              </p:ext>
            </p:extLst>
          </p:nvPr>
        </p:nvGraphicFramePr>
        <p:xfrm>
          <a:off x="304800" y="1158240"/>
          <a:ext cx="8534396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Locate/detect drawing surface within 5m of position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of no drawing surface found and prompt for next action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boundaries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inaccessible drawing surface conditions and instruct how to position correctly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drawing surface boundaries in &lt;= 1s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11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371600"/>
            <a:ext cx="8534400" cy="3962400"/>
          </a:xfrm>
          <a:prstGeom prst="roundRect">
            <a:avLst>
              <a:gd name="adj" fmla="val 3540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ASD impairs social interactions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Even more important to learn these skills while young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Social interactions are critical for future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Robotics may be a key solution to developing these social skills</a:t>
            </a:r>
          </a:p>
        </p:txBody>
      </p:sp>
    </p:spTree>
    <p:extLst>
      <p:ext uri="{BB962C8B-B14F-4D97-AF65-F5344CB8AC3E}">
        <p14:creationId xmlns:p14="http://schemas.microsoft.com/office/powerpoint/2010/main" val="2136481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24849"/>
              </p:ext>
            </p:extLst>
          </p:nvPr>
        </p:nvGraphicFramePr>
        <p:xfrm>
          <a:off x="304800" y="1153241"/>
          <a:ext cx="8534396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necessary hand/arm motor control module(s)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Locate object drawing instructions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Execute drawing instructions to draw the object on the drawing surface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square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angles within +/- 1° of 90°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sides same length to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9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73792"/>
              </p:ext>
            </p:extLst>
          </p:nvPr>
        </p:nvGraphicFramePr>
        <p:xfrm>
          <a:off x="304800" y="1158240"/>
          <a:ext cx="8534396" cy="451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rectangle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Four angles within +/- 1°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sets of sides same length to within +/- 5mm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circle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 segment of circumference varies by more than +/- 5% of radius length in distance from the center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1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8581"/>
              </p:ext>
            </p:extLst>
          </p:nvPr>
        </p:nvGraphicFramePr>
        <p:xfrm>
          <a:off x="304800" y="1158240"/>
          <a:ext cx="853439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3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right triangle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One angle +/-1°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angles +/-1° of 45°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Length of sides adjacent to 90° angle are same length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5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23134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Interact with Subject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9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75962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Complete Activity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7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FF2C8-1124-3B49-B8B6-37405E33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81999" cy="3048000"/>
          </a:xfrm>
          <a:prstGeom prst="roundRect">
            <a:avLst>
              <a:gd name="adj" fmla="val 5978"/>
            </a:avLst>
          </a:prstGeom>
          <a:ln w="12700">
            <a:solidFill>
              <a:schemeClr val="bg2">
                <a:lumMod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9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SYSTEM DESIGN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2171" y="1066800"/>
            <a:ext cx="4190999" cy="51816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Design will entail programing the NAO robot to draw with another person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Must supplement existing </a:t>
            </a:r>
            <a:r>
              <a:rPr lang="en-US" sz="2400" dirty="0" err="1">
                <a:solidFill>
                  <a:schemeClr val="bg1"/>
                </a:solidFill>
                <a:latin typeface="DIN Alternate" panose="020B0500000000000000" pitchFamily="34" charset="77"/>
              </a:rPr>
              <a:t>NAOqi</a:t>
            </a: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 API to perform more detailed tasks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Handling a writing implement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Recognizing a writing surface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Intricate joint movement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Social interaction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EC2539-90CE-284E-9B2A-4C65E7A7820B}"/>
              </a:ext>
            </a:extLst>
          </p:cNvPr>
          <p:cNvSpPr/>
          <p:nvPr/>
        </p:nvSpPr>
        <p:spPr>
          <a:xfrm>
            <a:off x="4648197" y="1066800"/>
            <a:ext cx="4190999" cy="4587874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Since project is going to be implemented using NAO…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Majority of time will be spent developing/testing various algorithms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Most anticipated problems are standard problems with software development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System integration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Lots of tasks working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699166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7427" y="1295400"/>
            <a:ext cx="8455573" cy="3568262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robotics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Python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Neural Networks and Machine Learning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Proprietary NAO Framework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ASD social behavior and therapies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COVID-19 closures and limitations </a:t>
            </a:r>
          </a:p>
        </p:txBody>
      </p:sp>
    </p:spTree>
    <p:extLst>
      <p:ext uri="{BB962C8B-B14F-4D97-AF65-F5344CB8AC3E}">
        <p14:creationId xmlns:p14="http://schemas.microsoft.com/office/powerpoint/2010/main" val="406463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7427" y="1112837"/>
            <a:ext cx="8455573" cy="48768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Setup Remote Access to Robot - TBD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Requirements Analysis Report - December 9, 2020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SDK Design - January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Drawing Module Design - February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Project Proposal Presentation - February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Integration with Jetson Nano GPU - February 28,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Begin Development - February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Design Review Presentation - March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Finish Development - April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Integration Testing - April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End-to-End Testing - April ??, 2021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Presentation Preparation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Final Presentation - May ??, 2021</a:t>
            </a:r>
          </a:p>
        </p:txBody>
      </p:sp>
    </p:spTree>
    <p:extLst>
      <p:ext uri="{BB962C8B-B14F-4D97-AF65-F5344CB8AC3E}">
        <p14:creationId xmlns:p14="http://schemas.microsoft.com/office/powerpoint/2010/main" val="3777189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DRAFT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Items: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Jetson Nano GPU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Remote access equipment: Camera, “play pen” fence, padding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3d printed materials: utensil holder, backpack (for GPU)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Depth Sensor (Lidar/Infrared)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F9ED82-BA35-1641-9C3C-B28E1EE386E2}"/>
              </a:ext>
            </a:extLst>
          </p:cNvPr>
          <p:cNvSpPr/>
          <p:nvPr/>
        </p:nvSpPr>
        <p:spPr>
          <a:xfrm>
            <a:off x="303027" y="3902961"/>
            <a:ext cx="8455573" cy="16303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DIN Alternate" panose="020B0500000000000000" pitchFamily="34" charset="77"/>
              </a:rPr>
              <a:t>Cost allocation: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Jetson Nano GPU - free, borrowed from advisor Bill Michael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Depth Sensor ($300 maximum)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Remaining materials ($100 maximum)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29F2B5-8AF9-FF4D-98B2-2E050D413D29}"/>
              </a:ext>
            </a:extLst>
          </p:cNvPr>
          <p:cNvSpPr/>
          <p:nvPr/>
        </p:nvSpPr>
        <p:spPr>
          <a:xfrm>
            <a:off x="304799" y="5808810"/>
            <a:ext cx="8455573" cy="365126"/>
          </a:xfrm>
          <a:prstGeom prst="roundRect">
            <a:avLst>
              <a:gd name="adj" fmla="val 2808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DIN Alternate" panose="020B0500000000000000" pitchFamily="34" charset="77"/>
              </a:rPr>
              <a:t>* Funds will be acquired from department allowance of $100 per person</a:t>
            </a:r>
            <a:endParaRPr lang="en-US" sz="2400" i="1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865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00200"/>
            <a:ext cx="8534400" cy="3352800"/>
          </a:xfrm>
          <a:prstGeom prst="roundRect">
            <a:avLst>
              <a:gd name="adj" fmla="val 3600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We are developing the functionality for the robot to have social interactions with humans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in our knowledge of literature on best approaches for social development in children with ASD - specific therapeutics are out of scope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Our work is more general in scope and guided by our sponsors prior research and guidance</a:t>
            </a:r>
          </a:p>
        </p:txBody>
      </p:sp>
    </p:spTree>
    <p:extLst>
      <p:ext uri="{BB962C8B-B14F-4D97-AF65-F5344CB8AC3E}">
        <p14:creationId xmlns:p14="http://schemas.microsoft.com/office/powerpoint/2010/main" val="332840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42659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Extend the existing NAO Framework to support advanced social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Provide advanced social behaviors in order to promote interaction and social learning for ASD youth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Fulfill specific Social Interactive Drawing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Create documented SDK for future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28871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18275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Images:</a:t>
            </a:r>
          </a:p>
          <a:p>
            <a:endParaRPr lang="en-US" sz="24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https://www.eduporium.com/media/catalog/product/cache/c687aa7517cf01e65c009f6943c2b1e9/n/a/nao-print_03_4.png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00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071019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7D04378-335A-B348-AFDF-15912F2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73181"/>
              </p:ext>
            </p:extLst>
          </p:nvPr>
        </p:nvGraphicFramePr>
        <p:xfrm>
          <a:off x="510698" y="1417320"/>
          <a:ext cx="8122603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603">
                  <a:extLst>
                    <a:ext uri="{9D8B030D-6E8A-4147-A177-3AD203B41FA5}">
                      <a16:colId xmlns:a16="http://schemas.microsoft.com/office/drawing/2014/main" val="38656830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3236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Python PEP 8 formatting 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Use 4 spaces instead of 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Describe all functions and their parameters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References/links to supporting documentation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(Optional) Custom utilities should provide a command line or GUI interface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Documentation Standards (GitHub)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Committed to UCCS-Social-Robotics/docs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Must include a Wiki page or markdown for each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Include author(s) GitHub username and date information at the top of documentation files and wiki pages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6317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683B303-5E32-6F4D-A67E-E2EF8B66D054}"/>
              </a:ext>
            </a:extLst>
          </p:cNvPr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STANDARDS DISCUSSION</a:t>
            </a:r>
          </a:p>
        </p:txBody>
      </p:sp>
    </p:spTree>
    <p:extLst>
      <p:ext uri="{BB962C8B-B14F-4D97-AF65-F5344CB8AC3E}">
        <p14:creationId xmlns:p14="http://schemas.microsoft.com/office/powerpoint/2010/main" val="146509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371600"/>
            <a:ext cx="8534400" cy="4343400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Put constraints here...</a:t>
            </a:r>
          </a:p>
        </p:txBody>
      </p:sp>
    </p:spTree>
    <p:extLst>
      <p:ext uri="{BB962C8B-B14F-4D97-AF65-F5344CB8AC3E}">
        <p14:creationId xmlns:p14="http://schemas.microsoft.com/office/powerpoint/2010/main" val="340677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235075"/>
            <a:ext cx="8534400" cy="1050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>
                <a:latin typeface="DIN Alternate" panose="020B0500000000000000" pitchFamily="34" charset="77"/>
              </a:rPr>
              <a:t>Using social robots to work with ASD individuals is an emerging research field...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922B18-DAAB-C844-965C-253843BE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93789"/>
              </p:ext>
            </p:extLst>
          </p:nvPr>
        </p:nvGraphicFramePr>
        <p:xfrm>
          <a:off x="304801" y="2612708"/>
          <a:ext cx="8534398" cy="3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44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009157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822086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1246202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  <a:gridCol w="1522577">
                  <a:extLst>
                    <a:ext uri="{9D8B030D-6E8A-4147-A177-3AD203B41FA5}">
                      <a16:colId xmlns:a16="http://schemas.microsoft.com/office/drawing/2014/main" val="2593326378"/>
                    </a:ext>
                  </a:extLst>
                </a:gridCol>
                <a:gridCol w="1077766">
                  <a:extLst>
                    <a:ext uri="{9D8B030D-6E8A-4147-A177-3AD203B41FA5}">
                      <a16:colId xmlns:a16="http://schemas.microsoft.com/office/drawing/2014/main" val="2201421821"/>
                    </a:ext>
                  </a:extLst>
                </a:gridCol>
                <a:gridCol w="1992167">
                  <a:extLst>
                    <a:ext uri="{9D8B030D-6E8A-4147-A177-3AD203B41FA5}">
                      <a16:colId xmlns:a16="http://schemas.microsoft.com/office/drawing/2014/main" val="418496938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 Robots for ASD Research and Therapy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Robot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Made By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Height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(cm)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Ambulatory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Programmable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Degrees 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of Freedom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Features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DIN Alternate" panose="020B0500000000000000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Milo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Robokind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~58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Humanoid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degrees of freedom for body language expression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emotive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NAO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QTrobot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LuxAI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8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9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4267200" cy="2193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Used for teaching social skills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Body Language 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Emotional Intelligence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Social Customs/Standards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Language Development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Self Expression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304800" y="3429000"/>
            <a:ext cx="8534400" cy="242777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Facilitate researchers, educators, and therapists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children more likely to interact with adult, asking questions to learn how to operate a robot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individuals are calmer when interacting with robot than with person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Consistency of robot speech, movement, and interaction is comforting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Fewer distracting body language cues than a human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7B2B25-F0DD-3E4C-B048-DD8A03D30121}"/>
              </a:ext>
            </a:extLst>
          </p:cNvPr>
          <p:cNvSpPr/>
          <p:nvPr/>
        </p:nvSpPr>
        <p:spPr>
          <a:xfrm>
            <a:off x="4704434" y="1724752"/>
            <a:ext cx="4104286" cy="159494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400" dirty="0"/>
              <a:t>Used in: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Classrooms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Treatment Facilities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Research Facilities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837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600200"/>
            <a:ext cx="3886200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Outside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produce diagnostic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create therapeutic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design or conduct a particular research experiment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343400" y="1594945"/>
            <a:ext cx="4495796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Within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Create a framework to aid the development and implementation of advanced behaviors to support diagnostic and therapeutic applications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Develop behavior components for a specific scenario as a POC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Interactive drawing exercise with a human subject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59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ENVIRONMENT SURVEY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04800" y="1524001"/>
            <a:ext cx="5943600" cy="4283074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Frontier customer in emerging field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existing research to draw upon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Using NAO robots provided by UCCS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Existing NAO Framework 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Basic robot operation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Support for some 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Extensible via custom modules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Relatively small community using NAO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community contributions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Less likely to find useful utilities already implemented</a:t>
            </a:r>
          </a:p>
        </p:txBody>
      </p:sp>
      <p:pic>
        <p:nvPicPr>
          <p:cNvPr id="5" name="Picture 4" descr="A picture containing a NAO Social Robot&#10;&#10;Description automatically generated">
            <a:extLst>
              <a:ext uri="{FF2B5EF4-FFF2-40B4-BE49-F238E27FC236}">
                <a16:creationId xmlns:a16="http://schemas.microsoft.com/office/drawing/2014/main" id="{EB656B0D-D7C9-E347-8C91-685E3B82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2724" r="11620" b="6956"/>
          <a:stretch/>
        </p:blipFill>
        <p:spPr>
          <a:xfrm>
            <a:off x="6248400" y="1121495"/>
            <a:ext cx="2864226" cy="4288705"/>
          </a:xfrm>
          <a:prstGeom prst="rect">
            <a:avLst/>
          </a:prstGeom>
          <a:effectLst>
            <a:reflection blurRad="6350" stA="42000" endPos="3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A333-75AD-8C44-AAEC-A2A7ED701A14}"/>
              </a:ext>
            </a:extLst>
          </p:cNvPr>
          <p:cNvSpPr txBox="1"/>
          <p:nvPr/>
        </p:nvSpPr>
        <p:spPr>
          <a:xfrm>
            <a:off x="8548573" y="4953000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1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4030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762</TotalTime>
  <Words>1817</Words>
  <Application>Microsoft Macintosh PowerPoint</Application>
  <PresentationFormat>On-screen Show (4:3)</PresentationFormat>
  <Paragraphs>471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DIN Alternate</vt:lpstr>
      <vt:lpstr>uccs-powerpoint-template-2014-cobranded</vt:lpstr>
      <vt:lpstr>PowerPoint Presentation</vt:lpstr>
      <vt:lpstr>PROBLEM OVERVIEW</vt:lpstr>
      <vt:lpstr>PROBLEM BACKGROUND</vt:lpstr>
      <vt:lpstr>PowerPoint Presentation</vt:lpstr>
      <vt:lpstr>CONSTRAINTS</vt:lpstr>
      <vt:lpstr>LITERATURE SEARCH</vt:lpstr>
      <vt:lpstr>LITERATURE SEARCH</vt:lpstr>
      <vt:lpstr>PROJECT SCOPE</vt:lpstr>
      <vt:lpstr>REQUIREMENTS ANALYSIS: ENVIRONMENT SURVEY</vt:lpstr>
      <vt:lpstr>REQUIREMENTS ANALYSIS:</vt:lpstr>
      <vt:lpstr>REQUIREMENTS ANALYSIS: CONSIDERATIONS</vt:lpstr>
      <vt:lpstr>REQUIREMENTS ANALYSIS: CONSIDERATIONS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BLOCK DIAGRAM</vt:lpstr>
      <vt:lpstr>SYSTEM DESIGN EXPECTATIONS</vt:lpstr>
      <vt:lpstr>ISSUES</vt:lpstr>
      <vt:lpstr>TIMELINE</vt:lpstr>
      <vt:lpstr>DRAFT BUDGET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119</cp:revision>
  <dcterms:created xsi:type="dcterms:W3CDTF">2014-11-03T22:15:20Z</dcterms:created>
  <dcterms:modified xsi:type="dcterms:W3CDTF">2020-12-02T02:05:01Z</dcterms:modified>
</cp:coreProperties>
</file>