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8" r:id="rId2"/>
    <p:sldId id="287" r:id="rId3"/>
    <p:sldId id="318" r:id="rId4"/>
    <p:sldId id="288" r:id="rId5"/>
    <p:sldId id="321" r:id="rId6"/>
    <p:sldId id="290" r:id="rId7"/>
    <p:sldId id="320" r:id="rId8"/>
    <p:sldId id="291" r:id="rId9"/>
    <p:sldId id="292" r:id="rId10"/>
    <p:sldId id="293" r:id="rId11"/>
    <p:sldId id="289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9" r:id="rId33"/>
    <p:sldId id="314" r:id="rId34"/>
    <p:sldId id="315" r:id="rId35"/>
    <p:sldId id="317" r:id="rId36"/>
    <p:sldId id="31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6484AB3-5034-7949-8E7E-60AA91430B53}">
          <p14:sldIdLst>
            <p14:sldId id="268"/>
          </p14:sldIdLst>
        </p14:section>
        <p14:section name="TEAM ORGANIZATION" id="{F6D6F044-BB05-5B4C-AFCA-C606102A624C}">
          <p14:sldIdLst>
            <p14:sldId id="287"/>
          </p14:sldIdLst>
        </p14:section>
        <p14:section name="PROBLEM OVERVIEW" id="{6E311C52-54A0-9040-9756-8468FFDD05AE}">
          <p14:sldIdLst>
            <p14:sldId id="318"/>
          </p14:sldIdLst>
        </p14:section>
        <p14:section name="PROBLEM BACKGROUND" id="{68CA0610-C1C9-B84D-A64F-9D775DE15DED}">
          <p14:sldIdLst>
            <p14:sldId id="288"/>
            <p14:sldId id="321"/>
          </p14:sldIdLst>
        </p14:section>
        <p14:section name="CONSTRAINTS" id="{A8E96514-1B45-AE46-99CB-31B651A7FC1D}">
          <p14:sldIdLst>
            <p14:sldId id="290"/>
            <p14:sldId id="320"/>
          </p14:sldIdLst>
        </p14:section>
        <p14:section name="LITERATURE SEARCH" id="{8B5C43F1-6C44-DE49-A405-944F867B525C}">
          <p14:sldIdLst>
            <p14:sldId id="291"/>
            <p14:sldId id="292"/>
          </p14:sldIdLst>
        </p14:section>
        <p14:section name="Project Scope" id="{80111980-6DA6-1B42-8F6E-2FCFE71E1176}">
          <p14:sldIdLst>
            <p14:sldId id="293"/>
          </p14:sldIdLst>
        </p14:section>
        <p14:section name="STANDARDS DISCUSSION" id="{5C0ADB7A-4C9F-B042-A668-88C281269F0F}">
          <p14:sldIdLst>
            <p14:sldId id="289"/>
          </p14:sldIdLst>
        </p14:section>
        <p14:section name="REQUIREMENTS ANALYSIS: ENVIRONMENT SURVEY" id="{028B4189-0E5A-C046-87E9-4904B1095311}">
          <p14:sldIdLst>
            <p14:sldId id="294"/>
          </p14:sldIdLst>
        </p14:section>
        <p14:section name="REQUIREMENTS ANALYSIS:" id="{FFC465BE-5C44-D947-84AE-C861977864B0}">
          <p14:sldIdLst>
            <p14:sldId id="295"/>
          </p14:sldIdLst>
        </p14:section>
        <p14:section name="REQUIREMENTS ANALYSIS: CONSIDERATIONS" id="{5B3701B2-4992-0442-A1B8-2336D86074A5}">
          <p14:sldIdLst>
            <p14:sldId id="296"/>
          </p14:sldIdLst>
        </p14:section>
        <p14:section name="REQUIREMENTS ANALYSIS: CONSIDERATIONS" id="{167E5AFE-B31E-6941-BC80-BF67093C0130}">
          <p14:sldIdLst>
            <p14:sldId id="297"/>
          </p14:sldIdLst>
        </p14:section>
        <p14:section name="REQUIREMENTS SPECIFICATIONS" id="{2670FCD1-A2BB-F54C-B547-0F756D2EFEA2}">
          <p14:sldIdLst>
            <p14:sldId id="298"/>
          </p14:sldIdLst>
        </p14:section>
        <p14:section name="REQUIREMENTS SPECIFICATIONS" id="{F8B7FF2E-1FD6-6448-ABB1-024726045134}">
          <p14:sldIdLst>
            <p14:sldId id="299"/>
          </p14:sldIdLst>
        </p14:section>
        <p14:section name="REQUIREMENTS SPECIFICATIONS" id="{7110E56C-A495-6B4E-BB7C-050B0AE9F54C}">
          <p14:sldIdLst>
            <p14:sldId id="300"/>
          </p14:sldIdLst>
        </p14:section>
        <p14:section name="REQUIREMENTS SPECIFICATIONS" id="{D03CA31E-5827-6B4A-8C0B-E791537B0ADD}">
          <p14:sldIdLst>
            <p14:sldId id="301"/>
            <p14:sldId id="302"/>
            <p14:sldId id="303"/>
          </p14:sldIdLst>
        </p14:section>
        <p14:section name="REQUIREMENTS SPECIFICATIONS" id="{E5E4D7C6-AD43-8542-950C-BCF395FF1D01}">
          <p14:sldIdLst>
            <p14:sldId id="304"/>
            <p14:sldId id="305"/>
            <p14:sldId id="306"/>
            <p14:sldId id="307"/>
          </p14:sldIdLst>
        </p14:section>
        <p14:section name="REQUIREMENTS SPECIFICATIONS" id="{D542F3E7-BA6B-8D48-9370-211791152633}">
          <p14:sldIdLst>
            <p14:sldId id="308"/>
          </p14:sldIdLst>
        </p14:section>
        <p14:section name="REQUIREMENTS SPECIFICATIONS" id="{BECFC4CB-3755-AA4F-94A1-BA50B21B1879}">
          <p14:sldIdLst>
            <p14:sldId id="309"/>
          </p14:sldIdLst>
        </p14:section>
        <p14:section name="BLOCK DIAGRAM" id="{0C175840-FA42-9645-BDEB-80A52BAD3910}">
          <p14:sldIdLst>
            <p14:sldId id="310"/>
          </p14:sldIdLst>
        </p14:section>
        <p14:section name="SYSTEM DESIGN EXPECTATIONS" id="{F85FACD3-026C-F049-94A6-939B90333522}">
          <p14:sldIdLst>
            <p14:sldId id="311"/>
          </p14:sldIdLst>
        </p14:section>
        <p14:section name="ISSUES" id="{3C741D90-D3EB-7041-9F74-63586A5A5F12}">
          <p14:sldIdLst>
            <p14:sldId id="312"/>
          </p14:sldIdLst>
        </p14:section>
        <p14:section name="TIMELINE" id="{1A11486F-13DB-9945-BB09-1A87B0081A55}">
          <p14:sldIdLst>
            <p14:sldId id="313"/>
          </p14:sldIdLst>
        </p14:section>
        <p14:section name="TIMELINE: UPCOMING TASKS" id="{40FDD8F6-ACDA-5F42-8A5A-63F68BF3FBE0}">
          <p14:sldIdLst>
            <p14:sldId id="319"/>
          </p14:sldIdLst>
        </p14:section>
        <p14:section name="DRAFT BUDGET" id="{00BEF445-53CF-2D44-BF73-F98AA77067FB}">
          <p14:sldIdLst>
            <p14:sldId id="314"/>
          </p14:sldIdLst>
        </p14:section>
        <p14:section name="CONCLUSION" id="{377E2E96-8667-3540-B0B2-55B962296911}">
          <p14:sldIdLst>
            <p14:sldId id="315"/>
          </p14:sldIdLst>
        </p14:section>
        <p14:section name="REFERENCES" id="{AEE8C9A4-35E5-AC45-B2AB-A823304A63D9}">
          <p14:sldIdLst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0"/>
    <p:restoredTop sz="90095"/>
  </p:normalViewPr>
  <p:slideViewPr>
    <p:cSldViewPr>
      <p:cViewPr varScale="1">
        <p:scale>
          <a:sx n="150" d="100"/>
          <a:sy n="150" d="100"/>
        </p:scale>
        <p:origin x="6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13" d="100"/>
          <a:sy n="113" d="100"/>
        </p:scale>
        <p:origin x="5248" y="4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587D6-CDB9-314A-B189-FD1439A8FB3B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</dgm:pt>
    <dgm:pt modelId="{11F79F83-70E2-1040-8DEE-1F1A49EE5D61}">
      <dgm:prSet phldrT="[Text]"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Requirements Analysis Report</a:t>
          </a:r>
        </a:p>
      </dgm:t>
    </dgm:pt>
    <dgm:pt modelId="{2C3322CA-7219-F24B-96B5-08C82557DD85}" type="parTrans" cxnId="{ED4A3300-4FD3-9946-BA70-71756C8625B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BF2A7056-EFFC-AB45-BF50-7D880845AB6C}" type="sibTrans" cxnId="{ED4A3300-4FD3-9946-BA70-71756C8625B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FA74D54B-E8CB-2D46-B510-E89AF8B3B84A}">
      <dgm:prSet phldrT="[Text]"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SDK Design</a:t>
          </a:r>
        </a:p>
      </dgm:t>
    </dgm:pt>
    <dgm:pt modelId="{34D42ADC-A3F7-3C44-AE8A-6395877549AA}" type="parTrans" cxnId="{208B007F-8C28-ED47-A755-C9551DC28C87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7A0A0E6E-9FDA-5245-A3D1-D6426D324A4C}" type="sibTrans" cxnId="{208B007F-8C28-ED47-A755-C9551DC28C87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1A45D1A0-64F9-544E-B510-5310D4E7A4CB}">
      <dgm:prSet phldrT="[Text]"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Project Proposal Presentation</a:t>
          </a:r>
        </a:p>
      </dgm:t>
    </dgm:pt>
    <dgm:pt modelId="{812F60F3-A102-0449-B279-DA6454CB10F0}" type="parTrans" cxnId="{FF8DFD97-B07A-B74C-B5D2-0A061E83685C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E1D0B26C-21EC-844F-9FD4-341E7CB1D3C4}" type="sibTrans" cxnId="{FF8DFD97-B07A-B74C-B5D2-0A061E83685C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2AD7F1A4-2D31-764E-8575-37242ABBFA3E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Design Review Presentation</a:t>
          </a:r>
        </a:p>
      </dgm:t>
    </dgm:pt>
    <dgm:pt modelId="{77A84A94-D815-6B46-96D5-11B7E0A009D6}" type="parTrans" cxnId="{0DC0A28B-61D0-D247-A2D8-0BE4B7C6585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1BB2FB39-B187-6848-8509-86B4202F4F1A}" type="sibTrans" cxnId="{0DC0A28B-61D0-D247-A2D8-0BE4B7C6585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060E343C-33BB-FD40-B0BC-3FB9D069ED93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Final Presentation</a:t>
          </a:r>
        </a:p>
      </dgm:t>
    </dgm:pt>
    <dgm:pt modelId="{01DAF402-3C54-314A-9FC3-8D44F30D9723}" type="parTrans" cxnId="{0B22D56A-6D8C-4D44-A5BD-F38F7B33A5B8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A2E79A7B-588F-2C49-9BC7-0F4B07B26E5C}" type="sibTrans" cxnId="{0B22D56A-6D8C-4D44-A5BD-F38F7B33A5B8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A55F8FEB-3B19-9546-BE73-78A50526274D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Begin Development</a:t>
          </a:r>
        </a:p>
      </dgm:t>
    </dgm:pt>
    <dgm:pt modelId="{B3657660-8A2A-9C4D-97BD-04A62226FBB5}" type="parTrans" cxnId="{F28D5418-3FED-6941-93E2-07981B39DE9A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C5D8D16E-0C77-D241-9436-E9775EFB56A8}" type="sibTrans" cxnId="{F28D5418-3FED-6941-93E2-07981B39DE9A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0BD3BDB5-597D-3B4A-B8A2-F968241875DC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Finish Development</a:t>
          </a:r>
        </a:p>
      </dgm:t>
    </dgm:pt>
    <dgm:pt modelId="{9CBD5D0F-5A16-4C4A-8BD0-0F3DB40EAD22}" type="parTrans" cxnId="{7CB60B38-848E-2249-9CB3-ED64276EF862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5DD9F41B-4BBA-804F-8A34-03181383CE2C}" type="sibTrans" cxnId="{7CB60B38-848E-2249-9CB3-ED64276EF862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CCE2FFBD-4166-1F47-AD7E-4BEDF4877D1C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Start Integration Testing</a:t>
          </a:r>
        </a:p>
      </dgm:t>
    </dgm:pt>
    <dgm:pt modelId="{1D142B35-227F-0D42-B2DC-0C76CB7DF9DF}" type="parTrans" cxnId="{1E2B0EDE-A130-C34F-9C1B-7C3DFE2756E4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61E2955C-0132-7849-AFB0-556E992B6F59}" type="sibTrans" cxnId="{1E2B0EDE-A130-C34F-9C1B-7C3DFE2756E4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223FEE43-91FE-C84C-B104-7F789D457714}" type="pres">
      <dgm:prSet presAssocID="{F9C587D6-CDB9-314A-B189-FD1439A8FB3B}" presName="Name0" presStyleCnt="0">
        <dgm:presLayoutVars>
          <dgm:dir/>
          <dgm:resizeHandles val="exact"/>
        </dgm:presLayoutVars>
      </dgm:prSet>
      <dgm:spPr/>
    </dgm:pt>
    <dgm:pt modelId="{DEFA0CA2-DB16-374A-9CD9-6BF285A2CAED}" type="pres">
      <dgm:prSet presAssocID="{F9C587D6-CDB9-314A-B189-FD1439A8FB3B}" presName="arrow" presStyleLbl="bgShp" presStyleIdx="0" presStyleCnt="1"/>
      <dgm:spPr>
        <a:solidFill>
          <a:schemeClr val="tx1">
            <a:lumMod val="85000"/>
            <a:lumOff val="15000"/>
          </a:schemeClr>
        </a:solidFill>
        <a:ln>
          <a:solidFill>
            <a:schemeClr val="bg2">
              <a:lumMod val="50000"/>
            </a:schemeClr>
          </a:solidFill>
        </a:ln>
        <a:effectLst>
          <a:glow rad="101600">
            <a:schemeClr val="tx1">
              <a:lumMod val="75000"/>
              <a:lumOff val="25000"/>
              <a:alpha val="60000"/>
            </a:schemeClr>
          </a:glow>
        </a:effectLst>
      </dgm:spPr>
    </dgm:pt>
    <dgm:pt modelId="{90020E07-0BE2-BC44-9CBF-3AE20966CF1A}" type="pres">
      <dgm:prSet presAssocID="{F9C587D6-CDB9-314A-B189-FD1439A8FB3B}" presName="points" presStyleCnt="0"/>
      <dgm:spPr/>
    </dgm:pt>
    <dgm:pt modelId="{599FCAAC-F1C8-824C-BCE9-2DCC09D15717}" type="pres">
      <dgm:prSet presAssocID="{11F79F83-70E2-1040-8DEE-1F1A49EE5D61}" presName="compositeA" presStyleCnt="0"/>
      <dgm:spPr/>
    </dgm:pt>
    <dgm:pt modelId="{FEFBD6D3-E2F8-2F4D-9DAF-614DD014A18B}" type="pres">
      <dgm:prSet presAssocID="{11F79F83-70E2-1040-8DEE-1F1A49EE5D61}" presName="textA" presStyleLbl="revTx" presStyleIdx="0" presStyleCnt="8">
        <dgm:presLayoutVars>
          <dgm:bulletEnabled val="1"/>
        </dgm:presLayoutVars>
      </dgm:prSet>
      <dgm:spPr/>
    </dgm:pt>
    <dgm:pt modelId="{70CA6D23-1813-B74A-973E-A14FCA1D45FE}" type="pres">
      <dgm:prSet presAssocID="{11F79F83-70E2-1040-8DEE-1F1A49EE5D61}" presName="circleA" presStyleLbl="node1" presStyleIdx="0" presStyleCnt="8" custScaleX="147039" custScaleY="147039"/>
      <dgm:spPr>
        <a:solidFill>
          <a:schemeClr val="bg2">
            <a:lumMod val="50000"/>
          </a:schemeClr>
        </a:solidFill>
      </dgm:spPr>
    </dgm:pt>
    <dgm:pt modelId="{06ADC794-B865-A54D-B4EB-A668E8F29B1A}" type="pres">
      <dgm:prSet presAssocID="{11F79F83-70E2-1040-8DEE-1F1A49EE5D61}" presName="spaceA" presStyleCnt="0"/>
      <dgm:spPr/>
    </dgm:pt>
    <dgm:pt modelId="{E8684A29-C942-8C41-B8F2-0EC3B8389DC2}" type="pres">
      <dgm:prSet presAssocID="{BF2A7056-EFFC-AB45-BF50-7D880845AB6C}" presName="space" presStyleCnt="0"/>
      <dgm:spPr/>
    </dgm:pt>
    <dgm:pt modelId="{588EFE73-83FD-E145-9811-CBB484BAE9B6}" type="pres">
      <dgm:prSet presAssocID="{FA74D54B-E8CB-2D46-B510-E89AF8B3B84A}" presName="compositeB" presStyleCnt="0"/>
      <dgm:spPr/>
    </dgm:pt>
    <dgm:pt modelId="{6B65BAED-619A-3245-B1BA-5E731AB146EE}" type="pres">
      <dgm:prSet presAssocID="{FA74D54B-E8CB-2D46-B510-E89AF8B3B84A}" presName="textB" presStyleLbl="revTx" presStyleIdx="1" presStyleCnt="8" custLinFactNeighborX="2077">
        <dgm:presLayoutVars>
          <dgm:bulletEnabled val="1"/>
        </dgm:presLayoutVars>
      </dgm:prSet>
      <dgm:spPr/>
    </dgm:pt>
    <dgm:pt modelId="{ABB5CEEB-4C6C-F547-BBB4-2C69A2275DB5}" type="pres">
      <dgm:prSet presAssocID="{FA74D54B-E8CB-2D46-B510-E89AF8B3B84A}" presName="circleB" presStyleLbl="node1" presStyleIdx="1" presStyleCnt="8" custScaleX="147039" custScaleY="147039" custLinFactNeighborX="3688"/>
      <dgm:spPr>
        <a:solidFill>
          <a:schemeClr val="bg2">
            <a:lumMod val="50000"/>
          </a:schemeClr>
        </a:solidFill>
      </dgm:spPr>
    </dgm:pt>
    <dgm:pt modelId="{4BB1DF6E-075B-8F44-9FFE-375C1ABDFF82}" type="pres">
      <dgm:prSet presAssocID="{FA74D54B-E8CB-2D46-B510-E89AF8B3B84A}" presName="spaceB" presStyleCnt="0"/>
      <dgm:spPr/>
    </dgm:pt>
    <dgm:pt modelId="{49E989BF-ACFE-1A49-8CFC-BD23A5618397}" type="pres">
      <dgm:prSet presAssocID="{7A0A0E6E-9FDA-5245-A3D1-D6426D324A4C}" presName="space" presStyleCnt="0"/>
      <dgm:spPr/>
    </dgm:pt>
    <dgm:pt modelId="{41AEA53D-9A88-4749-9D6B-99762360D81A}" type="pres">
      <dgm:prSet presAssocID="{1A45D1A0-64F9-544E-B510-5310D4E7A4CB}" presName="compositeA" presStyleCnt="0"/>
      <dgm:spPr/>
    </dgm:pt>
    <dgm:pt modelId="{98F04BFF-F223-FB42-8C15-356B99E47BE8}" type="pres">
      <dgm:prSet presAssocID="{1A45D1A0-64F9-544E-B510-5310D4E7A4CB}" presName="textA" presStyleLbl="revTx" presStyleIdx="2" presStyleCnt="8" custLinFactNeighborX="-11208">
        <dgm:presLayoutVars>
          <dgm:bulletEnabled val="1"/>
        </dgm:presLayoutVars>
      </dgm:prSet>
      <dgm:spPr/>
    </dgm:pt>
    <dgm:pt modelId="{EFF76577-24EF-D44C-8639-F991EBD33D57}" type="pres">
      <dgm:prSet presAssocID="{1A45D1A0-64F9-544E-B510-5310D4E7A4CB}" presName="circleA" presStyleLbl="node1" presStyleIdx="2" presStyleCnt="8" custScaleX="147039" custScaleY="147039" custLinFactNeighborX="-22104"/>
      <dgm:spPr>
        <a:solidFill>
          <a:schemeClr val="bg2">
            <a:lumMod val="50000"/>
          </a:schemeClr>
        </a:solidFill>
      </dgm:spPr>
    </dgm:pt>
    <dgm:pt modelId="{4B0915F6-E265-BF43-B006-A3AE286EBE5A}" type="pres">
      <dgm:prSet presAssocID="{1A45D1A0-64F9-544E-B510-5310D4E7A4CB}" presName="spaceA" presStyleCnt="0"/>
      <dgm:spPr/>
    </dgm:pt>
    <dgm:pt modelId="{E78AA21B-4A3B-6F4C-9038-1FE3EB0B12F8}" type="pres">
      <dgm:prSet presAssocID="{E1D0B26C-21EC-844F-9FD4-341E7CB1D3C4}" presName="space" presStyleCnt="0"/>
      <dgm:spPr/>
    </dgm:pt>
    <dgm:pt modelId="{9B2B9644-5526-0E4E-8D3E-1D7ED94C1EC1}" type="pres">
      <dgm:prSet presAssocID="{A55F8FEB-3B19-9546-BE73-78A50526274D}" presName="compositeB" presStyleCnt="0"/>
      <dgm:spPr/>
    </dgm:pt>
    <dgm:pt modelId="{C5F1B4F7-BEA7-804A-83E7-87CEE683F5F8}" type="pres">
      <dgm:prSet presAssocID="{A55F8FEB-3B19-9546-BE73-78A50526274D}" presName="textB" presStyleLbl="revTx" presStyleIdx="3" presStyleCnt="8" custLinFactNeighborX="-30003" custLinFactNeighborY="0">
        <dgm:presLayoutVars>
          <dgm:bulletEnabled val="1"/>
        </dgm:presLayoutVars>
      </dgm:prSet>
      <dgm:spPr/>
    </dgm:pt>
    <dgm:pt modelId="{366590D0-D2BD-194E-B5AA-A484B4F7DBE6}" type="pres">
      <dgm:prSet presAssocID="{A55F8FEB-3B19-9546-BE73-78A50526274D}" presName="circleB" presStyleLbl="node1" presStyleIdx="3" presStyleCnt="8" custScaleX="147039" custScaleY="147039" custLinFactNeighborX="-58207"/>
      <dgm:spPr>
        <a:solidFill>
          <a:schemeClr val="bg2">
            <a:lumMod val="50000"/>
          </a:schemeClr>
        </a:solidFill>
      </dgm:spPr>
    </dgm:pt>
    <dgm:pt modelId="{EB7E2C87-BF50-9947-AF3A-CD414BBC9956}" type="pres">
      <dgm:prSet presAssocID="{A55F8FEB-3B19-9546-BE73-78A50526274D}" presName="spaceB" presStyleCnt="0"/>
      <dgm:spPr/>
    </dgm:pt>
    <dgm:pt modelId="{B0B1AA3A-9F04-F740-8991-EF86CE4B9497}" type="pres">
      <dgm:prSet presAssocID="{C5D8D16E-0C77-D241-9436-E9775EFB56A8}" presName="space" presStyleCnt="0"/>
      <dgm:spPr/>
    </dgm:pt>
    <dgm:pt modelId="{FBB769DD-0F96-BA48-BFD9-69E23C256740}" type="pres">
      <dgm:prSet presAssocID="{2AD7F1A4-2D31-764E-8575-37242ABBFA3E}" presName="compositeA" presStyleCnt="0"/>
      <dgm:spPr/>
    </dgm:pt>
    <dgm:pt modelId="{272AE568-10D2-C340-9275-F7144D8FD4F5}" type="pres">
      <dgm:prSet presAssocID="{2AD7F1A4-2D31-764E-8575-37242ABBFA3E}" presName="textA" presStyleLbl="revTx" presStyleIdx="4" presStyleCnt="8" custLinFactNeighborX="-47235">
        <dgm:presLayoutVars>
          <dgm:bulletEnabled val="1"/>
        </dgm:presLayoutVars>
      </dgm:prSet>
      <dgm:spPr/>
    </dgm:pt>
    <dgm:pt modelId="{0CC9CAAE-2D59-2648-A428-A25904114EF1}" type="pres">
      <dgm:prSet presAssocID="{2AD7F1A4-2D31-764E-8575-37242ABBFA3E}" presName="circleA" presStyleLbl="node1" presStyleIdx="4" presStyleCnt="8" custScaleX="147039" custScaleY="147039" custLinFactNeighborX="-93153"/>
      <dgm:spPr>
        <a:solidFill>
          <a:schemeClr val="bg2">
            <a:lumMod val="50000"/>
          </a:schemeClr>
        </a:solidFill>
      </dgm:spPr>
    </dgm:pt>
    <dgm:pt modelId="{35F5D1C2-F507-0E4E-8153-422101ADEBE6}" type="pres">
      <dgm:prSet presAssocID="{2AD7F1A4-2D31-764E-8575-37242ABBFA3E}" presName="spaceA" presStyleCnt="0"/>
      <dgm:spPr/>
    </dgm:pt>
    <dgm:pt modelId="{470D8637-EEEE-7B44-8075-824D71402952}" type="pres">
      <dgm:prSet presAssocID="{1BB2FB39-B187-6848-8509-86B4202F4F1A}" presName="space" presStyleCnt="0"/>
      <dgm:spPr/>
    </dgm:pt>
    <dgm:pt modelId="{B50632EC-BF4A-7B47-96EB-54A34529EB7C}" type="pres">
      <dgm:prSet presAssocID="{0BD3BDB5-597D-3B4A-B8A2-F968241875DC}" presName="compositeB" presStyleCnt="0"/>
      <dgm:spPr/>
    </dgm:pt>
    <dgm:pt modelId="{3F70A84B-5550-B144-B691-2769AA2B829C}" type="pres">
      <dgm:prSet presAssocID="{0BD3BDB5-597D-3B4A-B8A2-F968241875DC}" presName="textB" presStyleLbl="revTx" presStyleIdx="5" presStyleCnt="8" custLinFactNeighborX="51397">
        <dgm:presLayoutVars>
          <dgm:bulletEnabled val="1"/>
        </dgm:presLayoutVars>
      </dgm:prSet>
      <dgm:spPr/>
    </dgm:pt>
    <dgm:pt modelId="{A96148CF-D8D1-6849-A295-ED24FFC4826E}" type="pres">
      <dgm:prSet presAssocID="{0BD3BDB5-597D-3B4A-B8A2-F968241875DC}" presName="circleB" presStyleLbl="node1" presStyleIdx="5" presStyleCnt="8" custScaleX="147039" custScaleY="147039" custLinFactX="1360" custLinFactNeighborX="100000"/>
      <dgm:spPr>
        <a:solidFill>
          <a:schemeClr val="bg2">
            <a:lumMod val="50000"/>
          </a:schemeClr>
        </a:solidFill>
      </dgm:spPr>
    </dgm:pt>
    <dgm:pt modelId="{18CCAD6F-0AE8-EB4D-A3E3-467E0F8E9F67}" type="pres">
      <dgm:prSet presAssocID="{0BD3BDB5-597D-3B4A-B8A2-F968241875DC}" presName="spaceB" presStyleCnt="0"/>
      <dgm:spPr/>
    </dgm:pt>
    <dgm:pt modelId="{7AAD6FB4-AB8A-0A43-B1F2-F0A69C4E812B}" type="pres">
      <dgm:prSet presAssocID="{5DD9F41B-4BBA-804F-8A34-03181383CE2C}" presName="space" presStyleCnt="0"/>
      <dgm:spPr/>
    </dgm:pt>
    <dgm:pt modelId="{754629EC-CC8D-8C4F-853D-5F908C7958CD}" type="pres">
      <dgm:prSet presAssocID="{CCE2FFBD-4166-1F47-AD7E-4BEDF4877D1C}" presName="compositeA" presStyleCnt="0"/>
      <dgm:spPr/>
    </dgm:pt>
    <dgm:pt modelId="{B93563BF-46BB-9E44-B6A7-E35863D12446}" type="pres">
      <dgm:prSet presAssocID="{CCE2FFBD-4166-1F47-AD7E-4BEDF4877D1C}" presName="textA" presStyleLbl="revTx" presStyleIdx="6" presStyleCnt="8" custLinFactNeighborX="32131">
        <dgm:presLayoutVars>
          <dgm:bulletEnabled val="1"/>
        </dgm:presLayoutVars>
      </dgm:prSet>
      <dgm:spPr/>
    </dgm:pt>
    <dgm:pt modelId="{E3A0C0CE-2B13-E040-B286-C1A02C5FE501}" type="pres">
      <dgm:prSet presAssocID="{CCE2FFBD-4166-1F47-AD7E-4BEDF4877D1C}" presName="circleA" presStyleLbl="node1" presStyleIdx="6" presStyleCnt="8" custScaleX="147039" custScaleY="147039" custLinFactNeighborX="63368"/>
      <dgm:spPr>
        <a:solidFill>
          <a:schemeClr val="bg2">
            <a:lumMod val="50000"/>
          </a:schemeClr>
        </a:solidFill>
      </dgm:spPr>
    </dgm:pt>
    <dgm:pt modelId="{AAD5232A-97E1-6B4C-BDB3-198163E47241}" type="pres">
      <dgm:prSet presAssocID="{CCE2FFBD-4166-1F47-AD7E-4BEDF4877D1C}" presName="spaceA" presStyleCnt="0"/>
      <dgm:spPr/>
    </dgm:pt>
    <dgm:pt modelId="{C817A904-A1C9-654E-A150-B47AFF8BEB8D}" type="pres">
      <dgm:prSet presAssocID="{61E2955C-0132-7849-AFB0-556E992B6F59}" presName="space" presStyleCnt="0"/>
      <dgm:spPr/>
    </dgm:pt>
    <dgm:pt modelId="{A30A9E4B-7EB3-2446-9279-C255474D1994}" type="pres">
      <dgm:prSet presAssocID="{060E343C-33BB-FD40-B0BC-3FB9D069ED93}" presName="compositeB" presStyleCnt="0"/>
      <dgm:spPr/>
    </dgm:pt>
    <dgm:pt modelId="{4FCDBFC7-19D0-A744-AAE4-8E8E4B235E3D}" type="pres">
      <dgm:prSet presAssocID="{060E343C-33BB-FD40-B0BC-3FB9D069ED93}" presName="textB" presStyleLbl="revTx" presStyleIdx="7" presStyleCnt="8" custLinFactNeighborX="60268">
        <dgm:presLayoutVars>
          <dgm:bulletEnabled val="1"/>
        </dgm:presLayoutVars>
      </dgm:prSet>
      <dgm:spPr/>
    </dgm:pt>
    <dgm:pt modelId="{C95396E7-0E60-2848-8F21-05B62DBCEB73}" type="pres">
      <dgm:prSet presAssocID="{060E343C-33BB-FD40-B0BC-3FB9D069ED93}" presName="circleB" presStyleLbl="node1" presStyleIdx="7" presStyleCnt="8" custScaleX="147039" custScaleY="147039" custLinFactX="18858" custLinFactNeighborX="100000"/>
      <dgm:spPr>
        <a:solidFill>
          <a:schemeClr val="bg2">
            <a:lumMod val="50000"/>
          </a:schemeClr>
        </a:solidFill>
      </dgm:spPr>
    </dgm:pt>
    <dgm:pt modelId="{445218CD-A670-D34C-B413-16CE33D74F6E}" type="pres">
      <dgm:prSet presAssocID="{060E343C-33BB-FD40-B0BC-3FB9D069ED93}" presName="spaceB" presStyleCnt="0"/>
      <dgm:spPr/>
    </dgm:pt>
  </dgm:ptLst>
  <dgm:cxnLst>
    <dgm:cxn modelId="{ED4A3300-4FD3-9946-BA70-71756C8625B3}" srcId="{F9C587D6-CDB9-314A-B189-FD1439A8FB3B}" destId="{11F79F83-70E2-1040-8DEE-1F1A49EE5D61}" srcOrd="0" destOrd="0" parTransId="{2C3322CA-7219-F24B-96B5-08C82557DD85}" sibTransId="{BF2A7056-EFFC-AB45-BF50-7D880845AB6C}"/>
    <dgm:cxn modelId="{F28D5418-3FED-6941-93E2-07981B39DE9A}" srcId="{F9C587D6-CDB9-314A-B189-FD1439A8FB3B}" destId="{A55F8FEB-3B19-9546-BE73-78A50526274D}" srcOrd="3" destOrd="0" parTransId="{B3657660-8A2A-9C4D-97BD-04A62226FBB5}" sibTransId="{C5D8D16E-0C77-D241-9436-E9775EFB56A8}"/>
    <dgm:cxn modelId="{242EC422-41C1-1B45-9718-57386CEF0264}" type="presOf" srcId="{060E343C-33BB-FD40-B0BC-3FB9D069ED93}" destId="{4FCDBFC7-19D0-A744-AAE4-8E8E4B235E3D}" srcOrd="0" destOrd="0" presId="urn:microsoft.com/office/officeart/2005/8/layout/hProcess11"/>
    <dgm:cxn modelId="{E328402B-D7BE-3A45-B1A5-A80FD85F463A}" type="presOf" srcId="{A55F8FEB-3B19-9546-BE73-78A50526274D}" destId="{C5F1B4F7-BEA7-804A-83E7-87CEE683F5F8}" srcOrd="0" destOrd="0" presId="urn:microsoft.com/office/officeart/2005/8/layout/hProcess11"/>
    <dgm:cxn modelId="{7CB60B38-848E-2249-9CB3-ED64276EF862}" srcId="{F9C587D6-CDB9-314A-B189-FD1439A8FB3B}" destId="{0BD3BDB5-597D-3B4A-B8A2-F968241875DC}" srcOrd="5" destOrd="0" parTransId="{9CBD5D0F-5A16-4C4A-8BD0-0F3DB40EAD22}" sibTransId="{5DD9F41B-4BBA-804F-8A34-03181383CE2C}"/>
    <dgm:cxn modelId="{7697B24A-4BBF-B946-9B03-5A581D0A698E}" type="presOf" srcId="{FA74D54B-E8CB-2D46-B510-E89AF8B3B84A}" destId="{6B65BAED-619A-3245-B1BA-5E731AB146EE}" srcOrd="0" destOrd="0" presId="urn:microsoft.com/office/officeart/2005/8/layout/hProcess11"/>
    <dgm:cxn modelId="{0B22D56A-6D8C-4D44-A5BD-F38F7B33A5B8}" srcId="{F9C587D6-CDB9-314A-B189-FD1439A8FB3B}" destId="{060E343C-33BB-FD40-B0BC-3FB9D069ED93}" srcOrd="7" destOrd="0" parTransId="{01DAF402-3C54-314A-9FC3-8D44F30D9723}" sibTransId="{A2E79A7B-588F-2C49-9BC7-0F4B07B26E5C}"/>
    <dgm:cxn modelId="{208B007F-8C28-ED47-A755-C9551DC28C87}" srcId="{F9C587D6-CDB9-314A-B189-FD1439A8FB3B}" destId="{FA74D54B-E8CB-2D46-B510-E89AF8B3B84A}" srcOrd="1" destOrd="0" parTransId="{34D42ADC-A3F7-3C44-AE8A-6395877549AA}" sibTransId="{7A0A0E6E-9FDA-5245-A3D1-D6426D324A4C}"/>
    <dgm:cxn modelId="{0DC0A28B-61D0-D247-A2D8-0BE4B7C65853}" srcId="{F9C587D6-CDB9-314A-B189-FD1439A8FB3B}" destId="{2AD7F1A4-2D31-764E-8575-37242ABBFA3E}" srcOrd="4" destOrd="0" parTransId="{77A84A94-D815-6B46-96D5-11B7E0A009D6}" sibTransId="{1BB2FB39-B187-6848-8509-86B4202F4F1A}"/>
    <dgm:cxn modelId="{BF9E8A92-03C2-7E41-BE72-7672437DC782}" type="presOf" srcId="{0BD3BDB5-597D-3B4A-B8A2-F968241875DC}" destId="{3F70A84B-5550-B144-B691-2769AA2B829C}" srcOrd="0" destOrd="0" presId="urn:microsoft.com/office/officeart/2005/8/layout/hProcess11"/>
    <dgm:cxn modelId="{FF8DFD97-B07A-B74C-B5D2-0A061E83685C}" srcId="{F9C587D6-CDB9-314A-B189-FD1439A8FB3B}" destId="{1A45D1A0-64F9-544E-B510-5310D4E7A4CB}" srcOrd="2" destOrd="0" parTransId="{812F60F3-A102-0449-B279-DA6454CB10F0}" sibTransId="{E1D0B26C-21EC-844F-9FD4-341E7CB1D3C4}"/>
    <dgm:cxn modelId="{1F8817B3-57AA-D143-ABAD-4ECF7B9D1B25}" type="presOf" srcId="{1A45D1A0-64F9-544E-B510-5310D4E7A4CB}" destId="{98F04BFF-F223-FB42-8C15-356B99E47BE8}" srcOrd="0" destOrd="0" presId="urn:microsoft.com/office/officeart/2005/8/layout/hProcess11"/>
    <dgm:cxn modelId="{B275E3BD-81A9-A240-BF6C-5493F9CD965F}" type="presOf" srcId="{CCE2FFBD-4166-1F47-AD7E-4BEDF4877D1C}" destId="{B93563BF-46BB-9E44-B6A7-E35863D12446}" srcOrd="0" destOrd="0" presId="urn:microsoft.com/office/officeart/2005/8/layout/hProcess11"/>
    <dgm:cxn modelId="{D13A58D3-05D3-CD41-B3F2-CB06605205C5}" type="presOf" srcId="{2AD7F1A4-2D31-764E-8575-37242ABBFA3E}" destId="{272AE568-10D2-C340-9275-F7144D8FD4F5}" srcOrd="0" destOrd="0" presId="urn:microsoft.com/office/officeart/2005/8/layout/hProcess11"/>
    <dgm:cxn modelId="{1E2B0EDE-A130-C34F-9C1B-7C3DFE2756E4}" srcId="{F9C587D6-CDB9-314A-B189-FD1439A8FB3B}" destId="{CCE2FFBD-4166-1F47-AD7E-4BEDF4877D1C}" srcOrd="6" destOrd="0" parTransId="{1D142B35-227F-0D42-B2DC-0C76CB7DF9DF}" sibTransId="{61E2955C-0132-7849-AFB0-556E992B6F59}"/>
    <dgm:cxn modelId="{F040BEDE-3A01-7E4A-9FD4-F31BEAC9BDA8}" type="presOf" srcId="{F9C587D6-CDB9-314A-B189-FD1439A8FB3B}" destId="{223FEE43-91FE-C84C-B104-7F789D457714}" srcOrd="0" destOrd="0" presId="urn:microsoft.com/office/officeart/2005/8/layout/hProcess11"/>
    <dgm:cxn modelId="{E37171E6-803E-9042-BFDE-3CC758429EEE}" type="presOf" srcId="{11F79F83-70E2-1040-8DEE-1F1A49EE5D61}" destId="{FEFBD6D3-E2F8-2F4D-9DAF-614DD014A18B}" srcOrd="0" destOrd="0" presId="urn:microsoft.com/office/officeart/2005/8/layout/hProcess11"/>
    <dgm:cxn modelId="{BCAC3B37-6EE0-3F4A-A7B2-72C57E24A2B8}" type="presParOf" srcId="{223FEE43-91FE-C84C-B104-7F789D457714}" destId="{DEFA0CA2-DB16-374A-9CD9-6BF285A2CAED}" srcOrd="0" destOrd="0" presId="urn:microsoft.com/office/officeart/2005/8/layout/hProcess11"/>
    <dgm:cxn modelId="{6FAC0E6E-B6B6-DC49-9D3C-D8ECD4961AB0}" type="presParOf" srcId="{223FEE43-91FE-C84C-B104-7F789D457714}" destId="{90020E07-0BE2-BC44-9CBF-3AE20966CF1A}" srcOrd="1" destOrd="0" presId="urn:microsoft.com/office/officeart/2005/8/layout/hProcess11"/>
    <dgm:cxn modelId="{421C7783-1F34-2D49-BFEA-7007B06292AA}" type="presParOf" srcId="{90020E07-0BE2-BC44-9CBF-3AE20966CF1A}" destId="{599FCAAC-F1C8-824C-BCE9-2DCC09D15717}" srcOrd="0" destOrd="0" presId="urn:microsoft.com/office/officeart/2005/8/layout/hProcess11"/>
    <dgm:cxn modelId="{9F5BE470-4549-F746-B25D-035EB0EE298E}" type="presParOf" srcId="{599FCAAC-F1C8-824C-BCE9-2DCC09D15717}" destId="{FEFBD6D3-E2F8-2F4D-9DAF-614DD014A18B}" srcOrd="0" destOrd="0" presId="urn:microsoft.com/office/officeart/2005/8/layout/hProcess11"/>
    <dgm:cxn modelId="{2871618E-01AA-C148-A266-D92C193F7F43}" type="presParOf" srcId="{599FCAAC-F1C8-824C-BCE9-2DCC09D15717}" destId="{70CA6D23-1813-B74A-973E-A14FCA1D45FE}" srcOrd="1" destOrd="0" presId="urn:microsoft.com/office/officeart/2005/8/layout/hProcess11"/>
    <dgm:cxn modelId="{28F2F9BA-D4F7-284B-86E3-33961F899A4D}" type="presParOf" srcId="{599FCAAC-F1C8-824C-BCE9-2DCC09D15717}" destId="{06ADC794-B865-A54D-B4EB-A668E8F29B1A}" srcOrd="2" destOrd="0" presId="urn:microsoft.com/office/officeart/2005/8/layout/hProcess11"/>
    <dgm:cxn modelId="{8B631E00-C640-354D-96FE-5A288D53F5FD}" type="presParOf" srcId="{90020E07-0BE2-BC44-9CBF-3AE20966CF1A}" destId="{E8684A29-C942-8C41-B8F2-0EC3B8389DC2}" srcOrd="1" destOrd="0" presId="urn:microsoft.com/office/officeart/2005/8/layout/hProcess11"/>
    <dgm:cxn modelId="{FA31F02D-8CD3-B647-A803-0A39F6FD60FB}" type="presParOf" srcId="{90020E07-0BE2-BC44-9CBF-3AE20966CF1A}" destId="{588EFE73-83FD-E145-9811-CBB484BAE9B6}" srcOrd="2" destOrd="0" presId="urn:microsoft.com/office/officeart/2005/8/layout/hProcess11"/>
    <dgm:cxn modelId="{EA01BBEE-3C55-1B44-85B9-546FC2661611}" type="presParOf" srcId="{588EFE73-83FD-E145-9811-CBB484BAE9B6}" destId="{6B65BAED-619A-3245-B1BA-5E731AB146EE}" srcOrd="0" destOrd="0" presId="urn:microsoft.com/office/officeart/2005/8/layout/hProcess11"/>
    <dgm:cxn modelId="{5BF6CC5F-68BD-A746-98F9-6EB3B112E6B0}" type="presParOf" srcId="{588EFE73-83FD-E145-9811-CBB484BAE9B6}" destId="{ABB5CEEB-4C6C-F547-BBB4-2C69A2275DB5}" srcOrd="1" destOrd="0" presId="urn:microsoft.com/office/officeart/2005/8/layout/hProcess11"/>
    <dgm:cxn modelId="{5F3C1F50-35C4-6541-8A88-EBDFFCABB051}" type="presParOf" srcId="{588EFE73-83FD-E145-9811-CBB484BAE9B6}" destId="{4BB1DF6E-075B-8F44-9FFE-375C1ABDFF82}" srcOrd="2" destOrd="0" presId="urn:microsoft.com/office/officeart/2005/8/layout/hProcess11"/>
    <dgm:cxn modelId="{32B1F030-C027-7D43-83FA-22F759BAE423}" type="presParOf" srcId="{90020E07-0BE2-BC44-9CBF-3AE20966CF1A}" destId="{49E989BF-ACFE-1A49-8CFC-BD23A5618397}" srcOrd="3" destOrd="0" presId="urn:microsoft.com/office/officeart/2005/8/layout/hProcess11"/>
    <dgm:cxn modelId="{06BE31B6-BF09-2446-AEAA-E3499E095E52}" type="presParOf" srcId="{90020E07-0BE2-BC44-9CBF-3AE20966CF1A}" destId="{41AEA53D-9A88-4749-9D6B-99762360D81A}" srcOrd="4" destOrd="0" presId="urn:microsoft.com/office/officeart/2005/8/layout/hProcess11"/>
    <dgm:cxn modelId="{9B4C0BB7-45C9-044A-87EF-6AF21FA3AB5D}" type="presParOf" srcId="{41AEA53D-9A88-4749-9D6B-99762360D81A}" destId="{98F04BFF-F223-FB42-8C15-356B99E47BE8}" srcOrd="0" destOrd="0" presId="urn:microsoft.com/office/officeart/2005/8/layout/hProcess11"/>
    <dgm:cxn modelId="{37B75A7E-D5F0-A948-A508-5B4E4A86EFD1}" type="presParOf" srcId="{41AEA53D-9A88-4749-9D6B-99762360D81A}" destId="{EFF76577-24EF-D44C-8639-F991EBD33D57}" srcOrd="1" destOrd="0" presId="urn:microsoft.com/office/officeart/2005/8/layout/hProcess11"/>
    <dgm:cxn modelId="{3980BE72-895A-1C4D-B2B6-B0B255D637BF}" type="presParOf" srcId="{41AEA53D-9A88-4749-9D6B-99762360D81A}" destId="{4B0915F6-E265-BF43-B006-A3AE286EBE5A}" srcOrd="2" destOrd="0" presId="urn:microsoft.com/office/officeart/2005/8/layout/hProcess11"/>
    <dgm:cxn modelId="{C617803A-6949-534F-93C0-932CAC37E35B}" type="presParOf" srcId="{90020E07-0BE2-BC44-9CBF-3AE20966CF1A}" destId="{E78AA21B-4A3B-6F4C-9038-1FE3EB0B12F8}" srcOrd="5" destOrd="0" presId="urn:microsoft.com/office/officeart/2005/8/layout/hProcess11"/>
    <dgm:cxn modelId="{9C1A2405-E509-884B-8E69-62DACC5FE3DF}" type="presParOf" srcId="{90020E07-0BE2-BC44-9CBF-3AE20966CF1A}" destId="{9B2B9644-5526-0E4E-8D3E-1D7ED94C1EC1}" srcOrd="6" destOrd="0" presId="urn:microsoft.com/office/officeart/2005/8/layout/hProcess11"/>
    <dgm:cxn modelId="{F98CC3B1-457D-494D-A39D-9D9A4B55D2D8}" type="presParOf" srcId="{9B2B9644-5526-0E4E-8D3E-1D7ED94C1EC1}" destId="{C5F1B4F7-BEA7-804A-83E7-87CEE683F5F8}" srcOrd="0" destOrd="0" presId="urn:microsoft.com/office/officeart/2005/8/layout/hProcess11"/>
    <dgm:cxn modelId="{10E95C43-44C1-9A49-A29E-F1AF52CFFD5D}" type="presParOf" srcId="{9B2B9644-5526-0E4E-8D3E-1D7ED94C1EC1}" destId="{366590D0-D2BD-194E-B5AA-A484B4F7DBE6}" srcOrd="1" destOrd="0" presId="urn:microsoft.com/office/officeart/2005/8/layout/hProcess11"/>
    <dgm:cxn modelId="{F032FD86-F4C4-E94B-98C7-4FD0D352C2D0}" type="presParOf" srcId="{9B2B9644-5526-0E4E-8D3E-1D7ED94C1EC1}" destId="{EB7E2C87-BF50-9947-AF3A-CD414BBC9956}" srcOrd="2" destOrd="0" presId="urn:microsoft.com/office/officeart/2005/8/layout/hProcess11"/>
    <dgm:cxn modelId="{5FC24BF8-5EFB-0642-966A-9D70533800E6}" type="presParOf" srcId="{90020E07-0BE2-BC44-9CBF-3AE20966CF1A}" destId="{B0B1AA3A-9F04-F740-8991-EF86CE4B9497}" srcOrd="7" destOrd="0" presId="urn:microsoft.com/office/officeart/2005/8/layout/hProcess11"/>
    <dgm:cxn modelId="{11D07E9F-B9C3-AB4E-AE0C-398A809DC7F2}" type="presParOf" srcId="{90020E07-0BE2-BC44-9CBF-3AE20966CF1A}" destId="{FBB769DD-0F96-BA48-BFD9-69E23C256740}" srcOrd="8" destOrd="0" presId="urn:microsoft.com/office/officeart/2005/8/layout/hProcess11"/>
    <dgm:cxn modelId="{CA088665-5E9C-DC4C-B2BE-1625825027C9}" type="presParOf" srcId="{FBB769DD-0F96-BA48-BFD9-69E23C256740}" destId="{272AE568-10D2-C340-9275-F7144D8FD4F5}" srcOrd="0" destOrd="0" presId="urn:microsoft.com/office/officeart/2005/8/layout/hProcess11"/>
    <dgm:cxn modelId="{A27D6AC5-38EC-D644-94E5-F1875440EEA6}" type="presParOf" srcId="{FBB769DD-0F96-BA48-BFD9-69E23C256740}" destId="{0CC9CAAE-2D59-2648-A428-A25904114EF1}" srcOrd="1" destOrd="0" presId="urn:microsoft.com/office/officeart/2005/8/layout/hProcess11"/>
    <dgm:cxn modelId="{5E928F01-39FB-6D47-A2D7-C98699C66F30}" type="presParOf" srcId="{FBB769DD-0F96-BA48-BFD9-69E23C256740}" destId="{35F5D1C2-F507-0E4E-8153-422101ADEBE6}" srcOrd="2" destOrd="0" presId="urn:microsoft.com/office/officeart/2005/8/layout/hProcess11"/>
    <dgm:cxn modelId="{F961651A-C151-E742-B906-8D917EAD3F48}" type="presParOf" srcId="{90020E07-0BE2-BC44-9CBF-3AE20966CF1A}" destId="{470D8637-EEEE-7B44-8075-824D71402952}" srcOrd="9" destOrd="0" presId="urn:microsoft.com/office/officeart/2005/8/layout/hProcess11"/>
    <dgm:cxn modelId="{FAE611F2-6DC4-2C41-8D2B-7C828115CA1F}" type="presParOf" srcId="{90020E07-0BE2-BC44-9CBF-3AE20966CF1A}" destId="{B50632EC-BF4A-7B47-96EB-54A34529EB7C}" srcOrd="10" destOrd="0" presId="urn:microsoft.com/office/officeart/2005/8/layout/hProcess11"/>
    <dgm:cxn modelId="{59B91D7A-8A43-664B-8D44-3031DE844CF1}" type="presParOf" srcId="{B50632EC-BF4A-7B47-96EB-54A34529EB7C}" destId="{3F70A84B-5550-B144-B691-2769AA2B829C}" srcOrd="0" destOrd="0" presId="urn:microsoft.com/office/officeart/2005/8/layout/hProcess11"/>
    <dgm:cxn modelId="{BC30140B-92F4-804C-90F0-89CA02496CBA}" type="presParOf" srcId="{B50632EC-BF4A-7B47-96EB-54A34529EB7C}" destId="{A96148CF-D8D1-6849-A295-ED24FFC4826E}" srcOrd="1" destOrd="0" presId="urn:microsoft.com/office/officeart/2005/8/layout/hProcess11"/>
    <dgm:cxn modelId="{749F03E9-BD66-9148-8029-B07A78363145}" type="presParOf" srcId="{B50632EC-BF4A-7B47-96EB-54A34529EB7C}" destId="{18CCAD6F-0AE8-EB4D-A3E3-467E0F8E9F67}" srcOrd="2" destOrd="0" presId="urn:microsoft.com/office/officeart/2005/8/layout/hProcess11"/>
    <dgm:cxn modelId="{E62F339A-C553-6642-A460-5C3E1A4846DC}" type="presParOf" srcId="{90020E07-0BE2-BC44-9CBF-3AE20966CF1A}" destId="{7AAD6FB4-AB8A-0A43-B1F2-F0A69C4E812B}" srcOrd="11" destOrd="0" presId="urn:microsoft.com/office/officeart/2005/8/layout/hProcess11"/>
    <dgm:cxn modelId="{6AAFCAB9-3419-5F4F-A4F9-3C2BEC9B2ED3}" type="presParOf" srcId="{90020E07-0BE2-BC44-9CBF-3AE20966CF1A}" destId="{754629EC-CC8D-8C4F-853D-5F908C7958CD}" srcOrd="12" destOrd="0" presId="urn:microsoft.com/office/officeart/2005/8/layout/hProcess11"/>
    <dgm:cxn modelId="{4D89A2ED-3072-434C-925C-695425C1C36A}" type="presParOf" srcId="{754629EC-CC8D-8C4F-853D-5F908C7958CD}" destId="{B93563BF-46BB-9E44-B6A7-E35863D12446}" srcOrd="0" destOrd="0" presId="urn:microsoft.com/office/officeart/2005/8/layout/hProcess11"/>
    <dgm:cxn modelId="{02B698AE-E3F9-6E43-BACD-0C7D0DEFC3E5}" type="presParOf" srcId="{754629EC-CC8D-8C4F-853D-5F908C7958CD}" destId="{E3A0C0CE-2B13-E040-B286-C1A02C5FE501}" srcOrd="1" destOrd="0" presId="urn:microsoft.com/office/officeart/2005/8/layout/hProcess11"/>
    <dgm:cxn modelId="{1BCE2C3B-F2D2-E440-AEAE-1F10DB8A7888}" type="presParOf" srcId="{754629EC-CC8D-8C4F-853D-5F908C7958CD}" destId="{AAD5232A-97E1-6B4C-BDB3-198163E47241}" srcOrd="2" destOrd="0" presId="urn:microsoft.com/office/officeart/2005/8/layout/hProcess11"/>
    <dgm:cxn modelId="{579CDF00-5E68-F840-9391-D1FCC4D36352}" type="presParOf" srcId="{90020E07-0BE2-BC44-9CBF-3AE20966CF1A}" destId="{C817A904-A1C9-654E-A150-B47AFF8BEB8D}" srcOrd="13" destOrd="0" presId="urn:microsoft.com/office/officeart/2005/8/layout/hProcess11"/>
    <dgm:cxn modelId="{16B02A87-CBD3-A24D-B014-AF3804A9F114}" type="presParOf" srcId="{90020E07-0BE2-BC44-9CBF-3AE20966CF1A}" destId="{A30A9E4B-7EB3-2446-9279-C255474D1994}" srcOrd="14" destOrd="0" presId="urn:microsoft.com/office/officeart/2005/8/layout/hProcess11"/>
    <dgm:cxn modelId="{0CAA941A-B2D0-E84E-9A2C-E48BE1FA545D}" type="presParOf" srcId="{A30A9E4B-7EB3-2446-9279-C255474D1994}" destId="{4FCDBFC7-19D0-A744-AAE4-8E8E4B235E3D}" srcOrd="0" destOrd="0" presId="urn:microsoft.com/office/officeart/2005/8/layout/hProcess11"/>
    <dgm:cxn modelId="{90F6A15B-FB1E-D44B-ABB2-6805DE5B5E94}" type="presParOf" srcId="{A30A9E4B-7EB3-2446-9279-C255474D1994}" destId="{C95396E7-0E60-2848-8F21-05B62DBCEB73}" srcOrd="1" destOrd="0" presId="urn:microsoft.com/office/officeart/2005/8/layout/hProcess11"/>
    <dgm:cxn modelId="{EE2D77AF-0628-EE4E-AC2E-E659C76873E5}" type="presParOf" srcId="{A30A9E4B-7EB3-2446-9279-C255474D1994}" destId="{445218CD-A670-D34C-B413-16CE33D74F6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A0CA2-DB16-374A-9CD9-6BF285A2CAED}">
      <dsp:nvSpPr>
        <dsp:cNvPr id="0" name=""/>
        <dsp:cNvSpPr/>
      </dsp:nvSpPr>
      <dsp:spPr>
        <a:xfrm>
          <a:off x="0" y="1399222"/>
          <a:ext cx="8534397" cy="1865629"/>
        </a:xfrm>
        <a:prstGeom prst="notchedRightArrow">
          <a:avLst/>
        </a:prstGeom>
        <a:solidFill>
          <a:schemeClr val="tx1">
            <a:lumMod val="85000"/>
            <a:lumOff val="15000"/>
          </a:schemeClr>
        </a:solidFill>
        <a:ln>
          <a:solidFill>
            <a:schemeClr val="bg2">
              <a:lumMod val="50000"/>
            </a:schemeClr>
          </a:solidFill>
        </a:ln>
        <a:effectLst>
          <a:glow rad="101600">
            <a:schemeClr val="tx1">
              <a:lumMod val="75000"/>
              <a:lumOff val="25000"/>
              <a:alpha val="60000"/>
            </a:schemeClr>
          </a:glo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BD6D3-E2F8-2F4D-9DAF-614DD014A18B}">
      <dsp:nvSpPr>
        <dsp:cNvPr id="0" name=""/>
        <dsp:cNvSpPr/>
      </dsp:nvSpPr>
      <dsp:spPr>
        <a:xfrm>
          <a:off x="304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Requirements Analysis Report</a:t>
          </a:r>
        </a:p>
      </dsp:txBody>
      <dsp:txXfrm>
        <a:off x="304" y="0"/>
        <a:ext cx="919802" cy="1865629"/>
      </dsp:txXfrm>
    </dsp:sp>
    <dsp:sp modelId="{70CA6D23-1813-B74A-973E-A14FCA1D45FE}">
      <dsp:nvSpPr>
        <dsp:cNvPr id="0" name=""/>
        <dsp:cNvSpPr/>
      </dsp:nvSpPr>
      <dsp:spPr>
        <a:xfrm>
          <a:off x="117305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5BAED-619A-3245-B1BA-5E731AB146EE}">
      <dsp:nvSpPr>
        <dsp:cNvPr id="0" name=""/>
        <dsp:cNvSpPr/>
      </dsp:nvSpPr>
      <dsp:spPr>
        <a:xfrm>
          <a:off x="985201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SDK Design</a:t>
          </a:r>
        </a:p>
      </dsp:txBody>
      <dsp:txXfrm>
        <a:off x="985201" y="2798444"/>
        <a:ext cx="919802" cy="1865629"/>
      </dsp:txXfrm>
    </dsp:sp>
    <dsp:sp modelId="{ABB5CEEB-4C6C-F547-BBB4-2C69A2275DB5}">
      <dsp:nvSpPr>
        <dsp:cNvPr id="0" name=""/>
        <dsp:cNvSpPr/>
      </dsp:nvSpPr>
      <dsp:spPr>
        <a:xfrm>
          <a:off x="1100298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04BFF-F223-FB42-8C15-356B99E47BE8}">
      <dsp:nvSpPr>
        <dsp:cNvPr id="0" name=""/>
        <dsp:cNvSpPr/>
      </dsp:nvSpPr>
      <dsp:spPr>
        <a:xfrm>
          <a:off x="1828797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Project Proposal Presentation</a:t>
          </a:r>
        </a:p>
      </dsp:txBody>
      <dsp:txXfrm>
        <a:off x="1828797" y="0"/>
        <a:ext cx="919802" cy="1865629"/>
      </dsp:txXfrm>
    </dsp:sp>
    <dsp:sp modelId="{EFF76577-24EF-D44C-8639-F991EBD33D57}">
      <dsp:nvSpPr>
        <dsp:cNvPr id="0" name=""/>
        <dsp:cNvSpPr/>
      </dsp:nvSpPr>
      <dsp:spPr>
        <a:xfrm>
          <a:off x="1945795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1B4F7-BEA7-804A-83E7-87CEE683F5F8}">
      <dsp:nvSpPr>
        <dsp:cNvPr id="0" name=""/>
        <dsp:cNvSpPr/>
      </dsp:nvSpPr>
      <dsp:spPr>
        <a:xfrm>
          <a:off x="2621713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Begin Development</a:t>
          </a:r>
        </a:p>
      </dsp:txBody>
      <dsp:txXfrm>
        <a:off x="2621713" y="2798444"/>
        <a:ext cx="919802" cy="1865629"/>
      </dsp:txXfrm>
    </dsp:sp>
    <dsp:sp modelId="{366590D0-D2BD-194E-B5AA-A484B4F7DBE6}">
      <dsp:nvSpPr>
        <dsp:cNvPr id="0" name=""/>
        <dsp:cNvSpPr/>
      </dsp:nvSpPr>
      <dsp:spPr>
        <a:xfrm>
          <a:off x="2743200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AE568-10D2-C340-9275-F7144D8FD4F5}">
      <dsp:nvSpPr>
        <dsp:cNvPr id="0" name=""/>
        <dsp:cNvSpPr/>
      </dsp:nvSpPr>
      <dsp:spPr>
        <a:xfrm>
          <a:off x="3429005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Design Review Presentation</a:t>
          </a:r>
        </a:p>
      </dsp:txBody>
      <dsp:txXfrm>
        <a:off x="3429005" y="0"/>
        <a:ext cx="919802" cy="1865629"/>
      </dsp:txXfrm>
    </dsp:sp>
    <dsp:sp modelId="{0CC9CAAE-2D59-2648-A428-A25904114EF1}">
      <dsp:nvSpPr>
        <dsp:cNvPr id="0" name=""/>
        <dsp:cNvSpPr/>
      </dsp:nvSpPr>
      <dsp:spPr>
        <a:xfrm>
          <a:off x="3546001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0A84B-5550-B144-B691-2769AA2B829C}">
      <dsp:nvSpPr>
        <dsp:cNvPr id="0" name=""/>
        <dsp:cNvSpPr/>
      </dsp:nvSpPr>
      <dsp:spPr>
        <a:xfrm>
          <a:off x="5302016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Finish Development</a:t>
          </a:r>
        </a:p>
      </dsp:txBody>
      <dsp:txXfrm>
        <a:off x="5302016" y="2798444"/>
        <a:ext cx="919802" cy="1865629"/>
      </dsp:txXfrm>
    </dsp:sp>
    <dsp:sp modelId="{A96148CF-D8D1-6849-A295-ED24FFC4826E}">
      <dsp:nvSpPr>
        <dsp:cNvPr id="0" name=""/>
        <dsp:cNvSpPr/>
      </dsp:nvSpPr>
      <dsp:spPr>
        <a:xfrm>
          <a:off x="5419017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563BF-46BB-9E44-B6A7-E35863D12446}">
      <dsp:nvSpPr>
        <dsp:cNvPr id="0" name=""/>
        <dsp:cNvSpPr/>
      </dsp:nvSpPr>
      <dsp:spPr>
        <a:xfrm>
          <a:off x="6090599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Start Integration Testing</a:t>
          </a:r>
        </a:p>
      </dsp:txBody>
      <dsp:txXfrm>
        <a:off x="6090599" y="0"/>
        <a:ext cx="919802" cy="1865629"/>
      </dsp:txXfrm>
    </dsp:sp>
    <dsp:sp modelId="{E3A0C0CE-2B13-E040-B286-C1A02C5FE501}">
      <dsp:nvSpPr>
        <dsp:cNvPr id="0" name=""/>
        <dsp:cNvSpPr/>
      </dsp:nvSpPr>
      <dsp:spPr>
        <a:xfrm>
          <a:off x="6207611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DBFC7-19D0-A744-AAE4-8E8E4B235E3D}">
      <dsp:nvSpPr>
        <dsp:cNvPr id="0" name=""/>
        <dsp:cNvSpPr/>
      </dsp:nvSpPr>
      <dsp:spPr>
        <a:xfrm>
          <a:off x="7315196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Final Presentation</a:t>
          </a:r>
        </a:p>
      </dsp:txBody>
      <dsp:txXfrm>
        <a:off x="7315196" y="2798444"/>
        <a:ext cx="919802" cy="1865629"/>
      </dsp:txXfrm>
    </dsp:sp>
    <dsp:sp modelId="{C95396E7-0E60-2848-8F21-05B62DBCEB73}">
      <dsp:nvSpPr>
        <dsp:cNvPr id="0" name=""/>
        <dsp:cNvSpPr/>
      </dsp:nvSpPr>
      <dsp:spPr>
        <a:xfrm>
          <a:off x="7432213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2C128F-F16C-4C40-B479-9F09AE032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1272E-7DB0-BB4E-8A26-177D260ED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A8138-D4C2-A24A-80FA-6A1EE591495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1FD10-C7CE-D143-A189-57803E3882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C6D28-16B8-AA45-BFE8-28E29D6EB1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EFA19-D1E2-FC40-84DF-90EE035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45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  <a:p>
            <a:endParaRPr lang="en-US" dirty="0"/>
          </a:p>
          <a:p>
            <a:r>
              <a:rPr lang="en-US" dirty="0"/>
              <a:t>Vision is for kids with Autism, the current plan is to deliver for TD individuals</a:t>
            </a:r>
          </a:p>
          <a:p>
            <a:r>
              <a:rPr lang="en-US" dirty="0"/>
              <a:t>Testing and feasibility for kids with ASD beyond current scope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1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6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8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94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4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52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28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1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3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66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26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7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65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30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18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74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0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207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24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72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44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84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Sprints: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2/8 - 2/19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2/22 - 3/5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3/8 - 3/19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3/29 - 4/9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4/12 - 4/23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4.26 - 5/7</a:t>
            </a:r>
          </a:p>
          <a:p>
            <a:pPr marL="228600" indent="-228600" rtl="0" fontAlgn="ctr">
              <a:buFont typeface="+mj-lt"/>
              <a:buAutoNum type="arabicPeriod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95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934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11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37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ADOS Severity score – Autism Diagnostic Observation Schedule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Diagnostic and Statistical Manual of Mental Disorders (DSM-5) governs the criteria for making an autism spectrum diagnosis</a:t>
            </a:r>
            <a:endParaRPr lang="en-US" dirty="0"/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Autism spectrum disorder (ASD) is a complex developmental condition that involves  persistent challenges  in social interaction, speech and nonverbal communication, and restricted/repetitive behaviors. The effects of  ASD and the severity of symptoms are different in each person.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responding to his/her name by 12 months of 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pointing at objects to show interest by 14 months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playing "pretend" games by 18 months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Avoiding eye contact or preferring to be alone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upset by minor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Flapping their hands, rocking their body or spinning in circles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 unusual and sometimes intense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reations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way things smell, taste, feel and/or look</a:t>
            </a:r>
          </a:p>
          <a:p>
            <a:endParaRPr lang="en-US" dirty="0"/>
          </a:p>
          <a:p>
            <a:r>
              <a:rPr lang="en-US" dirty="0"/>
              <a:t>Levels:</a:t>
            </a:r>
          </a:p>
          <a:p>
            <a:r>
              <a:rPr lang="en-US" dirty="0"/>
              <a:t>1 – Requires Support</a:t>
            </a:r>
          </a:p>
          <a:p>
            <a:r>
              <a:rPr lang="en-US" dirty="0"/>
              <a:t>2 – Requiring Substantial Support</a:t>
            </a:r>
          </a:p>
          <a:p>
            <a:r>
              <a:rPr lang="en-US" dirty="0"/>
              <a:t>3 – Requiring Very Substantial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  <a:p>
            <a:endParaRPr lang="en-US" dirty="0"/>
          </a:p>
          <a:p>
            <a:r>
              <a:rPr lang="en-US" dirty="0"/>
              <a:t>Scenario Description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8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3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4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  <a:p>
            <a:endParaRPr lang="en-US" dirty="0"/>
          </a:p>
          <a:p>
            <a:r>
              <a:rPr lang="en-US" dirty="0"/>
              <a:t>Add prices</a:t>
            </a:r>
          </a:p>
          <a:p>
            <a:r>
              <a:rPr lang="en-US" dirty="0"/>
              <a:t>Pepper from </a:t>
            </a:r>
            <a:r>
              <a:rPr lang="en-US" dirty="0" err="1"/>
              <a:t>SoftBanks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91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6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0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svg"/><Relationship Id="rId9" Type="http://schemas.microsoft.com/office/2007/relationships/diagramDrawing" Target="../diagrams/drawing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4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7" Type="http://schemas.openxmlformats.org/officeDocument/2006/relationships/image" Target="../media/image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eduporium.com/media/catalog/product/cache/c687aa7517cf01e65c009f6943c2b1e9/n/a/nao-print_06_4.png" TargetMode="External"/><Relationship Id="rId4" Type="http://schemas.openxmlformats.org/officeDocument/2006/relationships/hyperlink" Target="https://www.eduporium.com/media/catalog/product/cache/c687aa7517cf01e65c009f6943c2b1e9/n/a/nao-print_03_4.png" TargetMode="Externa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slide" Target="slide12.xml"/><Relationship Id="rId18" Type="http://schemas.openxmlformats.org/officeDocument/2006/relationships/slide" Target="slide18.xml"/><Relationship Id="rId26" Type="http://schemas.openxmlformats.org/officeDocument/2006/relationships/slide" Target="slide31.xml"/><Relationship Id="rId39" Type="http://schemas.openxmlformats.org/officeDocument/2006/relationships/image" Target="../media/image57.png"/><Relationship Id="rId21" Type="http://schemas.openxmlformats.org/officeDocument/2006/relationships/slide" Target="slide26.xml"/><Relationship Id="rId34" Type="http://schemas.openxmlformats.org/officeDocument/2006/relationships/image" Target="../media/image52.png"/><Relationship Id="rId42" Type="http://schemas.openxmlformats.org/officeDocument/2006/relationships/image" Target="../media/image60.png"/><Relationship Id="rId47" Type="http://schemas.openxmlformats.org/officeDocument/2006/relationships/image" Target="../media/image65.png"/><Relationship Id="rId50" Type="http://schemas.openxmlformats.org/officeDocument/2006/relationships/image" Target="../media/image68.png"/><Relationship Id="rId55" Type="http://schemas.openxmlformats.org/officeDocument/2006/relationships/image" Target="../media/image73.png"/><Relationship Id="rId7" Type="http://schemas.openxmlformats.org/officeDocument/2006/relationships/slide" Target="slide3.xml"/><Relationship Id="rId2" Type="http://schemas.openxmlformats.org/officeDocument/2006/relationships/notesSlide" Target="../notesSlides/notesSlide35.xml"/><Relationship Id="rId16" Type="http://schemas.openxmlformats.org/officeDocument/2006/relationships/slide" Target="slide16.xml"/><Relationship Id="rId29" Type="http://schemas.openxmlformats.org/officeDocument/2006/relationships/slide" Target="slide34.xml"/><Relationship Id="rId11" Type="http://schemas.openxmlformats.org/officeDocument/2006/relationships/slide" Target="slide10.xml"/><Relationship Id="rId24" Type="http://schemas.openxmlformats.org/officeDocument/2006/relationships/slide" Target="slide29.xml"/><Relationship Id="rId32" Type="http://schemas.openxmlformats.org/officeDocument/2006/relationships/image" Target="../media/image50.png"/><Relationship Id="rId37" Type="http://schemas.openxmlformats.org/officeDocument/2006/relationships/image" Target="../media/image55.png"/><Relationship Id="rId40" Type="http://schemas.openxmlformats.org/officeDocument/2006/relationships/image" Target="../media/image58.png"/><Relationship Id="rId45" Type="http://schemas.openxmlformats.org/officeDocument/2006/relationships/image" Target="../media/image63.png"/><Relationship Id="rId53" Type="http://schemas.openxmlformats.org/officeDocument/2006/relationships/image" Target="../media/image71.png"/><Relationship Id="rId58" Type="http://schemas.openxmlformats.org/officeDocument/2006/relationships/slide" Target="slide11.xml"/><Relationship Id="rId5" Type="http://schemas.openxmlformats.org/officeDocument/2006/relationships/slide" Target="slide1.xml"/><Relationship Id="rId19" Type="http://schemas.openxmlformats.org/officeDocument/2006/relationships/slide" Target="slide19.xml"/><Relationship Id="rId4" Type="http://schemas.openxmlformats.org/officeDocument/2006/relationships/image" Target="../media/image48.svg"/><Relationship Id="rId9" Type="http://schemas.openxmlformats.org/officeDocument/2006/relationships/slide" Target="slide6.xml"/><Relationship Id="rId14" Type="http://schemas.openxmlformats.org/officeDocument/2006/relationships/slide" Target="slide13.xml"/><Relationship Id="rId22" Type="http://schemas.openxmlformats.org/officeDocument/2006/relationships/slide" Target="slide27.xml"/><Relationship Id="rId27" Type="http://schemas.openxmlformats.org/officeDocument/2006/relationships/slide" Target="slide32.xml"/><Relationship Id="rId30" Type="http://schemas.openxmlformats.org/officeDocument/2006/relationships/slide" Target="slide35.xml"/><Relationship Id="rId35" Type="http://schemas.openxmlformats.org/officeDocument/2006/relationships/image" Target="../media/image53.png"/><Relationship Id="rId43" Type="http://schemas.openxmlformats.org/officeDocument/2006/relationships/image" Target="../media/image61.png"/><Relationship Id="rId48" Type="http://schemas.openxmlformats.org/officeDocument/2006/relationships/image" Target="../media/image66.png"/><Relationship Id="rId56" Type="http://schemas.openxmlformats.org/officeDocument/2006/relationships/image" Target="../media/image74.png"/><Relationship Id="rId8" Type="http://schemas.openxmlformats.org/officeDocument/2006/relationships/slide" Target="slide4.xml"/><Relationship Id="rId51" Type="http://schemas.openxmlformats.org/officeDocument/2006/relationships/image" Target="../media/image69.png"/><Relationship Id="rId3" Type="http://schemas.openxmlformats.org/officeDocument/2006/relationships/image" Target="../media/image47.png"/><Relationship Id="rId12" Type="http://schemas.openxmlformats.org/officeDocument/2006/relationships/slide" Target="slide5.xml"/><Relationship Id="rId17" Type="http://schemas.openxmlformats.org/officeDocument/2006/relationships/slide" Target="slide17.xml"/><Relationship Id="rId25" Type="http://schemas.openxmlformats.org/officeDocument/2006/relationships/slide" Target="slide30.xml"/><Relationship Id="rId33" Type="http://schemas.openxmlformats.org/officeDocument/2006/relationships/image" Target="../media/image51.png"/><Relationship Id="rId38" Type="http://schemas.openxmlformats.org/officeDocument/2006/relationships/image" Target="../media/image56.png"/><Relationship Id="rId46" Type="http://schemas.openxmlformats.org/officeDocument/2006/relationships/image" Target="../media/image64.png"/><Relationship Id="rId59" Type="http://schemas.openxmlformats.org/officeDocument/2006/relationships/slide" Target="slide15.xml"/><Relationship Id="rId20" Type="http://schemas.openxmlformats.org/officeDocument/2006/relationships/slide" Target="slide22.xml"/><Relationship Id="rId41" Type="http://schemas.openxmlformats.org/officeDocument/2006/relationships/image" Target="../media/image59.png"/><Relationship Id="rId54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5" Type="http://schemas.openxmlformats.org/officeDocument/2006/relationships/slide" Target="slide14.xml"/><Relationship Id="rId23" Type="http://schemas.openxmlformats.org/officeDocument/2006/relationships/slide" Target="slide28.xml"/><Relationship Id="rId28" Type="http://schemas.openxmlformats.org/officeDocument/2006/relationships/slide" Target="slide33.xml"/><Relationship Id="rId36" Type="http://schemas.openxmlformats.org/officeDocument/2006/relationships/image" Target="../media/image54.png"/><Relationship Id="rId49" Type="http://schemas.openxmlformats.org/officeDocument/2006/relationships/image" Target="../media/image67.png"/><Relationship Id="rId57" Type="http://schemas.openxmlformats.org/officeDocument/2006/relationships/image" Target="../media/image75.png"/><Relationship Id="rId10" Type="http://schemas.openxmlformats.org/officeDocument/2006/relationships/slide" Target="slide8.xml"/><Relationship Id="rId31" Type="http://schemas.openxmlformats.org/officeDocument/2006/relationships/image" Target="../media/image49.png"/><Relationship Id="rId44" Type="http://schemas.openxmlformats.org/officeDocument/2006/relationships/image" Target="../media/image62.png"/><Relationship Id="rId52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19874" y="1027304"/>
            <a:ext cx="8496300" cy="6858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softEdge rad="12700"/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ＭＳ Ｐゴシック" pitchFamily="34" charset="-128"/>
              </a:rPr>
              <a:t>SOCIAL ROBOTICS II</a:t>
            </a:r>
            <a:endParaRPr lang="en-US" alt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DIN Alternate" panose="020B0500000000000000" pitchFamily="34" charset="77"/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19874" y="1821282"/>
            <a:ext cx="8496300" cy="1524000"/>
          </a:xfrm>
          <a:prstGeom prst="roundRect">
            <a:avLst>
              <a:gd name="adj" fmla="val 689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ja-JP" sz="3200" b="1" dirty="0"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Social Interactivity Mentor for Youth with Autism using the NAO Robot (SIMYAN)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11DC9E4-EF3F-B748-B4FF-1E77A2CD3A0F}"/>
              </a:ext>
            </a:extLst>
          </p:cNvPr>
          <p:cNvSpPr txBox="1">
            <a:spLocks noChangeArrowheads="1"/>
          </p:cNvSpPr>
          <p:nvPr/>
        </p:nvSpPr>
        <p:spPr>
          <a:xfrm>
            <a:off x="1382864" y="3499726"/>
            <a:ext cx="6341165" cy="2367674"/>
          </a:xfrm>
          <a:prstGeom prst="roundRect">
            <a:avLst>
              <a:gd name="adj" fmla="val 4811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Andrew Nguyen, Bryce George, Colton Homuth,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Sponsor: Dr. Adham Atyabi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Faculty Sponsor: Mr. 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December 4, 2020</a:t>
            </a:r>
            <a:endParaRPr lang="en-US" altLang="en-US" sz="16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DIN Alternate" panose="020B0500000000000000" pitchFamily="34" charset="77"/>
              <a:ea typeface="HGSSoeiKakugothicUB" panose="020B0900000000000000" pitchFamily="34" charset="-128"/>
            </a:endParaRPr>
          </a:p>
        </p:txBody>
      </p:sp>
      <p:pic>
        <p:nvPicPr>
          <p:cNvPr id="6" name="Graphic 5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2FCBBC9-4F6E-784C-8CB6-96EB966AD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ircular flowchart outline">
            <a:extLst>
              <a:ext uri="{FF2B5EF4-FFF2-40B4-BE49-F238E27FC236}">
                <a16:creationId xmlns:a16="http://schemas.microsoft.com/office/drawing/2014/main" id="{3CAE6604-AF99-C64B-855D-A0E31A992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158" y="76200"/>
            <a:ext cx="7186084" cy="7186084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PROJECT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798" y="1447801"/>
            <a:ext cx="3810002" cy="44958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Outside Scope</a:t>
            </a:r>
            <a:endParaRPr lang="en-US" sz="28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Not aiming to produce diagnostic test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Not aiming to create therapeutic experience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Not aiming to design or conduct a particular research experiment</a:t>
            </a:r>
          </a:p>
          <a:p>
            <a:pPr fontAlgn="base"/>
            <a:endParaRPr lang="en-US" sz="2400" dirty="0">
              <a:latin typeface="DIN Alternate" panose="020B0500000000000000" pitchFamily="34" charset="77"/>
            </a:endParaRPr>
          </a:p>
          <a:p>
            <a:pPr fontAlgn="base"/>
            <a:r>
              <a:rPr lang="en-US" i="1" dirty="0">
                <a:latin typeface="DIN Alternate" panose="020B0500000000000000" pitchFamily="34" charset="77"/>
              </a:rPr>
              <a:t>* No testing will be performed with individuals who have ASD during this project</a:t>
            </a:r>
          </a:p>
          <a:p>
            <a:endParaRPr lang="en-US" sz="2800" dirty="0">
              <a:latin typeface="DIN Alternate" panose="020B0500000000000000" pitchFamily="34" charset="77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808AFB-A957-054A-BFD2-00F67E6F506A}"/>
              </a:ext>
            </a:extLst>
          </p:cNvPr>
          <p:cNvSpPr/>
          <p:nvPr/>
        </p:nvSpPr>
        <p:spPr>
          <a:xfrm>
            <a:off x="4484159" y="1447800"/>
            <a:ext cx="4355037" cy="35814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Within Scope</a:t>
            </a:r>
            <a:endParaRPr lang="en-US" sz="28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Create a framework to aid the development and implementation of advanced behaviors to support diagnostic and therapeutic applications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Develop behavior components for a specific scenario as a POC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Interactive drawing exercise with a human subject</a:t>
            </a:r>
          </a:p>
          <a:p>
            <a:pPr fontAlgn="base"/>
            <a:endParaRPr lang="en-US" sz="2000" dirty="0">
              <a:latin typeface="DIN Alternate" panose="020B0500000000000000" pitchFamily="34" charset="77"/>
            </a:endParaRPr>
          </a:p>
          <a:p>
            <a:endParaRPr lang="en-US" sz="2400" dirty="0">
              <a:latin typeface="DIN Alternate" panose="020B0500000000000000" pitchFamily="34" charset="77"/>
            </a:endParaRP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460958D-DBDD-6C46-B81C-A77A5CB927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3599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Badge Tick1 outline">
            <a:extLst>
              <a:ext uri="{FF2B5EF4-FFF2-40B4-BE49-F238E27FC236}">
                <a16:creationId xmlns:a16="http://schemas.microsoft.com/office/drawing/2014/main" id="{80DA8B5D-150E-1244-9012-7692D5F86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00" y="495299"/>
            <a:ext cx="6362701" cy="6362701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A7D04378-335A-B348-AFDF-15912F2B8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55104"/>
              </p:ext>
            </p:extLst>
          </p:nvPr>
        </p:nvGraphicFramePr>
        <p:xfrm>
          <a:off x="510698" y="1112520"/>
          <a:ext cx="8122603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0603">
                  <a:extLst>
                    <a:ext uri="{9D8B030D-6E8A-4147-A177-3AD203B41FA5}">
                      <a16:colId xmlns:a16="http://schemas.microsoft.com/office/drawing/2014/main" val="3865683009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423236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DIN Alternate" panose="020B0500000000000000" pitchFamily="34" charset="77"/>
                        </a:rPr>
                        <a:t>Coding Standards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Python PEP 8 formatting style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Use 4 spaces instead of tabs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Comments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Describe all functions and their parameters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References/links to supporting documentation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(Optional) Custom utilities should provide a command line or GUI interface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DIN Alternate" panose="020B0500000000000000" pitchFamily="34" charset="77"/>
                        </a:rPr>
                        <a:t>Documentation Standards (GitHub)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Committed to UCCS-Social-Robotics/docs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Must include a Wiki page or markdown for each module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Include author(s) GitHub username and date information at the top of documentation files and wiki pages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DIN Alternate" panose="020B0500000000000000" pitchFamily="34" charset="77"/>
                        </a:rPr>
                        <a:t>Safety Standards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Subscribe to IEC 60601 technical standards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828714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4683B303-5E32-6F4D-A67E-E2EF8B66D054}"/>
              </a:ext>
            </a:extLst>
          </p:cNvPr>
          <p:cNvSpPr txBox="1">
            <a:spLocks/>
          </p:cNvSpPr>
          <p:nvPr/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STANDARDS DISCUSSION</a:t>
            </a:r>
          </a:p>
        </p:txBody>
      </p:sp>
      <p:pic>
        <p:nvPicPr>
          <p:cNvPr id="20" name="Graphic 1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7D5C68F-072D-714B-BADC-0F63F6CB8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6509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 </a:t>
            </a:r>
            <a:r>
              <a:rPr lang="en-US" sz="2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ENVIRONMENT SURVEY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B5767F-F8D4-C144-A6A1-11AE248B1EC9}"/>
              </a:ext>
            </a:extLst>
          </p:cNvPr>
          <p:cNvSpPr/>
          <p:nvPr/>
        </p:nvSpPr>
        <p:spPr>
          <a:xfrm>
            <a:off x="304800" y="1524001"/>
            <a:ext cx="5943600" cy="4283074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Frontier customer in emerging field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Limited existing research to draw upon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Using NAO robots provided by UCCS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Existing NAO Framework base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Basic robot operation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Support for some advanced behaviors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Extensible via custom modules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Relatively small community using NAO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Limited community contributions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Less likely to find useful utilities already implemented</a:t>
            </a:r>
          </a:p>
        </p:txBody>
      </p:sp>
      <p:pic>
        <p:nvPicPr>
          <p:cNvPr id="5" name="Picture 4" descr="A picture containing a NAO Social Robot&#10;&#10;Description automatically generated">
            <a:extLst>
              <a:ext uri="{FF2B5EF4-FFF2-40B4-BE49-F238E27FC236}">
                <a16:creationId xmlns:a16="http://schemas.microsoft.com/office/drawing/2014/main" id="{EB656B0D-D7C9-E347-8C91-685E3B823A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0" t="2724" r="11620" b="6956"/>
          <a:stretch/>
        </p:blipFill>
        <p:spPr>
          <a:xfrm>
            <a:off x="5867400" y="1731095"/>
            <a:ext cx="2864226" cy="4288705"/>
          </a:xfrm>
          <a:prstGeom prst="rect">
            <a:avLst/>
          </a:prstGeom>
          <a:effectLst>
            <a:reflection blurRad="6350" stA="42000" endPos="22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F2A333-75AD-8C44-AAEC-A2A7ED701A14}"/>
              </a:ext>
            </a:extLst>
          </p:cNvPr>
          <p:cNvSpPr txBox="1"/>
          <p:nvPr/>
        </p:nvSpPr>
        <p:spPr>
          <a:xfrm>
            <a:off x="8077200" y="5623594"/>
            <a:ext cx="556437" cy="21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la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1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48986F4-EC62-DA4B-9274-34B47066E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7084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Repeat outline">
            <a:extLst>
              <a:ext uri="{FF2B5EF4-FFF2-40B4-BE49-F238E27FC236}">
                <a16:creationId xmlns:a16="http://schemas.microsoft.com/office/drawing/2014/main" id="{F2EE380E-A021-E641-A95D-0C1D189B8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409" y="556418"/>
            <a:ext cx="6149182" cy="614918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799" y="1404499"/>
            <a:ext cx="4114802" cy="4462901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Needs</a:t>
            </a:r>
            <a:endParaRPr lang="en-US" sz="20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Extension of existing NAO framework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Advanced behaviors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Cognition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Speech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Vision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Mobility &amp; Motor Control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Provide “play” experience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Opportunity to learn social cues and concepts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Human mannerisms and social characteristics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808AFB-A957-054A-BFD2-00F67E6F506A}"/>
              </a:ext>
            </a:extLst>
          </p:cNvPr>
          <p:cNvSpPr/>
          <p:nvPr/>
        </p:nvSpPr>
        <p:spPr>
          <a:xfrm>
            <a:off x="4724400" y="1417637"/>
            <a:ext cx="4078010" cy="3535363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Wants</a:t>
            </a:r>
            <a:endParaRPr lang="en-US" sz="20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Relative autonomy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Intelligence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Adaptability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Natural interaction experience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Intuitive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Instructive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Comfortable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Solution extensibility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Solution reusability</a:t>
            </a:r>
          </a:p>
          <a:p>
            <a:endParaRPr lang="en-US" sz="2400" dirty="0">
              <a:latin typeface="DIN Alternate" panose="020B0500000000000000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AD741-712E-1444-9C26-F270E442EEF2}"/>
              </a:ext>
            </a:extLst>
          </p:cNvPr>
          <p:cNvSpPr txBox="1"/>
          <p:nvPr/>
        </p:nvSpPr>
        <p:spPr>
          <a:xfrm>
            <a:off x="5791200" y="282714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CUSTOMER 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NEEDS &amp; WANTS</a:t>
            </a:r>
            <a:endParaRPr lang="en-US" sz="2000" dirty="0"/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F84A377-6505-3245-99C5-891A52E63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4900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C203D0-72B1-B746-87D2-CC59BAAE666C}"/>
              </a:ext>
            </a:extLst>
          </p:cNvPr>
          <p:cNvSpPr/>
          <p:nvPr/>
        </p:nvSpPr>
        <p:spPr>
          <a:xfrm>
            <a:off x="3733800" y="3122808"/>
            <a:ext cx="5029200" cy="3013950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DIN Alternate" panose="020B0500000000000000" pitchFamily="34" charset="77"/>
              </a:rPr>
              <a:t>Environmental awareness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Measuring 3D distance and depth in environment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Recognizing obstacles and resources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Mapping environment and moving to different locations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Understanding of object properties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Scale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Orientation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Color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 </a:t>
            </a:r>
            <a:r>
              <a:rPr lang="en-US" sz="2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CONSIDERATIONS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B5767F-F8D4-C144-A6A1-11AE248B1EC9}"/>
              </a:ext>
            </a:extLst>
          </p:cNvPr>
          <p:cNvSpPr/>
          <p:nvPr/>
        </p:nvSpPr>
        <p:spPr>
          <a:xfrm>
            <a:off x="3733800" y="1256960"/>
            <a:ext cx="5029200" cy="1676399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DIN Alternate" panose="020B0500000000000000" pitchFamily="34" charset="77"/>
              </a:rPr>
              <a:t>Complexity of human social environments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Natural language processing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Contextual reference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Unexpected disruptions/interruptions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Multiple human interactors</a:t>
            </a:r>
          </a:p>
        </p:txBody>
      </p:sp>
      <p:pic>
        <p:nvPicPr>
          <p:cNvPr id="6" name="Picture 5" descr="A picture containing toy, automaton&#10;&#10;Description automatically generated">
            <a:extLst>
              <a:ext uri="{FF2B5EF4-FFF2-40B4-BE49-F238E27FC236}">
                <a16:creationId xmlns:a16="http://schemas.microsoft.com/office/drawing/2014/main" id="{E850E8D2-508F-0B46-B444-9B68F0679E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" r="10581" b="2233"/>
          <a:stretch/>
        </p:blipFill>
        <p:spPr>
          <a:xfrm>
            <a:off x="304799" y="741885"/>
            <a:ext cx="3581400" cy="5121792"/>
          </a:xfrm>
          <a:prstGeom prst="rect">
            <a:avLst/>
          </a:prstGeom>
          <a:effectLst>
            <a:reflection blurRad="6350" stA="42000" endPos="17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C307EA-C76E-8B49-AC17-EF9A5B8CB5A8}"/>
              </a:ext>
            </a:extLst>
          </p:cNvPr>
          <p:cNvSpPr txBox="1"/>
          <p:nvPr/>
        </p:nvSpPr>
        <p:spPr>
          <a:xfrm>
            <a:off x="762000" y="5659539"/>
            <a:ext cx="556437" cy="21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la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2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EEC70C6-9571-584A-A6A6-5C998089B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917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Artificial Intelligence outline">
            <a:extLst>
              <a:ext uri="{FF2B5EF4-FFF2-40B4-BE49-F238E27FC236}">
                <a16:creationId xmlns:a16="http://schemas.microsoft.com/office/drawing/2014/main" id="{64DB0F48-E897-AA40-8D6E-243091792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9302" y="1219200"/>
            <a:ext cx="5333996" cy="5333996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 </a:t>
            </a:r>
            <a:r>
              <a:rPr lang="en-US" sz="2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CONSIDERATIONS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B5767F-F8D4-C144-A6A1-11AE248B1EC9}"/>
              </a:ext>
            </a:extLst>
          </p:cNvPr>
          <p:cNvSpPr/>
          <p:nvPr/>
        </p:nvSpPr>
        <p:spPr>
          <a:xfrm>
            <a:off x="4800600" y="1447800"/>
            <a:ext cx="4038596" cy="17526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DIN Alternate" panose="020B0500000000000000" pitchFamily="34" charset="77"/>
              </a:rPr>
              <a:t>Reasoning and Situational Analysis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Situational Prediction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Situational Responsiveness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Data integration and interpretation</a:t>
            </a:r>
            <a:endParaRPr lang="en-US" dirty="0">
              <a:latin typeface="DIN Alternate" panose="020B0500000000000000" pitchFamily="34" charset="7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C203D0-72B1-B746-87D2-CC59BAAE666C}"/>
              </a:ext>
            </a:extLst>
          </p:cNvPr>
          <p:cNvSpPr/>
          <p:nvPr/>
        </p:nvSpPr>
        <p:spPr>
          <a:xfrm>
            <a:off x="304799" y="1447800"/>
            <a:ext cx="4343401" cy="3581400"/>
          </a:xfrm>
          <a:prstGeom prst="roundRect">
            <a:avLst>
              <a:gd name="adj" fmla="val 4689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DIN Alternate" panose="020B0500000000000000" pitchFamily="34" charset="77"/>
              </a:rPr>
              <a:t>Deep Learning &amp; AI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Model development and training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Accuracy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Training Time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Computational resources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Model application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Collecting necessary data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Collecting sufficient data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Processing data within acceptable timeframe</a:t>
            </a:r>
          </a:p>
        </p:txBody>
      </p:sp>
      <p:pic>
        <p:nvPicPr>
          <p:cNvPr id="18" name="Graphic 1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B97F2B4-89DB-AB48-8D37-B4F48A10A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3146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96927"/>
              </p:ext>
            </p:extLst>
          </p:nvPr>
        </p:nvGraphicFramePr>
        <p:xfrm>
          <a:off x="329609" y="1223327"/>
          <a:ext cx="8534396" cy="4351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Load Master Module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Allocate all necessary resources and load the Activities Master Module 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Detect subject within 5m of starting position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Performed on robot startup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 notification  of completion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Initialize Activities Master Module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greet subject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Orient face to look at subject (+/- 5°)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Allocate/initialize all master level subroutines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Greet subject &lt; 1s after detection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762040"/>
                  </a:ext>
                </a:extLst>
              </a:tr>
            </a:tbl>
          </a:graphicData>
        </a:graphic>
      </p:graphicFrame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9A5DAFC-34B5-5749-B0BA-A66A51A01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6283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768672"/>
              </p:ext>
            </p:extLst>
          </p:nvPr>
        </p:nvGraphicFramePr>
        <p:xfrm>
          <a:off x="304800" y="1219200"/>
          <a:ext cx="8534396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Start Activity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explain operation instructions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valid verbal activity selections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of invalid activity selections and re-prompt 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Discover all available activity modules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Load and initialize selected activity module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and acknowledge selections &lt;= 1s after heard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46BA9C8-5369-FE49-87BB-ABC620B55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80937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23046"/>
              </p:ext>
            </p:extLst>
          </p:nvPr>
        </p:nvGraphicFramePr>
        <p:xfrm>
          <a:off x="304799" y="1219200"/>
          <a:ext cx="8534396" cy="3611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Object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to Draw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explain drawing activity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list drawable objects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Prompt for object selection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object selection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of invalid object selections and re-prompt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and acknowledge selections &lt;= 1s after heard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4F345DA-A913-5B45-97FC-B5DDA1350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39789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95085"/>
              </p:ext>
            </p:extLst>
          </p:nvPr>
        </p:nvGraphicFramePr>
        <p:xfrm>
          <a:off x="304800" y="1183189"/>
          <a:ext cx="8534396" cy="443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Obtain Writing Implement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Determine if already holding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Ask whether to continue using current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Drop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acknowledge choice to use current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Verbally instruct subject to provide new writing implement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acknowledge selections &lt;=1s after heard</a:t>
                      </a:r>
                    </a:p>
                    <a:p>
                      <a:pPr marL="0" indent="0" fontAlgn="t">
                        <a:buFont typeface="+mj-lt"/>
                        <a:buNone/>
                      </a:pP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70D4C64-F616-794F-83D3-7243661B4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1811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s outline">
            <a:extLst>
              <a:ext uri="{FF2B5EF4-FFF2-40B4-BE49-F238E27FC236}">
                <a16:creationId xmlns:a16="http://schemas.microsoft.com/office/drawing/2014/main" id="{95724242-09BB-594B-B277-4462C3A0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5400" y="876300"/>
            <a:ext cx="6286500" cy="62865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TEAM ORGANIZATION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E200C87F-E2CC-B044-AFA8-34A938BCF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0B93CDA-1EBB-FE4B-9E89-E2BBBE6A7207}"/>
              </a:ext>
            </a:extLst>
          </p:cNvPr>
          <p:cNvGrpSpPr/>
          <p:nvPr/>
        </p:nvGrpSpPr>
        <p:grpSpPr>
          <a:xfrm>
            <a:off x="304800" y="4002012"/>
            <a:ext cx="8534400" cy="1104274"/>
            <a:chOff x="304800" y="3830157"/>
            <a:chExt cx="8534400" cy="110427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DBA397E-5ACC-A041-B5F9-4CFA1009F356}"/>
                </a:ext>
              </a:extLst>
            </p:cNvPr>
            <p:cNvSpPr/>
            <p:nvPr/>
          </p:nvSpPr>
          <p:spPr>
            <a:xfrm>
              <a:off x="304800" y="3830157"/>
              <a:ext cx="8534400" cy="1104274"/>
            </a:xfrm>
            <a:prstGeom prst="roundRect">
              <a:avLst>
                <a:gd name="adj" fmla="val 3540"/>
              </a:avLst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DIN Alternate" panose="020B0500000000000000" pitchFamily="34" charset="77"/>
                </a:rPr>
                <a:t>Standards &amp; Test Manager: </a:t>
              </a:r>
            </a:p>
            <a:p>
              <a:pPr fontAlgn="base"/>
              <a:r>
                <a:rPr lang="en-US" sz="3200" dirty="0">
                  <a:latin typeface="DIN Alternate" panose="020B0500000000000000" pitchFamily="34" charset="77"/>
                </a:rPr>
                <a:t>Andrew Nguyen</a:t>
              </a:r>
            </a:p>
          </p:txBody>
        </p:sp>
        <p:pic>
          <p:nvPicPr>
            <p:cNvPr id="15" name="Graphic 14" descr="Clipboard Partially Crossed outline">
              <a:extLst>
                <a:ext uri="{FF2B5EF4-FFF2-40B4-BE49-F238E27FC236}">
                  <a16:creationId xmlns:a16="http://schemas.microsoft.com/office/drawing/2014/main" id="{5CA75CE9-CD04-FE48-9056-31A1E14E9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68167" y="3849927"/>
              <a:ext cx="1028700" cy="1028700"/>
            </a:xfrm>
            <a:prstGeom prst="rect">
              <a:avLst/>
            </a:prstGeom>
          </p:spPr>
        </p:pic>
        <p:pic>
          <p:nvPicPr>
            <p:cNvPr id="19" name="Graphic 18" descr="Ruler outline">
              <a:extLst>
                <a:ext uri="{FF2B5EF4-FFF2-40B4-BE49-F238E27FC236}">
                  <a16:creationId xmlns:a16="http://schemas.microsoft.com/office/drawing/2014/main" id="{814820F2-521B-1942-8ADE-C67C4E5AE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34200" y="3963891"/>
              <a:ext cx="914400" cy="9144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2E1A01-BD56-1445-9011-FC9CB3AA4D84}"/>
              </a:ext>
            </a:extLst>
          </p:cNvPr>
          <p:cNvGrpSpPr/>
          <p:nvPr/>
        </p:nvGrpSpPr>
        <p:grpSpPr>
          <a:xfrm>
            <a:off x="304800" y="2618902"/>
            <a:ext cx="8534400" cy="1104274"/>
            <a:chOff x="304800" y="2618902"/>
            <a:chExt cx="8534400" cy="1104274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DF26BFA-495B-4F42-B26E-3A6999554551}"/>
                </a:ext>
              </a:extLst>
            </p:cNvPr>
            <p:cNvSpPr/>
            <p:nvPr/>
          </p:nvSpPr>
          <p:spPr>
            <a:xfrm>
              <a:off x="304800" y="2618902"/>
              <a:ext cx="8534400" cy="1104274"/>
            </a:xfrm>
            <a:prstGeom prst="roundRect">
              <a:avLst>
                <a:gd name="adj" fmla="val 3540"/>
              </a:avLst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DIN Alternate" panose="020B0500000000000000" pitchFamily="34" charset="77"/>
                </a:rPr>
                <a:t>Communication &amp; Logistics Managers:</a:t>
              </a:r>
            </a:p>
            <a:p>
              <a:pPr fontAlgn="base"/>
              <a:r>
                <a:rPr lang="en-US" sz="3200" dirty="0">
                  <a:solidFill>
                    <a:schemeClr val="bg1"/>
                  </a:solidFill>
                  <a:latin typeface="DIN Alternate" panose="020B0500000000000000" pitchFamily="34" charset="77"/>
                </a:rPr>
                <a:t>Colton Homuth &amp; William Ross</a:t>
              </a:r>
            </a:p>
          </p:txBody>
        </p:sp>
        <p:pic>
          <p:nvPicPr>
            <p:cNvPr id="13" name="Graphic 12" descr="Send outline">
              <a:extLst>
                <a:ext uri="{FF2B5EF4-FFF2-40B4-BE49-F238E27FC236}">
                  <a16:creationId xmlns:a16="http://schemas.microsoft.com/office/drawing/2014/main" id="{FCC2089F-5FFE-F141-9996-90EAD9458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938434" y="2729633"/>
              <a:ext cx="851767" cy="851767"/>
            </a:xfrm>
            <a:prstGeom prst="rect">
              <a:avLst/>
            </a:prstGeom>
          </p:spPr>
        </p:pic>
        <p:pic>
          <p:nvPicPr>
            <p:cNvPr id="21" name="Graphic 20" descr="Circles with arrows outline">
              <a:extLst>
                <a:ext uri="{FF2B5EF4-FFF2-40B4-BE49-F238E27FC236}">
                  <a16:creationId xmlns:a16="http://schemas.microsoft.com/office/drawing/2014/main" id="{EBD140B1-D378-D947-91AE-AB989C5A3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825317" y="2743200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3F4E12-0874-0F48-8B3D-9E761C9C17AB}"/>
              </a:ext>
            </a:extLst>
          </p:cNvPr>
          <p:cNvGrpSpPr/>
          <p:nvPr/>
        </p:nvGrpSpPr>
        <p:grpSpPr>
          <a:xfrm>
            <a:off x="304800" y="1337154"/>
            <a:ext cx="8534400" cy="1002913"/>
            <a:chOff x="304800" y="1337154"/>
            <a:chExt cx="8534400" cy="100291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15D5860-F3B3-8049-A456-E0401261676B}"/>
                </a:ext>
              </a:extLst>
            </p:cNvPr>
            <p:cNvSpPr/>
            <p:nvPr/>
          </p:nvSpPr>
          <p:spPr>
            <a:xfrm>
              <a:off x="304800" y="1337154"/>
              <a:ext cx="8534400" cy="1002913"/>
            </a:xfrm>
            <a:prstGeom prst="roundRect">
              <a:avLst>
                <a:gd name="adj" fmla="val 3540"/>
              </a:avLst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DIN Alternate" panose="020B0500000000000000" pitchFamily="34" charset="77"/>
                </a:rPr>
                <a:t>Project Manager: </a:t>
              </a:r>
            </a:p>
            <a:p>
              <a:pPr fontAlgn="base"/>
              <a:r>
                <a:rPr lang="en-US" sz="3200" dirty="0">
                  <a:latin typeface="DIN Alternate" panose="020B0500000000000000" pitchFamily="34" charset="77"/>
                </a:rPr>
                <a:t>Bryce George</a:t>
              </a:r>
            </a:p>
          </p:txBody>
        </p:sp>
        <p:pic>
          <p:nvPicPr>
            <p:cNvPr id="17" name="Graphic 16" descr="Gantt Chart outline">
              <a:extLst>
                <a:ext uri="{FF2B5EF4-FFF2-40B4-BE49-F238E27FC236}">
                  <a16:creationId xmlns:a16="http://schemas.microsoft.com/office/drawing/2014/main" id="{708E175D-7B7F-E641-BE1F-7D4D6C32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774083" y="1401353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Blueprint outline">
              <a:extLst>
                <a:ext uri="{FF2B5EF4-FFF2-40B4-BE49-F238E27FC236}">
                  <a16:creationId xmlns:a16="http://schemas.microsoft.com/office/drawing/2014/main" id="{0031D629-B4D4-F340-A592-755175E6C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875801" y="138295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6481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95720"/>
              </p:ext>
            </p:extLst>
          </p:nvPr>
        </p:nvGraphicFramePr>
        <p:xfrm>
          <a:off x="304800" y="1193822"/>
          <a:ext cx="8534396" cy="443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Obtain Writing Implement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Detect when to close hand to grip writing implement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Close hand to grip writing implement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Evaluate writing implement orientation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invalid orientation and instruct how to fix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Evaluate if cap still on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cap still on and instruct subject to remove it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Detect writing implement in hand in &lt;=1s after it is placed there</a:t>
                      </a:r>
                    </a:p>
                    <a:p>
                      <a:pPr marL="347472" indent="-347472" rtl="0" fontAlgn="base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Identify marker orientation &lt;2s after closing grip</a:t>
                      </a:r>
                    </a:p>
                    <a:p>
                      <a:pPr marL="347472" indent="-347472" rtl="0" fontAlgn="base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Identify if cap is still on in &lt;2s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B02CFE4-7706-C84C-9A18-BDCCB8BBF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69781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410750"/>
              </p:ext>
            </p:extLst>
          </p:nvPr>
        </p:nvGraphicFramePr>
        <p:xfrm>
          <a:off x="304799" y="1219200"/>
          <a:ext cx="8534396" cy="291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Obtain Writing Implement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marR="0" lvl="0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 startAt="12"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Notify cap still on and instruct subject to remove it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Determine writing implement color (black, blue, red, green, brown, purple, or yellow)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304A9FB0-FBFC-B44C-93CB-D2BCCC67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59821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35868"/>
              </p:ext>
            </p:extLst>
          </p:nvPr>
        </p:nvGraphicFramePr>
        <p:xfrm>
          <a:off x="304800" y="1158240"/>
          <a:ext cx="8534396" cy="454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Locate/detect drawing surface within 5m of position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Notify of no drawing surface found and prompt for next action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Detect drawing surface boundaries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Notify inaccessible drawing surface conditions and instruct how to position correctly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Detect drawing surface in &lt;= 3s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Identify drawing surface boundaries in &lt;= 1s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2638E796-34C7-B44A-AAEF-CCD64DF39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80115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27005"/>
              </p:ext>
            </p:extLst>
          </p:nvPr>
        </p:nvGraphicFramePr>
        <p:xfrm>
          <a:off x="304800" y="1153241"/>
          <a:ext cx="8534396" cy="483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Load necessary hand/arm motor control module(s)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Locate object drawing instructions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Execute drawing instructions to draw the object on the drawing surface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square</a:t>
                      </a:r>
                    </a:p>
                    <a:p>
                      <a:pPr marL="804672" lvl="2" indent="-347472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Four angles within +/- 1° of 90°</a:t>
                      </a:r>
                    </a:p>
                    <a:p>
                      <a:pPr marL="804672" lvl="2" indent="-347472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Four sides same length to within +/- 5mm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5964399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6EC8D4D5-9CC5-2047-B6DD-0FE7D6CED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22290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545240"/>
              </p:ext>
            </p:extLst>
          </p:nvPr>
        </p:nvGraphicFramePr>
        <p:xfrm>
          <a:off x="304800" y="1158240"/>
          <a:ext cx="8534396" cy="460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0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rectangle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Four angles within +/- 1° of 90°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Two sets of sides same length to within +/- 5mm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0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circle</a:t>
                      </a:r>
                    </a:p>
                    <a:p>
                      <a:pPr marL="80010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 segment of circumference varies by more than +/- 5% of radius length in distance from the center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D257348-F2B8-D445-9DF9-B7B6DE572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54731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08581"/>
              </p:ext>
            </p:extLst>
          </p:nvPr>
        </p:nvGraphicFramePr>
        <p:xfrm>
          <a:off x="304800" y="1158240"/>
          <a:ext cx="8534396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3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right triangle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One angle +/-1° of 90°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Two angles +/-1° of 45°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Length of sides adjacent to 90° angle are same length within +/- 5mm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3924840A-0828-F64D-ACC6-45794A7EE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10159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23134"/>
              </p:ext>
            </p:extLst>
          </p:nvPr>
        </p:nvGraphicFramePr>
        <p:xfrm>
          <a:off x="304800" y="1158240"/>
          <a:ext cx="8534396" cy="399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7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Interact with Subject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an appropriate user interaction statement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Speak interaction statement to subject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Listen for verbal response to an interrogative statement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response statement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or generate an interaction statement in &lt;= 3s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a response statement in &lt;= 3s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BA10155F-84BA-7042-B83B-5B2C314EB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60291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43739"/>
              </p:ext>
            </p:extLst>
          </p:nvPr>
        </p:nvGraphicFramePr>
        <p:xfrm>
          <a:off x="304800" y="1158240"/>
          <a:ext cx="8534396" cy="439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Complete Activity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whether activity can be repeated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Ask whether to repeat activity or exit activity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verbally acknowledge choice to repeat or exit the activity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Re-initialize activity module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Exit an unload activity module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acknowledge selections &lt;= 1s after heard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46064A05-F5B9-0C40-B2C1-6195364D7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86775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BLOCK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07C5504-9D11-BF43-8F62-CD2A19705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1640" r="2500" b="21312"/>
          <a:stretch/>
        </p:blipFill>
        <p:spPr bwMode="auto">
          <a:xfrm>
            <a:off x="152400" y="1638300"/>
            <a:ext cx="8839200" cy="3581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2">
                <a:lumMod val="5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9C706D80-B01D-D149-A67D-62E515D19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99598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lueprint outline">
            <a:extLst>
              <a:ext uri="{FF2B5EF4-FFF2-40B4-BE49-F238E27FC236}">
                <a16:creationId xmlns:a16="http://schemas.microsoft.com/office/drawing/2014/main" id="{4257F7DD-3582-7F44-A600-03B3E180E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00" y="274638"/>
            <a:ext cx="6477000" cy="64770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SYSTEM DESIGN EXPECTATIONS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2171" y="1066800"/>
            <a:ext cx="4190999" cy="5181600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Design will entail programing the NAO robot to draw with another person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Must supplement existing NAOqi API to perform more detailed tasks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Handling a writing implement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Recognizing a writing surface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Intricate joint movement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Social interaction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EC2539-90CE-284E-9B2A-4C65E7A7820B}"/>
              </a:ext>
            </a:extLst>
          </p:cNvPr>
          <p:cNvSpPr/>
          <p:nvPr/>
        </p:nvSpPr>
        <p:spPr>
          <a:xfrm>
            <a:off x="4648197" y="1066800"/>
            <a:ext cx="4190999" cy="4587874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Since project is going to be implemented using NAO…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Majority of time will be spent developing/testing various algorithms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Most anticipated problems are standard problems with software development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System integration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Lots of tasks working simultaneously</a:t>
            </a: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CA11130-049F-7744-B5C8-C50B2F78C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9916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World outline">
            <a:extLst>
              <a:ext uri="{FF2B5EF4-FFF2-40B4-BE49-F238E27FC236}">
                <a16:creationId xmlns:a16="http://schemas.microsoft.com/office/drawing/2014/main" id="{1D149CB9-7EB9-5744-9FF4-C2FE0E69B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7800" y="609600"/>
            <a:ext cx="5867400" cy="5867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PROBLEM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676400"/>
            <a:ext cx="8534400" cy="3733800"/>
          </a:xfrm>
          <a:prstGeom prst="roundRect">
            <a:avLst>
              <a:gd name="adj" fmla="val 354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ASD impairs social interactions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Even more important to learn these skills while young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Social interactions are critical for future success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Robotics may be a key solution to developing these social skills</a:t>
            </a: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E200C87F-E2CC-B044-AFA8-34A938BCF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81695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ause with solid fill">
            <a:extLst>
              <a:ext uri="{FF2B5EF4-FFF2-40B4-BE49-F238E27FC236}">
                <a16:creationId xmlns:a16="http://schemas.microsoft.com/office/drawing/2014/main" id="{67C3D050-AF4D-7147-86A1-96D28AF6F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6281" y="914400"/>
            <a:ext cx="5151437" cy="5151437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270932" y="1676400"/>
            <a:ext cx="8455573" cy="3568262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Minimal robotics experience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Minimal Python experience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Limited knowledge of Neural Networks and Machine Learning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Proprietary NAO Framework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Limited knowledge of ASD social behavior and therapies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COVID-19 closures and limitations </a:t>
            </a:r>
          </a:p>
        </p:txBody>
      </p:sp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081C139-88A5-8F45-88E9-9CBA82D97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64633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latin typeface="DIN Alternate" panose="020B0500000000000000" pitchFamily="34" charset="77"/>
              </a:rPr>
              <a:pPr/>
              <a:t>31</a:t>
            </a:fld>
            <a:endParaRPr lang="en-US" dirty="0">
              <a:latin typeface="DIN Alternate" panose="020B0500000000000000" pitchFamily="34" charset="77"/>
            </a:endParaRP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E4FEEF3-CA07-C240-BB1B-B04CA08CC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21EE527-A52D-5C4D-B0AE-0F0057562F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32889"/>
              </p:ext>
            </p:extLst>
          </p:nvPr>
        </p:nvGraphicFramePr>
        <p:xfrm>
          <a:off x="304799" y="1143000"/>
          <a:ext cx="8534397" cy="4664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06DBB1-CB4F-0D4D-B318-B86E979BE6B9}"/>
              </a:ext>
            </a:extLst>
          </p:cNvPr>
          <p:cNvSpPr/>
          <p:nvPr/>
        </p:nvSpPr>
        <p:spPr>
          <a:xfrm>
            <a:off x="172280" y="1143000"/>
            <a:ext cx="1449573" cy="913145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DIN Alternate" panose="020B0500000000000000" pitchFamily="34" charset="77"/>
              </a:rPr>
              <a:t>20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DIN Alternate" panose="020B0500000000000000" pitchFamily="34" charset="77"/>
              </a:rPr>
              <a:t>20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E13CAB6-7E89-8744-8813-8C08CDAC1A84}"/>
              </a:ext>
            </a:extLst>
          </p:cNvPr>
          <p:cNvSpPr/>
          <p:nvPr/>
        </p:nvSpPr>
        <p:spPr>
          <a:xfrm>
            <a:off x="1857195" y="1143000"/>
            <a:ext cx="1449573" cy="913145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DIN Alternate" panose="020B0500000000000000" pitchFamily="34" charset="77"/>
              </a:rPr>
              <a:t>20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DIN Alternate" panose="020B0500000000000000" pitchFamily="34" charset="77"/>
              </a:rPr>
              <a:t>21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4B70567-28B5-7F43-8B6F-BF9D2E4221EB}"/>
              </a:ext>
            </a:extLst>
          </p:cNvPr>
          <p:cNvSpPr/>
          <p:nvPr/>
        </p:nvSpPr>
        <p:spPr>
          <a:xfrm>
            <a:off x="403016" y="4995525"/>
            <a:ext cx="1327567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DEC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9CBC86F-FED1-1C48-9A6A-1609221F0FB1}"/>
              </a:ext>
            </a:extLst>
          </p:cNvPr>
          <p:cNvSpPr/>
          <p:nvPr/>
        </p:nvSpPr>
        <p:spPr>
          <a:xfrm>
            <a:off x="1759305" y="4995524"/>
            <a:ext cx="1257682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JAN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8263ED3-A03A-8646-8757-7971AA436293}"/>
              </a:ext>
            </a:extLst>
          </p:cNvPr>
          <p:cNvSpPr/>
          <p:nvPr/>
        </p:nvSpPr>
        <p:spPr>
          <a:xfrm>
            <a:off x="3039007" y="4995529"/>
            <a:ext cx="1636636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FEB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8735B0A-35D4-9C46-B4C7-83D38F2C18F1}"/>
              </a:ext>
            </a:extLst>
          </p:cNvPr>
          <p:cNvSpPr/>
          <p:nvPr/>
        </p:nvSpPr>
        <p:spPr>
          <a:xfrm>
            <a:off x="4675643" y="4995523"/>
            <a:ext cx="886957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MAR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2E7F3E4-F89C-DC43-81EA-9D52E854C06E}"/>
              </a:ext>
            </a:extLst>
          </p:cNvPr>
          <p:cNvSpPr/>
          <p:nvPr/>
        </p:nvSpPr>
        <p:spPr>
          <a:xfrm>
            <a:off x="5562600" y="4995523"/>
            <a:ext cx="1763491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APR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9D19923-A4B6-4849-A8F3-9B8B2E922A1F}"/>
              </a:ext>
            </a:extLst>
          </p:cNvPr>
          <p:cNvSpPr/>
          <p:nvPr/>
        </p:nvSpPr>
        <p:spPr>
          <a:xfrm>
            <a:off x="7326091" y="4995524"/>
            <a:ext cx="1436909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MAY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CFAB67-8099-A143-82C4-BBDBCB2EB77E}"/>
              </a:ext>
            </a:extLst>
          </p:cNvPr>
          <p:cNvCxnSpPr>
            <a:cxnSpLocks/>
          </p:cNvCxnSpPr>
          <p:nvPr/>
        </p:nvCxnSpPr>
        <p:spPr>
          <a:xfrm>
            <a:off x="1752600" y="1219200"/>
            <a:ext cx="0" cy="37763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34F005-F108-7A4B-B3F1-C1FCAC493780}"/>
              </a:ext>
            </a:extLst>
          </p:cNvPr>
          <p:cNvSpPr txBox="1"/>
          <p:nvPr/>
        </p:nvSpPr>
        <p:spPr>
          <a:xfrm>
            <a:off x="605999" y="32903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EE129F-B2C2-A647-89EE-26E0315DBE85}"/>
              </a:ext>
            </a:extLst>
          </p:cNvPr>
          <p:cNvSpPr txBox="1"/>
          <p:nvPr/>
        </p:nvSpPr>
        <p:spPr>
          <a:xfrm>
            <a:off x="1447802" y="3276600"/>
            <a:ext cx="685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IN Alternate" panose="020B0500000000000000" pitchFamily="34" charset="77"/>
              </a:rPr>
              <a:t>4 || 19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22095-E996-794A-812F-D269B7C15B0F}"/>
              </a:ext>
            </a:extLst>
          </p:cNvPr>
          <p:cNvSpPr txBox="1"/>
          <p:nvPr/>
        </p:nvSpPr>
        <p:spPr>
          <a:xfrm>
            <a:off x="2362200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29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C97D35-69EB-2641-80B9-6C404E85FC39}"/>
              </a:ext>
            </a:extLst>
          </p:cNvPr>
          <p:cNvSpPr txBox="1"/>
          <p:nvPr/>
        </p:nvSpPr>
        <p:spPr>
          <a:xfrm>
            <a:off x="3162300" y="32991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75CD90-CDC1-BE4C-8030-B8D882F98499}"/>
              </a:ext>
            </a:extLst>
          </p:cNvPr>
          <p:cNvSpPr txBox="1"/>
          <p:nvPr/>
        </p:nvSpPr>
        <p:spPr>
          <a:xfrm>
            <a:off x="3962400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26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5FC5DE-3644-8243-8A0C-66404097188F}"/>
              </a:ext>
            </a:extLst>
          </p:cNvPr>
          <p:cNvSpPr txBox="1"/>
          <p:nvPr/>
        </p:nvSpPr>
        <p:spPr>
          <a:xfrm>
            <a:off x="5848570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49F6D7-9226-2849-9675-0717A392D56A}"/>
              </a:ext>
            </a:extLst>
          </p:cNvPr>
          <p:cNvSpPr txBox="1"/>
          <p:nvPr/>
        </p:nvSpPr>
        <p:spPr>
          <a:xfrm>
            <a:off x="6629400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800D67-DBC2-BD4A-9F2C-89531D8FC19B}"/>
              </a:ext>
            </a:extLst>
          </p:cNvPr>
          <p:cNvSpPr txBox="1"/>
          <p:nvPr/>
        </p:nvSpPr>
        <p:spPr>
          <a:xfrm>
            <a:off x="7848600" y="32991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7</a:t>
            </a:r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F31E33D2-97B5-3644-8C00-11F63C60CA5D}"/>
              </a:ext>
            </a:extLst>
          </p:cNvPr>
          <p:cNvSpPr/>
          <p:nvPr/>
        </p:nvSpPr>
        <p:spPr>
          <a:xfrm rot="5400000">
            <a:off x="2876545" y="2913354"/>
            <a:ext cx="152402" cy="3238493"/>
          </a:xfrm>
          <a:prstGeom prst="rightBracke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Ins="0" bIns="45720"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Design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197F13C4-A00A-6F4B-B0CB-44EAA83AE111}"/>
              </a:ext>
            </a:extLst>
          </p:cNvPr>
          <p:cNvSpPr/>
          <p:nvPr/>
        </p:nvSpPr>
        <p:spPr>
          <a:xfrm rot="5400000">
            <a:off x="4598063" y="711897"/>
            <a:ext cx="176439" cy="3428966"/>
          </a:xfrm>
          <a:prstGeom prst="leftBracke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Ins="0"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Development</a:t>
            </a:r>
          </a:p>
        </p:txBody>
      </p:sp>
      <p:sp>
        <p:nvSpPr>
          <p:cNvPr id="31" name="Right Bracket 30">
            <a:extLst>
              <a:ext uri="{FF2B5EF4-FFF2-40B4-BE49-F238E27FC236}">
                <a16:creationId xmlns:a16="http://schemas.microsoft.com/office/drawing/2014/main" id="{1E5F256D-C82A-7D4F-9299-285CF06C910E}"/>
              </a:ext>
            </a:extLst>
          </p:cNvPr>
          <p:cNvSpPr/>
          <p:nvPr/>
        </p:nvSpPr>
        <p:spPr>
          <a:xfrm rot="5400000">
            <a:off x="7371288" y="3598091"/>
            <a:ext cx="152402" cy="1869021"/>
          </a:xfrm>
          <a:prstGeom prst="rightBracke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Ins="0" bIns="45720"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Testing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189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F8A40B-6066-564E-B68F-244016081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93794"/>
              </p:ext>
            </p:extLst>
          </p:nvPr>
        </p:nvGraphicFramePr>
        <p:xfrm>
          <a:off x="368181" y="1066800"/>
          <a:ext cx="8342584" cy="518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619">
                  <a:extLst>
                    <a:ext uri="{9D8B030D-6E8A-4147-A177-3AD203B41FA5}">
                      <a16:colId xmlns:a16="http://schemas.microsoft.com/office/drawing/2014/main" val="289250185"/>
                    </a:ext>
                  </a:extLst>
                </a:gridCol>
                <a:gridCol w="2755400">
                  <a:extLst>
                    <a:ext uri="{9D8B030D-6E8A-4147-A177-3AD203B41FA5}">
                      <a16:colId xmlns:a16="http://schemas.microsoft.com/office/drawing/2014/main" val="283153655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60267910"/>
                    </a:ext>
                  </a:extLst>
                </a:gridCol>
                <a:gridCol w="1852765">
                  <a:extLst>
                    <a:ext uri="{9D8B030D-6E8A-4147-A177-3AD203B41FA5}">
                      <a16:colId xmlns:a16="http://schemas.microsoft.com/office/drawing/2014/main" val="227811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Task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Assigned To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Start 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Complete By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3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Setup Robot Remote Access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Setup – Bryce, Andrew</a:t>
                      </a:r>
                    </a:p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Materials – Will, Colton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Begun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Before end of semester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57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Requirements Analysis Report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Full Team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Begun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12/4/2020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04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Test NAO’s ability to hold marker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Will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ASAP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First week of Spring semester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24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Research Depth Sensors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Xbox Kinect – Bryce, Andrew</a:t>
                      </a:r>
                    </a:p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LIDAR - Will, Colton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12/4/2020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1/29/2021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6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SDK Design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High Level – Bryce</a:t>
                      </a:r>
                    </a:p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Focus Areas – To Be Assigned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1/19/2021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2/26/2021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19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Prepare Proposal Presentation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Full Team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1/22/2021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1/29/2021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85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Deliver Proposal Presentation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Full Team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1/29/2021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1/29/2021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30461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TIMELINE: UPCOMING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latin typeface="DIN Alternate" panose="020B0500000000000000" pitchFamily="34" charset="77"/>
              </a:rPr>
              <a:pPr/>
              <a:t>32</a:t>
            </a:fld>
            <a:endParaRPr lang="en-US" dirty="0">
              <a:latin typeface="DIN Alternate" panose="020B0500000000000000" pitchFamily="34" charset="77"/>
            </a:endParaRP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E4FEEF3-CA07-C240-BB1B-B04CA08CC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97330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Money outline">
            <a:extLst>
              <a:ext uri="{FF2B5EF4-FFF2-40B4-BE49-F238E27FC236}">
                <a16:creationId xmlns:a16="http://schemas.microsoft.com/office/drawing/2014/main" id="{330426ED-3BE9-7948-B990-FA173FE43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118385">
            <a:off x="1440884" y="406546"/>
            <a:ext cx="6262226" cy="6262226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DRAFT BUDGET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3026" y="1162862"/>
            <a:ext cx="8455573" cy="2468563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Items: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Jetson Nano GPU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Remote access equipment: Camera, “play pen” fence, padding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3D printed materials: utensil holder, backpack (for GPU)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Depth Sensor (Lidar/Infrared)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5F9ED82-BA35-1641-9C3C-B28E1EE386E2}"/>
              </a:ext>
            </a:extLst>
          </p:cNvPr>
          <p:cNvSpPr/>
          <p:nvPr/>
        </p:nvSpPr>
        <p:spPr>
          <a:xfrm>
            <a:off x="303026" y="3727524"/>
            <a:ext cx="8455573" cy="1630363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DIN Alternate" panose="020B0500000000000000" pitchFamily="34" charset="77"/>
              </a:rPr>
              <a:t>Cost allocation: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Jetson Nano GPU - free, borrowed from advisor Bill Michael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Depth Sensor ($300 maximum)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Remaining materials ($100 maximum)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029F2B5-8AF9-FF4D-98B2-2E050D413D29}"/>
              </a:ext>
            </a:extLst>
          </p:cNvPr>
          <p:cNvSpPr/>
          <p:nvPr/>
        </p:nvSpPr>
        <p:spPr>
          <a:xfrm>
            <a:off x="303026" y="5453986"/>
            <a:ext cx="8455573" cy="365126"/>
          </a:xfrm>
          <a:prstGeom prst="roundRect">
            <a:avLst>
              <a:gd name="adj" fmla="val 2808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DIN Alternate" panose="020B0500000000000000" pitchFamily="34" charset="77"/>
              </a:rPr>
              <a:t>Funds will be acquired from department allowance of $100 per person (total $400)</a:t>
            </a:r>
            <a:endParaRPr lang="en-US" sz="2400" dirty="0">
              <a:latin typeface="DIN Alternate" panose="020B0500000000000000" pitchFamily="34" charset="77"/>
            </a:endParaRPr>
          </a:p>
        </p:txBody>
      </p:sp>
      <p:pic>
        <p:nvPicPr>
          <p:cNvPr id="11" name="Graphic 10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B3D9CF39-D44F-9646-8E05-D8C2E37C2F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78653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ompass outline">
            <a:extLst>
              <a:ext uri="{FF2B5EF4-FFF2-40B4-BE49-F238E27FC236}">
                <a16:creationId xmlns:a16="http://schemas.microsoft.com/office/drawing/2014/main" id="{3062D5D6-0560-AE4C-84B3-7D56767E2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9200" y="532087"/>
            <a:ext cx="6325913" cy="6325913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3026" y="1447800"/>
            <a:ext cx="8455573" cy="4265945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Extend the existing NAO Framework to support advanced social behaviors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Cognition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Speech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Vision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Mobility &amp; Motor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Provide advanced social behaviors in order to promote interaction and social learning for ASD youth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Fulfill specific Social Interactive Drawing scenario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Create documented SDK for future application development</a:t>
            </a:r>
          </a:p>
        </p:txBody>
      </p:sp>
      <p:pic>
        <p:nvPicPr>
          <p:cNvPr id="12" name="Graphic 11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7581B2E-64F0-4747-A360-607F6DB88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28871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ooks on shelf with solid fill">
            <a:extLst>
              <a:ext uri="{FF2B5EF4-FFF2-40B4-BE49-F238E27FC236}">
                <a16:creationId xmlns:a16="http://schemas.microsoft.com/office/drawing/2014/main" id="{C67D18F7-7AE3-3D4F-9642-C4E2D1EC8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2412" y="1278467"/>
            <a:ext cx="4876800" cy="48768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3026" y="1296655"/>
            <a:ext cx="8455573" cy="1446545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Images: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https://www.eduporium.com/media/catalog/product/cache/c687aa7517cf01e65c009f6943c2b1e9/n/a/nao-print_03_4.png</a:t>
            </a: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https://www.eduporium.com/media/catalog/product/cache/c687aa7517cf01e65c009f6943c2b1e9/n/a/nao-print_06_4.png</a:t>
            </a: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</a:rPr>
              <a:t>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B7A942A-CDC3-2044-956C-6A2FEACD80A2}"/>
              </a:ext>
            </a:extLst>
          </p:cNvPr>
          <p:cNvSpPr/>
          <p:nvPr/>
        </p:nvSpPr>
        <p:spPr>
          <a:xfrm>
            <a:off x="303026" y="2971800"/>
            <a:ext cx="8455573" cy="2868945"/>
          </a:xfrm>
          <a:prstGeom prst="roundRect">
            <a:avLst>
              <a:gd name="adj" fmla="val 283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7472" indent="-347472"/>
            <a:endParaRPr lang="en-US" sz="1400" dirty="0"/>
          </a:p>
          <a:p>
            <a:pPr marL="347472" indent="-347472"/>
            <a:r>
              <a:rPr lang="en-US" sz="1400" dirty="0"/>
              <a:t>Diehl, J., Schmitt, L., </a:t>
            </a:r>
            <a:r>
              <a:rPr lang="en-US" sz="1400" dirty="0" err="1"/>
              <a:t>Villano</a:t>
            </a:r>
            <a:r>
              <a:rPr lang="en-US" sz="1400" dirty="0"/>
              <a:t>, M., &amp; Crowell, C. (2012, January). The Clinical Use of Robots for Individuals with Autism Spectrum Disorders: A Critical Review. Retrieved November 28, 2020, from https://</a:t>
            </a:r>
            <a:r>
              <a:rPr lang="en-US" sz="1400" dirty="0" err="1"/>
              <a:t>www.ncbi.nlm.nih.gov</a:t>
            </a:r>
            <a:r>
              <a:rPr lang="en-US" sz="1400" dirty="0"/>
              <a:t>/</a:t>
            </a:r>
            <a:r>
              <a:rPr lang="en-US" sz="1400" dirty="0" err="1"/>
              <a:t>pmc</a:t>
            </a:r>
            <a:r>
              <a:rPr lang="en-US" sz="1400" dirty="0"/>
              <a:t>/articles/PMC3223958/</a:t>
            </a:r>
          </a:p>
          <a:p>
            <a:pPr marL="347472" indent="-347472"/>
            <a:endParaRPr lang="en-US" dirty="0"/>
          </a:p>
          <a:p>
            <a:pPr marL="347472" indent="-347472"/>
            <a:r>
              <a:rPr lang="en-US" sz="1400" dirty="0"/>
              <a:t>NAO⁶. (n.d.). Retrieved Fall, 2020, from https://</a:t>
            </a:r>
            <a:r>
              <a:rPr lang="en-US" sz="1400" dirty="0" err="1"/>
              <a:t>developer.softbankrobotics.com</a:t>
            </a:r>
            <a:r>
              <a:rPr lang="en-US" sz="1400" dirty="0"/>
              <a:t>/nao6</a:t>
            </a:r>
          </a:p>
          <a:p>
            <a:pPr marL="347472" indent="-347472"/>
            <a:endParaRPr lang="en-US" sz="1400" dirty="0"/>
          </a:p>
          <a:p>
            <a:pPr marL="347472" indent="-347472"/>
            <a:r>
              <a:rPr lang="en-US" sz="1400" dirty="0"/>
              <a:t>Waltz, E. (n.d.). Therapy Robot Teaches Social Skills to Children With Autism. Retrieved November 28, 2020, from https://</a:t>
            </a:r>
            <a:r>
              <a:rPr lang="en-US" sz="1400" dirty="0" err="1"/>
              <a:t>spectrum.ieee.org</a:t>
            </a:r>
            <a:r>
              <a:rPr lang="en-US" sz="1400" dirty="0"/>
              <a:t>/the-human-</a:t>
            </a:r>
            <a:r>
              <a:rPr lang="en-US" sz="1400" dirty="0" err="1"/>
              <a:t>os</a:t>
            </a:r>
            <a:r>
              <a:rPr lang="en-US" sz="1400" dirty="0"/>
              <a:t>/biomedical/devices/robot-therapy-for-autism</a:t>
            </a:r>
          </a:p>
          <a:p>
            <a:pPr marL="347472" indent="-347472"/>
            <a:endParaRPr lang="en-US" sz="1400" dirty="0"/>
          </a:p>
          <a:p>
            <a:pPr marL="347472" indent="-347472"/>
            <a:r>
              <a:rPr lang="en-US" sz="1400" dirty="0"/>
              <a:t>Zhang, Y., Song, W., Tan, Z., Zhu, H., Wang, Y., Lam, C., . . . Yi, L. (2019, April 09). Could social robots facilitate children with autism spectrum disorders in learning distrust and deception? Retrieved November 28, 2020, from https://</a:t>
            </a:r>
            <a:r>
              <a:rPr lang="en-US" sz="1400" dirty="0" err="1"/>
              <a:t>www.sciencedirect.com</a:t>
            </a:r>
            <a:r>
              <a:rPr lang="en-US" sz="1400" dirty="0"/>
              <a:t>/science/article/</a:t>
            </a:r>
            <a:r>
              <a:rPr lang="en-US" sz="1400" dirty="0" err="1"/>
              <a:t>pii</a:t>
            </a:r>
            <a:r>
              <a:rPr lang="en-US" sz="1400" dirty="0"/>
              <a:t>/S0747563219301487</a:t>
            </a:r>
          </a:p>
          <a:p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</p:txBody>
      </p:sp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D1792FC0-7D04-5243-BF24-5F9531060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64001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adge Question Mark outline">
            <a:extLst>
              <a:ext uri="{FF2B5EF4-FFF2-40B4-BE49-F238E27FC236}">
                <a16:creationId xmlns:a16="http://schemas.microsoft.com/office/drawing/2014/main" id="{F98EA29F-A2BE-804B-825E-5EC3CEA5A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193" y="685800"/>
            <a:ext cx="5934074" cy="5934074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5548C23-9FFB-B84D-AF1B-A60905A0AE62}"/>
              </a:ext>
            </a:extLst>
          </p:cNvPr>
          <p:cNvSpPr/>
          <p:nvPr/>
        </p:nvSpPr>
        <p:spPr>
          <a:xfrm>
            <a:off x="5410200" y="1023937"/>
            <a:ext cx="3581402" cy="5257800"/>
          </a:xfrm>
          <a:prstGeom prst="roundRect">
            <a:avLst>
              <a:gd name="adj" fmla="val 283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7472" indent="-347472" algn="ctr"/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Index:</a:t>
            </a: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Title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 Organization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Overview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Background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Constraints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Literature Search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Scope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Standards Discussion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Requirements Analysis: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Environment Survey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 Needs &amp; Wants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Considerations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Requirements Specifications: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1: Load Master Module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2: Initialize Activities Master Module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3: Start Activity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4: Select Object to Draw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5: Obtain Writing Implement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6: Draw Object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7: Interact with Subject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8: Complete Activity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 Diagram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 Design Expectations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Issues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Timeline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Upcoming Tasks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Draft Budget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9600AA-2A0B-2447-98B7-DA21999810BA}"/>
              </a:ext>
            </a:extLst>
          </p:cNvPr>
          <p:cNvSpPr txBox="1">
            <a:spLocks/>
          </p:cNvSpPr>
          <p:nvPr/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ANY QUESTIONS?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34" name="Summary Zoom 33">
                <a:extLst>
                  <a:ext uri="{FF2B5EF4-FFF2-40B4-BE49-F238E27FC236}">
                    <a16:creationId xmlns:a16="http://schemas.microsoft.com/office/drawing/2014/main" id="{AD87EDB7-BF71-9143-A248-9F162464D0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1246085"/>
                  </p:ext>
                </p:extLst>
              </p:nvPr>
            </p:nvGraphicFramePr>
            <p:xfrm>
              <a:off x="-321582" y="935831"/>
              <a:ext cx="4648202" cy="5434011"/>
            </p:xfrm>
            <a:graphic>
              <a:graphicData uri="http://schemas.microsoft.com/office/powerpoint/2016/summaryzoom">
                <psuz:summaryZm>
                  <psuz:summaryZmObj sectionId="{A6484AB3-5034-7949-8E7E-60AA91430B53}">
                    <psuz:zmPr id="{9C4210AF-D365-AF45-9930-BE1B1B9E92A9}" transitionDur="1000">
                      <p166:blipFill xmlns:p166="http://schemas.microsoft.com/office/powerpoint/2016/6/main">
                        <a:blip r:embed="rId3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13197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6D6F044-BB05-5B4C-AFCA-C606102A624C}">
                    <psuz:zmPr id="{B5BF2FC9-60CE-0A4B-A974-B99EF9214619}" transitionDur="1000">
                      <p166:blipFill xmlns:p166="http://schemas.microsoft.com/office/powerpoint/2016/6/main">
                        <a:blip r:embed="rId3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13197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E311C52-54A0-9040-9756-8468FFDD05AE}">
                    <psuz:zmPr id="{08501E47-2E99-D244-8D6D-717E233698BB}" transitionDur="1000">
                      <p166:blipFill xmlns:p166="http://schemas.microsoft.com/office/powerpoint/2016/6/main">
                        <a:blip r:embed="rId3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13197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8CA0610-C1C9-B84D-A64F-9D775DE15DED}">
                    <psuz:zmPr id="{48F8F2B6-7CB7-EA49-8DB0-EA80609688E2}" transitionDur="1000">
                      <p166:blipFill xmlns:p166="http://schemas.microsoft.com/office/powerpoint/2016/6/main">
                        <a:blip r:embed="rId3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13197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8E96514-1B45-AE46-99CB-31B651A7FC1D}">
                    <psuz:zmPr id="{5D8FC638-6FF7-A541-8545-37103B85C78C}" transitionDur="1000">
                      <p166:blipFill xmlns:p166="http://schemas.microsoft.com/office/powerpoint/2016/6/main">
                        <a:blip r:embed="rId3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87720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B5C43F1-6C44-DE49-A405-944F867B525C}">
                    <psuz:zmPr id="{74163673-E7DE-9845-A65F-46985C743FFA}" transitionDur="1000">
                      <p166:blipFill xmlns:p166="http://schemas.microsoft.com/office/powerpoint/2016/6/main">
                        <a:blip r:embed="rId3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87720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0111980-6DA6-1B42-8F6E-2FCFE71E1176}">
                    <psuz:zmPr id="{A2833408-108F-EC4D-83D1-E4496161A36C}" transitionDur="1000">
                      <p166:blipFill xmlns:p166="http://schemas.microsoft.com/office/powerpoint/2016/6/main">
                        <a:blip r:embed="rId3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87720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C0ADB7A-4C9F-B042-A668-88C281269F0F}">
                    <psuz:zmPr id="{EAB4FC81-CC0D-144D-8A8B-815B08170974}" transitionDur="1000">
                      <p166:blipFill xmlns:p166="http://schemas.microsoft.com/office/powerpoint/2016/6/main">
                        <a:blip r:embed="rId3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87720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28B4189-0E5A-C046-87E9-4904B1095311}">
                    <psuz:zmPr id="{169B8EFD-E67A-CC4A-B806-8C39E61EE23C}" transitionDur="1000">
                      <p166:blipFill xmlns:p166="http://schemas.microsoft.com/office/powerpoint/2016/6/main">
                        <a:blip r:embed="rId3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162244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FC465BE-5C44-D947-84AE-C861977864B0}">
                    <psuz:zmPr id="{E57F06F1-DCA1-5B49-8421-AC6F3C731809}" transitionDur="1000">
                      <p166:blipFill xmlns:p166="http://schemas.microsoft.com/office/powerpoint/2016/6/main">
                        <a:blip r:embed="rId4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162244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B3701B2-4992-0442-A1B8-2336D86074A5}">
                    <psuz:zmPr id="{2142A161-5E41-ED48-B5A6-9D0CA8E42DFE}" transitionDur="1000">
                      <p166:blipFill xmlns:p166="http://schemas.microsoft.com/office/powerpoint/2016/6/main">
                        <a:blip r:embed="rId4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162244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67E5AFE-B31E-6941-BC80-BF67093C0130}">
                    <psuz:zmPr id="{D7D19CFB-F0D4-6F44-9CC1-CB4504D37A55}" transitionDur="1000">
                      <p166:blipFill xmlns:p166="http://schemas.microsoft.com/office/powerpoint/2016/6/main">
                        <a:blip r:embed="rId4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162244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670FCD1-A2BB-F54C-B547-0F756D2EFEA2}">
                    <psuz:zmPr id="{0299158F-2E8B-794F-A169-E6BFA7B7145F}" transitionDur="1000">
                      <p166:blipFill xmlns:p166="http://schemas.microsoft.com/office/powerpoint/2016/6/main">
                        <a:blip r:embed="rId4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236767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8B7FF2E-1FD6-6448-ABB1-024726045134}">
                    <psuz:zmPr id="{5AD99C0B-5EBD-4B46-8431-E35B0540252F}" transitionDur="1000">
                      <p166:blipFill xmlns:p166="http://schemas.microsoft.com/office/powerpoint/2016/6/main">
                        <a:blip r:embed="rId4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236767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110E56C-A495-6B4E-BB7C-050B0AE9F54C}">
                    <psuz:zmPr id="{7E42C35C-9504-8E42-93B6-EAEE8B7BC93B}" transitionDur="1000">
                      <p166:blipFill xmlns:p166="http://schemas.microsoft.com/office/powerpoint/2016/6/main">
                        <a:blip r:embed="rId4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236767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03CA31E-5827-6B4A-8C0B-E791537B0ADD}">
                    <psuz:zmPr id="{3F4EF276-77CF-DF48-BBAF-DCB4D15599F0}" transitionDur="1000">
                      <p166:blipFill xmlns:p166="http://schemas.microsoft.com/office/powerpoint/2016/6/main">
                        <a:blip r:embed="rId4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236767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5E4D7C6-AD43-8542-950C-BCF395FF1D01}">
                    <psuz:zmPr id="{189DEA6C-3F4B-0D4B-89AD-8ED49049D12B}" transitionDur="1000">
                      <p166:blipFill xmlns:p166="http://schemas.microsoft.com/office/powerpoint/2016/6/main">
                        <a:blip r:embed="rId4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311291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542F3E7-BA6B-8D48-9370-211791152633}">
                    <psuz:zmPr id="{55487825-9552-8746-8E95-CDB5D4B89DB5}" transitionDur="1000">
                      <p166:blipFill xmlns:p166="http://schemas.microsoft.com/office/powerpoint/2016/6/main">
                        <a:blip r:embed="rId4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311291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ECFC4CB-3755-AA4F-94A1-BA50B21B1879}">
                    <psuz:zmPr id="{E67BB714-65B7-2647-A5FE-2ECCB223A3DB}" transitionDur="1000">
                      <p166:blipFill xmlns:p166="http://schemas.microsoft.com/office/powerpoint/2016/6/main">
                        <a:blip r:embed="rId4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311291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C175840-FA42-9645-BDEB-80A52BAD3910}">
                    <psuz:zmPr id="{905B8C38-F3C4-9B49-AC3B-EDD282D999C8}" transitionDur="1000">
                      <p166:blipFill xmlns:p166="http://schemas.microsoft.com/office/powerpoint/2016/6/main">
                        <a:blip r:embed="rId5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311291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85FACD3-026C-F049-94A6-939B90333522}">
                    <psuz:zmPr id="{7747EB81-C5DA-0A40-9586-08E6AD7E71D0}" transitionDur="1000">
                      <p166:blipFill xmlns:p166="http://schemas.microsoft.com/office/powerpoint/2016/6/main">
                        <a:blip r:embed="rId5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385814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C741D90-D3EB-7041-9F74-63586A5A5F12}">
                    <psuz:zmPr id="{6A73108F-E826-9F41-A517-911C82443522}" transitionDur="1000">
                      <p166:blipFill xmlns:p166="http://schemas.microsoft.com/office/powerpoint/2016/6/main">
                        <a:blip r:embed="rId5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385814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A11486F-13DB-9945-BB09-1A87B0081A55}">
                    <psuz:zmPr id="{ADE680C8-1D5D-9B44-88AF-28E94EAEABCA}" transitionDur="1000">
                      <p166:blipFill xmlns:p166="http://schemas.microsoft.com/office/powerpoint/2016/6/main">
                        <a:blip r:embed="rId5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385814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0FDD8F6-ACDA-5F42-8A5A-63F68BF3FBE0}">
                    <psuz:zmPr id="{DE9F03D1-9961-6E41-B501-F6D0AA2A1E26}" transitionDur="1000">
                      <p166:blipFill xmlns:p166="http://schemas.microsoft.com/office/powerpoint/2016/6/main">
                        <a:blip r:embed="rId5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385814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0BEF445-53CF-2D44-BF73-F98AA77067FB}">
                    <psuz:zmPr id="{958969F3-3C1E-C64F-96ED-836FEC64BEBE}" transitionDur="1000">
                      <p166:blipFill xmlns:p166="http://schemas.microsoft.com/office/powerpoint/2016/6/main">
                        <a:blip r:embed="rId5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460338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77E2E96-8667-3540-B0B2-55B962296911}">
                    <psuz:zmPr id="{13540B3D-F00E-4343-98AC-D7C6ADECF3CB}" transitionDur="1000">
                      <p166:blipFill xmlns:p166="http://schemas.microsoft.com/office/powerpoint/2016/6/main">
                        <a:blip r:embed="rId5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460338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EE8C9A4-35E5-AC45-B2AB-A823304A63D9}">
                    <psuz:zmPr id="{30FAA47F-6F10-BE4B-95CB-22C9EB499DC3}" transitionDur="1000">
                      <p166:blipFill xmlns:p166="http://schemas.microsoft.com/office/powerpoint/2016/6/main">
                        <a:blip r:embed="rId5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460338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34" name="Summary Zoom 33">
                <a:extLst>
                  <a:ext uri="{FF2B5EF4-FFF2-40B4-BE49-F238E27FC236}">
                    <a16:creationId xmlns:a16="http://schemas.microsoft.com/office/drawing/2014/main" id="{AD87EDB7-BF71-9143-A248-9F162464D0F5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321582" y="935831"/>
                <a:ext cx="4648202" cy="5434011"/>
                <a:chOff x="-321582" y="935831"/>
                <a:chExt cx="4648202" cy="5434011"/>
              </a:xfrm>
            </p:grpSpPr>
            <p:pic>
              <p:nvPicPr>
                <p:cNvPr id="35" name="Picture 35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565" y="106780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6" name="Picture 36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47686" y="106780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7" name="Picture 37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25807" y="106780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8" name="Picture 38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03928" y="106780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9" name="Picture 39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565" y="181303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0" name="Picture 40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47686" y="181303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1" name="Picture 41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25807" y="181303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2" name="Picture 42">
                  <a:hlinkClick r:id="rId5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03928" y="181303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3" name="Picture 43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565" y="255827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4" name="Picture 44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47686" y="255827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5" name="Picture 45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5807" y="255827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6" name="Picture 46">
                  <a:hlinkClick r:id="rId5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003928" y="255827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7" name="Picture 47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565" y="330350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8" name="Picture 48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7686" y="330350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9" name="Picture 49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25807" y="330350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0" name="Picture 50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03928" y="330350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1" name="Picture 51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565" y="404874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2" name="Picture 52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7686" y="404874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3" name="Picture 53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25807" y="404874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4" name="Picture 54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03928" y="404874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5" name="Picture 55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565" y="479397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6" name="Picture 56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7686" y="479397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7" name="Picture 57">
                  <a:hlinkClick r:id="rId2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25807" y="479397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8" name="Picture 58">
                  <a:hlinkClick r:id="rId2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03928" y="479397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9" name="Picture 59">
                  <a:hlinkClick r:id="rId2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565" y="553921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0" name="Picture 60">
                  <a:hlinkClick r:id="rId2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47686" y="553921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1" name="Picture 61">
                  <a:hlinkClick r:id="rId3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25807" y="553921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7263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World outline">
            <a:extLst>
              <a:ext uri="{FF2B5EF4-FFF2-40B4-BE49-F238E27FC236}">
                <a16:creationId xmlns:a16="http://schemas.microsoft.com/office/drawing/2014/main" id="{FD48B2ED-ACFF-E743-B2D6-C8F4B0E87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7800" y="609600"/>
            <a:ext cx="5867400" cy="5867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PROBLEM 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600200"/>
            <a:ext cx="8534400" cy="3352800"/>
          </a:xfrm>
          <a:prstGeom prst="roundRect">
            <a:avLst>
              <a:gd name="adj" fmla="val 360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We are developing the functionality for the robot to have social interactions with humans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Limited in our knowledge of literature on best approaches for social development in children with ASD - specific therapeutics are out of scope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Our work is more general in scope and guided by our sponsor’s prior research and guidance</a:t>
            </a:r>
          </a:p>
        </p:txBody>
      </p:sp>
      <p:pic>
        <p:nvPicPr>
          <p:cNvPr id="7" name="Graphic 6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9CC34F2-8E9A-D448-9D37-4CEE8B0AC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2840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PROJECT SCENARIO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Graphic 6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9CC34F2-8E9A-D448-9D37-4CEE8B0AC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pic>
        <p:nvPicPr>
          <p:cNvPr id="8" name="Picture 7" descr="Aspirations to be an astronaut">
            <a:extLst>
              <a:ext uri="{FF2B5EF4-FFF2-40B4-BE49-F238E27FC236}">
                <a16:creationId xmlns:a16="http://schemas.microsoft.com/office/drawing/2014/main" id="{EE9C7877-E0C4-A240-B165-F15209EC75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200"/>
            <a:ext cx="7086600" cy="47197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2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166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k outline">
            <a:extLst>
              <a:ext uri="{FF2B5EF4-FFF2-40B4-BE49-F238E27FC236}">
                <a16:creationId xmlns:a16="http://schemas.microsoft.com/office/drawing/2014/main" id="{AE93CB13-CC90-F14C-8279-97C6BAAFE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900" y="152400"/>
            <a:ext cx="6934200" cy="69342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55022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33ED9A7-8B6A-9242-A407-F0729E543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D09291-25FE-A245-A246-4745E1655F30}"/>
              </a:ext>
            </a:extLst>
          </p:cNvPr>
          <p:cNvSpPr/>
          <p:nvPr/>
        </p:nvSpPr>
        <p:spPr>
          <a:xfrm>
            <a:off x="304800" y="1142260"/>
            <a:ext cx="8534400" cy="1040997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Social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Testing will not be able to be done with ASD individuals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8542F0A-3E36-3B4E-9F13-AD4085260F47}"/>
              </a:ext>
            </a:extLst>
          </p:cNvPr>
          <p:cNvSpPr/>
          <p:nvPr/>
        </p:nvSpPr>
        <p:spPr>
          <a:xfrm>
            <a:off x="304800" y="2334917"/>
            <a:ext cx="8534400" cy="1563757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Ethical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dealing with ASD children, they must always be treated with respect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Must make sure to focus on social development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54338E1-9E0E-4A4D-AD27-36396276E400}"/>
              </a:ext>
            </a:extLst>
          </p:cNvPr>
          <p:cNvSpPr/>
          <p:nvPr/>
        </p:nvSpPr>
        <p:spPr>
          <a:xfrm>
            <a:off x="304800" y="4017677"/>
            <a:ext cx="8534400" cy="1529722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Health and Safety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Must make sure NAO programming doesn’t prompt it to do anything dangerous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340677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k outline">
            <a:extLst>
              <a:ext uri="{FF2B5EF4-FFF2-40B4-BE49-F238E27FC236}">
                <a16:creationId xmlns:a16="http://schemas.microsoft.com/office/drawing/2014/main" id="{AE93CB13-CC90-F14C-8279-97C6BAAFE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900" y="152400"/>
            <a:ext cx="6934200" cy="69342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CONSTRAINTS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DE21657-692C-3445-BF35-42FEC325D5C8}"/>
              </a:ext>
            </a:extLst>
          </p:cNvPr>
          <p:cNvSpPr/>
          <p:nvPr/>
        </p:nvSpPr>
        <p:spPr>
          <a:xfrm>
            <a:off x="277499" y="4414809"/>
            <a:ext cx="8534400" cy="1520419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Sustainability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Project will be sustainable as long as no changes are made to the NAO robot that we are running it on, and we stay consistent with Python 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55022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33ED9A7-8B6A-9242-A407-F0729E543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B14118-2CA0-3541-B247-15A54DE67EAB}"/>
              </a:ext>
            </a:extLst>
          </p:cNvPr>
          <p:cNvSpPr/>
          <p:nvPr/>
        </p:nvSpPr>
        <p:spPr>
          <a:xfrm>
            <a:off x="291106" y="2768308"/>
            <a:ext cx="8534400" cy="1520419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Manufacturability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Since project is adding software to existing hardware, we are only limited by the hardware provided and the software we write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1B27E06-6534-8345-80E1-FCADBA4B244C}"/>
              </a:ext>
            </a:extLst>
          </p:cNvPr>
          <p:cNvSpPr/>
          <p:nvPr/>
        </p:nvSpPr>
        <p:spPr>
          <a:xfrm>
            <a:off x="302424" y="1308728"/>
            <a:ext cx="8534400" cy="1333498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Economics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Constraint would be budget in this case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Don’t need many outside supplies, won’t be a huge factor </a:t>
            </a:r>
          </a:p>
        </p:txBody>
      </p:sp>
    </p:spTree>
    <p:extLst>
      <p:ext uri="{BB962C8B-B14F-4D97-AF65-F5344CB8AC3E}">
        <p14:creationId xmlns:p14="http://schemas.microsoft.com/office/powerpoint/2010/main" val="293512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ooks outline">
            <a:extLst>
              <a:ext uri="{FF2B5EF4-FFF2-40B4-BE49-F238E27FC236}">
                <a16:creationId xmlns:a16="http://schemas.microsoft.com/office/drawing/2014/main" id="{5F5CD5A5-8A41-464E-9471-05B4ACCA0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4017" y="685800"/>
            <a:ext cx="6248400" cy="6248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LITERATURE SEARCH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D922B18-DAAB-C844-965C-253843BE1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53313"/>
              </p:ext>
            </p:extLst>
          </p:nvPr>
        </p:nvGraphicFramePr>
        <p:xfrm>
          <a:off x="304799" y="2286000"/>
          <a:ext cx="8534399" cy="3787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444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009157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822086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1246202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  <a:gridCol w="1522577">
                  <a:extLst>
                    <a:ext uri="{9D8B030D-6E8A-4147-A177-3AD203B41FA5}">
                      <a16:colId xmlns:a16="http://schemas.microsoft.com/office/drawing/2014/main" val="2593326378"/>
                    </a:ext>
                  </a:extLst>
                </a:gridCol>
                <a:gridCol w="1077766">
                  <a:extLst>
                    <a:ext uri="{9D8B030D-6E8A-4147-A177-3AD203B41FA5}">
                      <a16:colId xmlns:a16="http://schemas.microsoft.com/office/drawing/2014/main" val="2201421821"/>
                    </a:ext>
                  </a:extLst>
                </a:gridCol>
                <a:gridCol w="1992167">
                  <a:extLst>
                    <a:ext uri="{9D8B030D-6E8A-4147-A177-3AD203B41FA5}">
                      <a16:colId xmlns:a16="http://schemas.microsoft.com/office/drawing/2014/main" val="4184969389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Commercial Robots for ASD Research and Therapy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44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Robot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Made By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Height 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(cm)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Ambulatory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Programmable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Degrees 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of Freedom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Features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DIN Alternate" panose="020B0500000000000000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Milo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Robokind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~58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21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85750" indent="-285750" rtl="0" fontAlgn="base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Humanoid</a:t>
                      </a:r>
                    </a:p>
                    <a:p>
                      <a:pPr marL="285750" indent="-285750" rtl="0" fontAlgn="base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High degrees of freedom allows body language expression</a:t>
                      </a:r>
                    </a:p>
                    <a:p>
                      <a:pPr marL="285750" indent="-285750" rtl="0" fontAlgn="base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Emotive verbal expression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NAO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SoftBank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Robotics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58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25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76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Pepper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SoftBank Robotics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120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(wheels)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2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QTrobot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LuxAI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63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 (stationary)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17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8881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143000"/>
            <a:ext cx="8534400" cy="1050925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800" dirty="0">
                <a:latin typeface="DIN Alternate" panose="020B0500000000000000" pitchFamily="34" charset="77"/>
              </a:rPr>
              <a:t>Using social robots to work with ASD individuals is an emerging research field...</a:t>
            </a:r>
          </a:p>
        </p:txBody>
      </p:sp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DD53D894-EE56-FA43-A0AF-3D6FB023C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0669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s outline">
            <a:extLst>
              <a:ext uri="{FF2B5EF4-FFF2-40B4-BE49-F238E27FC236}">
                <a16:creationId xmlns:a16="http://schemas.microsoft.com/office/drawing/2014/main" id="{A31D93A8-CB0D-0D4F-B9C2-C9FDBD086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4017" y="685800"/>
            <a:ext cx="6248400" cy="6248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LITERATURE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143000"/>
            <a:ext cx="4267200" cy="2193925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Used for teaching social skills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Body Language Cognition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Emotional Intelligence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Social Customs/Standards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Language Development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Self Expression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808AFB-A957-054A-BFD2-00F67E6F506A}"/>
              </a:ext>
            </a:extLst>
          </p:cNvPr>
          <p:cNvSpPr/>
          <p:nvPr/>
        </p:nvSpPr>
        <p:spPr>
          <a:xfrm>
            <a:off x="304800" y="3429000"/>
            <a:ext cx="8534400" cy="2427779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Facilitate researchers, educators, and therapists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ASD children more likely to interact with adult, asking questions to learn how to operate a robot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ASD individuals are calmer when interacting with robot than with person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Consistency of robot speech, movement, and interaction is comforting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Fewer distracting body language cues than a human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7B2B25-F0DD-3E4C-B048-DD8A03D30121}"/>
              </a:ext>
            </a:extLst>
          </p:cNvPr>
          <p:cNvSpPr/>
          <p:nvPr/>
        </p:nvSpPr>
        <p:spPr>
          <a:xfrm>
            <a:off x="4704434" y="1724752"/>
            <a:ext cx="4104286" cy="1594945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/>
          </a:p>
          <a:p>
            <a:r>
              <a:rPr lang="en-US" sz="2400" dirty="0"/>
              <a:t>Used in: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Classrooms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Treatment Facilities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Research Facilities</a:t>
            </a:r>
          </a:p>
          <a:p>
            <a:endParaRPr lang="en-US" sz="2200" dirty="0"/>
          </a:p>
        </p:txBody>
      </p:sp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610074A-C424-D74A-955B-9B956E2BF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28378928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3974</TotalTime>
  <Words>2579</Words>
  <Application>Microsoft Macintosh PowerPoint</Application>
  <PresentationFormat>On-screen Show (4:3)</PresentationFormat>
  <Paragraphs>638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Arial Black</vt:lpstr>
      <vt:lpstr>Calibri</vt:lpstr>
      <vt:lpstr>DIN Alternate</vt:lpstr>
      <vt:lpstr>Wingdings</vt:lpstr>
      <vt:lpstr>uccs-powerpoint-template-2014-cobranded</vt:lpstr>
      <vt:lpstr>PowerPoint Presentation</vt:lpstr>
      <vt:lpstr>TEAM ORGANIZATION</vt:lpstr>
      <vt:lpstr>PROBLEM OVERVIEW</vt:lpstr>
      <vt:lpstr>PROBLEM BACKGROUND</vt:lpstr>
      <vt:lpstr>PROJECT SCENARIO</vt:lpstr>
      <vt:lpstr>CONSTRAINTS</vt:lpstr>
      <vt:lpstr>CONSTRAINTS</vt:lpstr>
      <vt:lpstr>LITERATURE SEARCH</vt:lpstr>
      <vt:lpstr>LITERATURE SEARCH</vt:lpstr>
      <vt:lpstr>PROJECT SCOPE</vt:lpstr>
      <vt:lpstr>PowerPoint Presentation</vt:lpstr>
      <vt:lpstr>REQUIREMENTS ANALYSIS: ENVIRONMENT SURVEY</vt:lpstr>
      <vt:lpstr>REQUIREMENTS ANALYSIS:</vt:lpstr>
      <vt:lpstr>REQUIREMENTS ANALYSIS: CONSIDERATIONS</vt:lpstr>
      <vt:lpstr>REQUIREMENTS ANALYSIS: CONSIDERATIONS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BLOCK DIAGRAM</vt:lpstr>
      <vt:lpstr>SYSTEM DESIGN EXPECTATIONS</vt:lpstr>
      <vt:lpstr>ISSUES</vt:lpstr>
      <vt:lpstr>TIMELINE</vt:lpstr>
      <vt:lpstr>TIMELINE: UPCOMING TASKS</vt:lpstr>
      <vt:lpstr>DRAFT BUDGET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274</cp:revision>
  <dcterms:created xsi:type="dcterms:W3CDTF">2014-11-03T22:15:20Z</dcterms:created>
  <dcterms:modified xsi:type="dcterms:W3CDTF">2020-12-04T07:39:40Z</dcterms:modified>
</cp:coreProperties>
</file>