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8" r:id="rId2"/>
    <p:sldId id="287" r:id="rId3"/>
    <p:sldId id="318" r:id="rId4"/>
    <p:sldId id="288" r:id="rId5"/>
    <p:sldId id="321" r:id="rId6"/>
    <p:sldId id="290" r:id="rId7"/>
    <p:sldId id="320" r:id="rId8"/>
    <p:sldId id="291" r:id="rId9"/>
    <p:sldId id="292" r:id="rId10"/>
    <p:sldId id="293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9" r:id="rId33"/>
    <p:sldId id="314" r:id="rId34"/>
    <p:sldId id="315" r:id="rId35"/>
    <p:sldId id="317" r:id="rId36"/>
    <p:sldId id="31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  <p14:sldId id="321"/>
          </p14:sldIdLst>
        </p14:section>
        <p14:section name="CONSTRAINTS" id="{A8E96514-1B45-AE46-99CB-31B651A7FC1D}">
          <p14:sldIdLst>
            <p14:sldId id="290"/>
            <p14:sldId id="320"/>
          </p14:sldIdLst>
        </p14:section>
        <p14:section name="LITERATURE SEARCH" id="{8B5C43F1-6C44-DE49-A405-944F867B525C}">
          <p14:sldIdLst>
            <p14:sldId id="291"/>
            <p14:sldId id="292"/>
          </p14:sldIdLst>
        </p14:section>
        <p14:section name="Project Scope" id="{80111980-6DA6-1B42-8F6E-2FCFE71E1176}">
          <p14:sldIdLst>
            <p14:sldId id="293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/>
    <p:restoredTop sz="97155"/>
  </p:normalViewPr>
  <p:slideViewPr>
    <p:cSldViewPr>
      <p:cViewPr varScale="1">
        <p:scale>
          <a:sx n="163" d="100"/>
          <a:sy n="163" d="100"/>
        </p:scale>
        <p:origin x="14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Start 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 custScaleX="147039" custScaleY="147039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ScaleX="147039" custScaleY="147039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-1120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ScaleX="147039" custScaleY="147039" custLinFactNeighborX="-22104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-30003" custLinFactNeighborY="0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ScaleX="147039" custScaleY="147039" custLinFactNeighborX="-58207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-47235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ScaleX="147039" custScaleY="147039" custLinFactNeighborX="-93153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51397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ScaleX="147039" custScaleY="147039" custLinFactX="1360" custLinFactNeighborX="100000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2131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ScaleX="147039" custScaleY="147039" custLinFactNeighborX="63368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ScaleX="147039" custScaleY="147039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11730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100298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182879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182879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194579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2621713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2621713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2743200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3429005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3429005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354600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30201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302016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419017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090599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Start Integration Testing</a:t>
          </a:r>
        </a:p>
      </dsp:txBody>
      <dsp:txXfrm>
        <a:off x="6090599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20761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432213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Vision is for kids with Autism, the current plan is to deliver for TD individuals</a:t>
            </a:r>
          </a:p>
          <a:p>
            <a:r>
              <a:rPr lang="en-US" dirty="0"/>
              <a:t>Testing and feasibility for kids with ASD beyond current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Sprints: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2/8 - 2/19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2/22 - 3/5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3/8 - 3/19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3/29 - 4/9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4/12 - 4/23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4.26 - 5/7</a:t>
            </a:r>
          </a:p>
          <a:p>
            <a:pPr marL="228600" indent="-228600" rtl="0" fontAlgn="ctr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ADOS Severity score – Autism Diagnostic Observation Schedule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and Statistical Manual of Mental Disorders (DSM-5) governs the criteria for making an autism spectrum diagnosis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 spectrum disorder (ASD) is a complex developmental condition that involves  persistent challenges  in social interaction, speech and nonverbal communication, and restricted/repetitive behaviors. The effects of  ASD and the severity of symptoms are different in each person.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responding to his/her name by 12 months of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pointing at objects to show interest by 14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playing "pretend" games by 18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eye contact or preferring to be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upset by minor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Flapping their hands, rocking their body or spinning in circles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unusual and sometimes intense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way things smell, taste, feel and/or look</a:t>
            </a:r>
          </a:p>
          <a:p>
            <a:endParaRPr lang="en-US" dirty="0"/>
          </a:p>
          <a:p>
            <a:r>
              <a:rPr lang="en-US" dirty="0"/>
              <a:t>Levels:</a:t>
            </a:r>
          </a:p>
          <a:p>
            <a:r>
              <a:rPr lang="en-US" dirty="0"/>
              <a:t>1 – Requires Support</a:t>
            </a:r>
          </a:p>
          <a:p>
            <a:r>
              <a:rPr lang="en-US" dirty="0"/>
              <a:t>2 – Requiring Substantial Support</a:t>
            </a:r>
          </a:p>
          <a:p>
            <a:r>
              <a:rPr lang="en-US" dirty="0"/>
              <a:t>3 – Requiring Very Substantial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Scenario Description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dirty="0"/>
              <a:t>Add prices</a:t>
            </a:r>
          </a:p>
          <a:p>
            <a:r>
              <a:rPr lang="en-US" dirty="0"/>
              <a:t>Pepper from </a:t>
            </a:r>
            <a:r>
              <a:rPr lang="en-US" dirty="0" err="1"/>
              <a:t>SoftBanks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12.xml"/><Relationship Id="rId18" Type="http://schemas.openxmlformats.org/officeDocument/2006/relationships/slide" Target="slide18.xml"/><Relationship Id="rId26" Type="http://schemas.openxmlformats.org/officeDocument/2006/relationships/slide" Target="slide31.xml"/><Relationship Id="rId39" Type="http://schemas.openxmlformats.org/officeDocument/2006/relationships/image" Target="../media/image57.png"/><Relationship Id="rId21" Type="http://schemas.openxmlformats.org/officeDocument/2006/relationships/slide" Target="slide26.xml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" Type="http://schemas.openxmlformats.org/officeDocument/2006/relationships/slide" Target="slide3.xml"/><Relationship Id="rId2" Type="http://schemas.openxmlformats.org/officeDocument/2006/relationships/notesSlide" Target="../notesSlides/notesSlide35.xml"/><Relationship Id="rId16" Type="http://schemas.openxmlformats.org/officeDocument/2006/relationships/slide" Target="slide16.xml"/><Relationship Id="rId29" Type="http://schemas.openxmlformats.org/officeDocument/2006/relationships/slide" Target="slide34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slide" Target="slide11.xml"/><Relationship Id="rId5" Type="http://schemas.openxmlformats.org/officeDocument/2006/relationships/slide" Target="slide1.xml"/><Relationship Id="rId19" Type="http://schemas.openxmlformats.org/officeDocument/2006/relationships/slide" Target="slide19.xml"/><Relationship Id="rId4" Type="http://schemas.openxmlformats.org/officeDocument/2006/relationships/image" Target="../media/image48.svg"/><Relationship Id="rId9" Type="http://schemas.openxmlformats.org/officeDocument/2006/relationships/slide" Target="slide6.xml"/><Relationship Id="rId14" Type="http://schemas.openxmlformats.org/officeDocument/2006/relationships/slide" Target="slide13.xml"/><Relationship Id="rId22" Type="http://schemas.openxmlformats.org/officeDocument/2006/relationships/slide" Target="slide27.xml"/><Relationship Id="rId27" Type="http://schemas.openxmlformats.org/officeDocument/2006/relationships/slide" Target="slide32.xml"/><Relationship Id="rId30" Type="http://schemas.openxmlformats.org/officeDocument/2006/relationships/slide" Target="slide35.xml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56" Type="http://schemas.openxmlformats.org/officeDocument/2006/relationships/image" Target="../media/image74.png"/><Relationship Id="rId8" Type="http://schemas.openxmlformats.org/officeDocument/2006/relationships/slide" Target="slide4.xml"/><Relationship Id="rId51" Type="http://schemas.openxmlformats.org/officeDocument/2006/relationships/image" Target="../media/image69.png"/><Relationship Id="rId3" Type="http://schemas.openxmlformats.org/officeDocument/2006/relationships/image" Target="../media/image47.png"/><Relationship Id="rId12" Type="http://schemas.openxmlformats.org/officeDocument/2006/relationships/slide" Target="slide5.xml"/><Relationship Id="rId17" Type="http://schemas.openxmlformats.org/officeDocument/2006/relationships/slide" Target="slide17.xml"/><Relationship Id="rId25" Type="http://schemas.openxmlformats.org/officeDocument/2006/relationships/slide" Target="slide30.xml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59" Type="http://schemas.openxmlformats.org/officeDocument/2006/relationships/slide" Target="slide15.xml"/><Relationship Id="rId20" Type="http://schemas.openxmlformats.org/officeDocument/2006/relationships/slide" Target="slide22.xml"/><Relationship Id="rId41" Type="http://schemas.openxmlformats.org/officeDocument/2006/relationships/image" Target="../media/image59.png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4.xml"/><Relationship Id="rId23" Type="http://schemas.openxmlformats.org/officeDocument/2006/relationships/slide" Target="slide28.xml"/><Relationship Id="rId28" Type="http://schemas.openxmlformats.org/officeDocument/2006/relationships/slide" Target="slide33.xml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57" Type="http://schemas.openxmlformats.org/officeDocument/2006/relationships/image" Target="../media/image75.png"/><Relationship Id="rId10" Type="http://schemas.openxmlformats.org/officeDocument/2006/relationships/slide" Target="slide8.xml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52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8" y="1447801"/>
            <a:ext cx="3810002" cy="44958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pPr fontAlgn="base"/>
            <a:endParaRPr lang="en-US" sz="2400" dirty="0">
              <a:latin typeface="DIN Alternate" panose="020B0500000000000000" pitchFamily="34" charset="77"/>
            </a:endParaRPr>
          </a:p>
          <a:p>
            <a:pPr fontAlgn="base"/>
            <a:r>
              <a:rPr lang="en-US" i="1" dirty="0">
                <a:latin typeface="DIN Alternate" panose="020B0500000000000000" pitchFamily="34" charset="77"/>
              </a:rPr>
              <a:t>* No testing will be performed with individuals who have ASD during this project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484159" y="1447800"/>
            <a:ext cx="4355037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pPr fontAlgn="base"/>
            <a:endParaRPr lang="en-US" sz="2000" dirty="0">
              <a:latin typeface="DIN Alternate" panose="020B0500000000000000" pitchFamily="34" charset="77"/>
            </a:endParaRP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55104"/>
              </p:ext>
            </p:extLst>
          </p:nvPr>
        </p:nvGraphicFramePr>
        <p:xfrm>
          <a:off x="510698" y="1112520"/>
          <a:ext cx="8122603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Safety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Subscribe to IEC 60601 technical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28714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27005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964399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31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2889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125768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3039007" y="4995529"/>
            <a:ext cx="163663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675643" y="4995523"/>
            <a:ext cx="88695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562600" y="4995523"/>
            <a:ext cx="1763491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>
            <a:cxnSpLocks/>
          </p:cNvCxnSpPr>
          <p:nvPr/>
        </p:nvCxnSpPr>
        <p:spPr>
          <a:xfrm>
            <a:off x="1752600" y="1219200"/>
            <a:ext cx="0" cy="37763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447802" y="3276600"/>
            <a:ext cx="685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IN Alternate" panose="020B0500000000000000" pitchFamily="34" charset="77"/>
              </a:rPr>
              <a:t>4 || 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3622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1623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3962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8485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29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31E33D2-97B5-3644-8C00-11F63C60CA5D}"/>
              </a:ext>
            </a:extLst>
          </p:cNvPr>
          <p:cNvSpPr/>
          <p:nvPr/>
        </p:nvSpPr>
        <p:spPr>
          <a:xfrm rot="5400000">
            <a:off x="2876545" y="2913354"/>
            <a:ext cx="152402" cy="3238493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197F13C4-A00A-6F4B-B0CB-44EAA83AE111}"/>
              </a:ext>
            </a:extLst>
          </p:cNvPr>
          <p:cNvSpPr/>
          <p:nvPr/>
        </p:nvSpPr>
        <p:spPr>
          <a:xfrm rot="5400000">
            <a:off x="4598063" y="711897"/>
            <a:ext cx="176439" cy="3428966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1E5F256D-C82A-7D4F-9299-285CF06C910E}"/>
              </a:ext>
            </a:extLst>
          </p:cNvPr>
          <p:cNvSpPr/>
          <p:nvPr/>
        </p:nvSpPr>
        <p:spPr>
          <a:xfrm rot="5400000">
            <a:off x="7371288" y="3598091"/>
            <a:ext cx="152402" cy="1869021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Testing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3794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1/19/2021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2/26/2021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32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162862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6" y="3727524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3026" y="5453986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DIN Alternate" panose="020B0500000000000000" pitchFamily="34" charset="77"/>
              </a:rPr>
              <a:t>Funds will be acquired from department allowance of $100 per person (total $400)</a:t>
            </a:r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246085"/>
                  </p:ext>
                </p:extLst>
              </p:nvPr>
            </p:nvGraphicFramePr>
            <p:xfrm>
              <a:off x="-321582" y="935831"/>
              <a:ext cx="4648202" cy="5434011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9C4210AF-D365-AF45-9930-BE1B1B9E92A9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B5BF2FC9-60CE-0A4B-A974-B99EF9214619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08501E47-2E99-D244-8D6D-717E233698BB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48F8F2B6-7CB7-EA49-8DB0-EA80609688E2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5D8FC638-6FF7-A541-8545-37103B85C78C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74163673-E7DE-9845-A65F-46985C743FFA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A2833408-108F-EC4D-83D1-E4496161A36C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EAB4FC81-CC0D-144D-8A8B-815B08170974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169B8EFD-E67A-CC4A-B806-8C39E61EE23C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E57F06F1-DCA1-5B49-8421-AC6F3C731809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2142A161-5E41-ED48-B5A6-9D0CA8E42DF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7D19CFB-F0D4-6F44-9CC1-CB4504D37A55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0299158F-2E8B-794F-A169-E6BFA7B7145F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5AD99C0B-5EBD-4B46-8431-E35B0540252F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7E42C35C-9504-8E42-93B6-EAEE8B7BC93B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3F4EF276-77CF-DF48-BBAF-DCB4D15599F0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189DEA6C-3F4B-0D4B-89AD-8ED49049D12B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55487825-9552-8746-8E95-CDB5D4B89DB5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E67BB714-65B7-2647-A5FE-2ECCB223A3DB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905B8C38-F3C4-9B49-AC3B-EDD282D999C8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747EB81-C5DA-0A40-9586-08E6AD7E71D0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6A73108F-E826-9F41-A517-911C82443522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ADE680C8-1D5D-9B44-88AF-28E94EAEABCA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DE9F03D1-9961-6E41-B501-F6D0AA2A1E26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958969F3-3C1E-C64F-96ED-836FEC64BEBE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13540B3D-F00E-4343-98AC-D7C6ADECF3CB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30FAA47F-6F10-BE4B-95CB-22C9EB499DC3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21582" y="935831"/>
                <a:ext cx="4648202" cy="5434011"/>
                <a:chOff x="-321582" y="935831"/>
                <a:chExt cx="4648202" cy="5434011"/>
              </a:xfrm>
            </p:grpSpPr>
            <p:pic>
              <p:nvPicPr>
                <p:cNvPr id="35" name="Picture 35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5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6" name="Picture 3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7686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7" name="Picture 3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807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8" name="Picture 3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03928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9" name="Picture 3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65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0" name="Picture 4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7686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1" name="Picture 4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5807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2" name="Picture 42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03928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3" name="Picture 4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65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4" name="Picture 4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686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5" name="Picture 4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5807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6" name="Picture 46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3928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7" name="Picture 47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65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8" name="Picture 48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7686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9" name="Picture 49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5807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0" name="Picture 50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03928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1" name="Picture 51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65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2" name="Picture 52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7686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3" name="Picture 53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5807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4" name="Picture 54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03928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5" name="Picture 55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65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6" name="Picture 56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7686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7" name="Picture 57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5807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8" name="Picture 58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03928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9" name="Picture 59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65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0" name="Picture 60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7686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1" name="Picture 61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5807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sponsor’s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8" name="Picture 7" descr="Aspirations to be an astronaut">
            <a:extLst>
              <a:ext uri="{FF2B5EF4-FFF2-40B4-BE49-F238E27FC236}">
                <a16:creationId xmlns:a16="http://schemas.microsoft.com/office/drawing/2014/main" id="{EE9C7877-E0C4-A240-B165-F15209EC7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86600" cy="4719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6622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1142260"/>
            <a:ext cx="8534400" cy="104099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will not be able to be done with ASD individuals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4800" y="2334917"/>
            <a:ext cx="8534400" cy="156375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dealing with ASD children, they must always be treated with 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make sure to focus on social development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4338E1-9E0E-4A4D-AD27-36396276E400}"/>
              </a:ext>
            </a:extLst>
          </p:cNvPr>
          <p:cNvSpPr/>
          <p:nvPr/>
        </p:nvSpPr>
        <p:spPr>
          <a:xfrm>
            <a:off x="304800" y="4017677"/>
            <a:ext cx="8534400" cy="1529722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Health and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make sure NAO programming doesn’t prompt it to do anything dangerous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277499" y="4414809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Sustainability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will be sustainable as long as no changes are made to the NAO robot that we are running it on, and we stay consistent with Python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291106" y="2768308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Manufacturability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B27E06-6534-8345-80E1-FCADBA4B244C}"/>
              </a:ext>
            </a:extLst>
          </p:cNvPr>
          <p:cNvSpPr/>
          <p:nvPr/>
        </p:nvSpPr>
        <p:spPr>
          <a:xfrm>
            <a:off x="302424" y="1308728"/>
            <a:ext cx="8534400" cy="13334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 would be budget in this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many outside supplies, won’t be a huge factor </a:t>
            </a:r>
          </a:p>
        </p:txBody>
      </p:sp>
    </p:spTree>
    <p:extLst>
      <p:ext uri="{BB962C8B-B14F-4D97-AF65-F5344CB8AC3E}">
        <p14:creationId xmlns:p14="http://schemas.microsoft.com/office/powerpoint/2010/main" val="29351241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3313"/>
              </p:ext>
            </p:extLst>
          </p:nvPr>
        </p:nvGraphicFramePr>
        <p:xfrm>
          <a:off x="304799" y="2286000"/>
          <a:ext cx="8534399" cy="37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4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allows body language expression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Emotive verbal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Pepper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 Robotics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(wheels)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2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 (stationary)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4008</TotalTime>
  <Words>2579</Words>
  <Application>Microsoft Macintosh PowerPoint</Application>
  <PresentationFormat>On-screen Show (4:3)</PresentationFormat>
  <Paragraphs>638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PROJECT SCENARIO</vt:lpstr>
      <vt:lpstr>CONSTRAINTS</vt:lpstr>
      <vt:lpstr>CONSTRAINTS</vt:lpstr>
      <vt:lpstr>LITERATURE SEARCH</vt:lpstr>
      <vt:lpstr>LITERATURE SEARCH</vt:lpstr>
      <vt:lpstr>PROJECT SCOPE</vt:lpstr>
      <vt:lpstr>PowerPoint Presentation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276</cp:revision>
  <dcterms:created xsi:type="dcterms:W3CDTF">2014-11-03T22:15:20Z</dcterms:created>
  <dcterms:modified xsi:type="dcterms:W3CDTF">2020-12-04T08:13:07Z</dcterms:modified>
</cp:coreProperties>
</file>