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9" r:id="rId4"/>
    <p:sldId id="258"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1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2" d="100"/>
          <a:sy n="72" d="100"/>
        </p:scale>
        <p:origin x="6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921FF9-BE42-4D9A-85CE-54FD093631C3}" type="datetimeFigureOut">
              <a:rPr lang="en-US" smtClean="0"/>
              <a:t>5/7/2016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D119E-7EC9-4893-B772-03DE3073D306}" type="slidenum">
              <a:rPr lang="en-US" smtClean="0"/>
              <a:t>‹#›</a:t>
            </a:fld>
            <a:endParaRPr lang="en-US"/>
          </a:p>
        </p:txBody>
      </p:sp>
    </p:spTree>
    <p:extLst>
      <p:ext uri="{BB962C8B-B14F-4D97-AF65-F5344CB8AC3E}">
        <p14:creationId xmlns:p14="http://schemas.microsoft.com/office/powerpoint/2010/main" val="2796587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DD119E-7EC9-4893-B772-03DE3073D306}" type="slidenum">
              <a:rPr lang="en-US" smtClean="0"/>
              <a:t>1</a:t>
            </a:fld>
            <a:endParaRPr lang="en-US"/>
          </a:p>
        </p:txBody>
      </p:sp>
    </p:spTree>
    <p:extLst>
      <p:ext uri="{BB962C8B-B14F-4D97-AF65-F5344CB8AC3E}">
        <p14:creationId xmlns:p14="http://schemas.microsoft.com/office/powerpoint/2010/main" val="189378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Turing Test is a method for determining whether or not a computer is capable of thinking like a human.</a:t>
            </a:r>
            <a:endParaRPr lang="en-US" dirty="0"/>
          </a:p>
        </p:txBody>
      </p:sp>
      <p:sp>
        <p:nvSpPr>
          <p:cNvPr id="4" name="Slide Number Placeholder 3"/>
          <p:cNvSpPr>
            <a:spLocks noGrp="1"/>
          </p:cNvSpPr>
          <p:nvPr>
            <p:ph type="sldNum" sz="quarter" idx="10"/>
          </p:nvPr>
        </p:nvSpPr>
        <p:spPr/>
        <p:txBody>
          <a:bodyPr/>
          <a:lstStyle/>
          <a:p>
            <a:fld id="{68DD119E-7EC9-4893-B772-03DE3073D306}" type="slidenum">
              <a:rPr lang="en-US" smtClean="0"/>
              <a:t>2</a:t>
            </a:fld>
            <a:endParaRPr lang="en-US"/>
          </a:p>
        </p:txBody>
      </p:sp>
    </p:spTree>
    <p:extLst>
      <p:ext uri="{BB962C8B-B14F-4D97-AF65-F5344CB8AC3E}">
        <p14:creationId xmlns:p14="http://schemas.microsoft.com/office/powerpoint/2010/main" val="1489983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bob</a:t>
            </a:r>
            <a:r>
              <a:rPr lang="en-US" baseline="0" dirty="0" smtClean="0"/>
              <a:t> and he’s a mathematician who’s working on AI</a:t>
            </a:r>
            <a:endParaRPr lang="en-US" dirty="0"/>
          </a:p>
        </p:txBody>
      </p:sp>
      <p:sp>
        <p:nvSpPr>
          <p:cNvPr id="4" name="Slide Number Placeholder 3"/>
          <p:cNvSpPr>
            <a:spLocks noGrp="1"/>
          </p:cNvSpPr>
          <p:nvPr>
            <p:ph type="sldNum" sz="quarter" idx="10"/>
          </p:nvPr>
        </p:nvSpPr>
        <p:spPr/>
        <p:txBody>
          <a:bodyPr/>
          <a:lstStyle/>
          <a:p>
            <a:fld id="{68DD119E-7EC9-4893-B772-03DE3073D306}" type="slidenum">
              <a:rPr lang="en-US" smtClean="0"/>
              <a:t>4</a:t>
            </a:fld>
            <a:endParaRPr lang="en-US"/>
          </a:p>
        </p:txBody>
      </p:sp>
    </p:spTree>
    <p:extLst>
      <p:ext uri="{BB962C8B-B14F-4D97-AF65-F5344CB8AC3E}">
        <p14:creationId xmlns:p14="http://schemas.microsoft.com/office/powerpoint/2010/main" val="2403846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5/7/2016</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5/7/2016</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5/7/2016</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5/7/2016</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5/7/2016</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Turing </a:t>
            </a:r>
            <a:r>
              <a:rPr lang="en-US" dirty="0"/>
              <a:t>test</a:t>
            </a:r>
          </a:p>
        </p:txBody>
      </p:sp>
      <p:sp>
        <p:nvSpPr>
          <p:cNvPr id="3" name="Subtitle 2"/>
          <p:cNvSpPr>
            <a:spLocks noGrp="1"/>
          </p:cNvSpPr>
          <p:nvPr>
            <p:ph type="subTitle" idx="1"/>
          </p:nvPr>
        </p:nvSpPr>
        <p:spPr/>
        <p:txBody>
          <a:bodyPr/>
          <a:lstStyle/>
          <a:p>
            <a:r>
              <a:rPr lang="en-US" dirty="0" smtClean="0"/>
              <a:t>6droids</a:t>
            </a:r>
            <a:endParaRPr lang="en-US" dirty="0"/>
          </a:p>
        </p:txBody>
      </p:sp>
      <p:sp>
        <p:nvSpPr>
          <p:cNvPr id="4" name="TextBox 3"/>
          <p:cNvSpPr txBox="1"/>
          <p:nvPr/>
        </p:nvSpPr>
        <p:spPr>
          <a:xfrm>
            <a:off x="6540926" y="4558748"/>
            <a:ext cx="5033814" cy="1754326"/>
          </a:xfrm>
          <a:prstGeom prst="rect">
            <a:avLst/>
          </a:prstGeom>
          <a:noFill/>
        </p:spPr>
        <p:txBody>
          <a:bodyPr wrap="none" rtlCol="0">
            <a:spAutoFit/>
          </a:bodyPr>
          <a:lstStyle/>
          <a:p>
            <a:r>
              <a:rPr lang="en-US" dirty="0">
                <a:solidFill>
                  <a:schemeClr val="bg1"/>
                </a:solidFill>
              </a:rPr>
              <a:t>14208971 </a:t>
            </a:r>
            <a:r>
              <a:rPr lang="en-US" dirty="0" smtClean="0">
                <a:solidFill>
                  <a:schemeClr val="bg1"/>
                </a:solidFill>
              </a:rPr>
              <a:t>	Tharkana </a:t>
            </a:r>
            <a:r>
              <a:rPr lang="en-US" dirty="0">
                <a:solidFill>
                  <a:schemeClr val="bg1"/>
                </a:solidFill>
              </a:rPr>
              <a:t>D Kodagoda</a:t>
            </a:r>
          </a:p>
          <a:p>
            <a:r>
              <a:rPr lang="en-US" dirty="0" smtClean="0">
                <a:solidFill>
                  <a:schemeClr val="bg1"/>
                </a:solidFill>
              </a:rPr>
              <a:t>14208893 	Sahitha </a:t>
            </a:r>
            <a:r>
              <a:rPr lang="en-US" dirty="0" err="1">
                <a:solidFill>
                  <a:schemeClr val="bg1"/>
                </a:solidFill>
              </a:rPr>
              <a:t>Nelanga</a:t>
            </a:r>
            <a:r>
              <a:rPr lang="en-US" dirty="0">
                <a:solidFill>
                  <a:schemeClr val="bg1"/>
                </a:solidFill>
              </a:rPr>
              <a:t> H De Silva</a:t>
            </a:r>
          </a:p>
          <a:p>
            <a:r>
              <a:rPr lang="en-US" dirty="0" smtClean="0">
                <a:solidFill>
                  <a:schemeClr val="bg1"/>
                </a:solidFill>
              </a:rPr>
              <a:t>14208910 	H </a:t>
            </a:r>
            <a:r>
              <a:rPr lang="en-US" dirty="0">
                <a:solidFill>
                  <a:schemeClr val="bg1"/>
                </a:solidFill>
              </a:rPr>
              <a:t>W Srimal Priyanga Fonseka</a:t>
            </a:r>
          </a:p>
          <a:p>
            <a:r>
              <a:rPr lang="en-US" dirty="0" smtClean="0">
                <a:solidFill>
                  <a:schemeClr val="bg1"/>
                </a:solidFill>
              </a:rPr>
              <a:t>14209059 	Dilina </a:t>
            </a:r>
            <a:r>
              <a:rPr lang="en-US" dirty="0">
                <a:solidFill>
                  <a:schemeClr val="bg1"/>
                </a:solidFill>
              </a:rPr>
              <a:t>Namal Weerasinghe</a:t>
            </a:r>
          </a:p>
          <a:p>
            <a:r>
              <a:rPr lang="en-US" dirty="0" smtClean="0">
                <a:solidFill>
                  <a:schemeClr val="bg1"/>
                </a:solidFill>
              </a:rPr>
              <a:t>14209074 	P </a:t>
            </a:r>
            <a:r>
              <a:rPr lang="en-US" dirty="0">
                <a:solidFill>
                  <a:schemeClr val="bg1"/>
                </a:solidFill>
              </a:rPr>
              <a:t>W Poorni Yasodara</a:t>
            </a:r>
          </a:p>
          <a:p>
            <a:r>
              <a:rPr lang="en-US" dirty="0" smtClean="0">
                <a:solidFill>
                  <a:schemeClr val="bg1"/>
                </a:solidFill>
              </a:rPr>
              <a:t>14209759 	Kavindu </a:t>
            </a:r>
            <a:r>
              <a:rPr lang="en-US" dirty="0" err="1">
                <a:solidFill>
                  <a:schemeClr val="bg1"/>
                </a:solidFill>
              </a:rPr>
              <a:t>Yudeesha</a:t>
            </a:r>
            <a:r>
              <a:rPr lang="en-US" dirty="0">
                <a:solidFill>
                  <a:schemeClr val="bg1"/>
                </a:solidFill>
              </a:rPr>
              <a:t> Lakshan Narathota</a:t>
            </a:r>
          </a:p>
        </p:txBody>
      </p:sp>
      <p:pic>
        <p:nvPicPr>
          <p:cNvPr id="5" name="Picture 4" descr="C:\Users\Kavindu Narathota\AppData\Local\Microsoft\Windows\INetCache\Content.Word\6droids.jpg"/>
          <p:cNvPicPr/>
          <p:nvPr/>
        </p:nvPicPr>
        <p:blipFill>
          <a:blip r:embed="rId3">
            <a:extLst>
              <a:ext uri="{28A0092B-C50C-407E-A947-70E740481C1C}">
                <a14:useLocalDpi xmlns:a14="http://schemas.microsoft.com/office/drawing/2010/main" val="0"/>
              </a:ext>
            </a:extLst>
          </a:blip>
          <a:srcRect/>
          <a:stretch>
            <a:fillRect/>
          </a:stretch>
        </p:blipFill>
        <p:spPr bwMode="auto">
          <a:xfrm>
            <a:off x="10084904" y="728869"/>
            <a:ext cx="1489836" cy="2213114"/>
          </a:xfrm>
          <a:prstGeom prst="rect">
            <a:avLst/>
          </a:prstGeom>
          <a:noFill/>
          <a:ln>
            <a:noFill/>
          </a:ln>
        </p:spPr>
      </p:pic>
    </p:spTree>
    <p:extLst>
      <p:ext uri="{BB962C8B-B14F-4D97-AF65-F5344CB8AC3E}">
        <p14:creationId xmlns:p14="http://schemas.microsoft.com/office/powerpoint/2010/main" val="2209075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Turing </a:t>
            </a:r>
            <a:r>
              <a:rPr lang="en-US" dirty="0" smtClean="0"/>
              <a:t>test?</a:t>
            </a:r>
            <a:endParaRPr lang="en-US" dirty="0"/>
          </a:p>
        </p:txBody>
      </p:sp>
      <p:sp>
        <p:nvSpPr>
          <p:cNvPr id="7" name="Rectangle 6"/>
          <p:cNvSpPr/>
          <p:nvPr/>
        </p:nvSpPr>
        <p:spPr>
          <a:xfrm>
            <a:off x="575894" y="2107337"/>
            <a:ext cx="11029616" cy="1323439"/>
          </a:xfrm>
          <a:prstGeom prst="rect">
            <a:avLst/>
          </a:prstGeom>
        </p:spPr>
        <p:txBody>
          <a:bodyPr wrap="square">
            <a:spAutoFit/>
          </a:bodyPr>
          <a:lstStyle/>
          <a:p>
            <a:pPr algn="just"/>
            <a:r>
              <a:rPr lang="en-US" sz="2000" dirty="0" smtClean="0"/>
              <a:t>Computer is deemed to have artificial intelligence if it can mimic human responses under specific conditions. In Turing's test, if the human being conducting the test is unable to consistently determine whether an answer has been given by a computer or by another human being, then the computer is considered to have "passed" the test.</a:t>
            </a:r>
            <a:endParaRPr lang="en-US" sz="2000" dirty="0"/>
          </a:p>
        </p:txBody>
      </p:sp>
      <p:grpSp>
        <p:nvGrpSpPr>
          <p:cNvPr id="11" name="Group 10"/>
          <p:cNvGrpSpPr/>
          <p:nvPr/>
        </p:nvGrpSpPr>
        <p:grpSpPr>
          <a:xfrm>
            <a:off x="7338310" y="3430776"/>
            <a:ext cx="4267200" cy="2923520"/>
            <a:chOff x="7338310" y="3430776"/>
            <a:chExt cx="4267200" cy="292352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8310" y="3430776"/>
              <a:ext cx="4267200" cy="2400300"/>
            </a:xfrm>
            <a:prstGeom prst="rect">
              <a:avLst/>
            </a:prstGeom>
          </p:spPr>
        </p:pic>
        <p:sp>
          <p:nvSpPr>
            <p:cNvPr id="10" name="TextBox 9"/>
            <p:cNvSpPr txBox="1"/>
            <p:nvPr/>
          </p:nvSpPr>
          <p:spPr>
            <a:xfrm>
              <a:off x="10545604" y="5831076"/>
              <a:ext cx="1059906" cy="523220"/>
            </a:xfrm>
            <a:prstGeom prst="rect">
              <a:avLst/>
            </a:prstGeom>
            <a:noFill/>
          </p:spPr>
          <p:txBody>
            <a:bodyPr wrap="none" rtlCol="0">
              <a:spAutoFit/>
            </a:bodyPr>
            <a:lstStyle/>
            <a:p>
              <a:pPr algn="ctr"/>
              <a:r>
                <a:rPr lang="en-US" sz="1400" dirty="0"/>
                <a:t>Alan </a:t>
              </a:r>
              <a:r>
                <a:rPr lang="en-US" sz="1400" dirty="0" smtClean="0"/>
                <a:t>Turing</a:t>
              </a:r>
            </a:p>
            <a:p>
              <a:pPr algn="ctr"/>
              <a:r>
                <a:rPr lang="en-US" sz="1400" dirty="0" smtClean="0"/>
                <a:t>1912 - 1954</a:t>
              </a:r>
              <a:endParaRPr lang="en-US" sz="1400" dirty="0"/>
            </a:p>
          </p:txBody>
        </p:sp>
      </p:grpSp>
    </p:spTree>
    <p:extLst>
      <p:ext uri="{BB962C8B-B14F-4D97-AF65-F5344CB8AC3E}">
        <p14:creationId xmlns:p14="http://schemas.microsoft.com/office/powerpoint/2010/main" val="4279716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an Ai needed to pass the </a:t>
            </a:r>
            <a:r>
              <a:rPr lang="en-US" dirty="0" smtClean="0"/>
              <a:t>Turing </a:t>
            </a:r>
            <a:r>
              <a:rPr lang="en-US" dirty="0" smtClean="0"/>
              <a:t>test</a:t>
            </a:r>
            <a:endParaRPr lang="en-US" dirty="0"/>
          </a:p>
        </p:txBody>
      </p:sp>
      <p:sp>
        <p:nvSpPr>
          <p:cNvPr id="3" name="TextBox 2"/>
          <p:cNvSpPr txBox="1"/>
          <p:nvPr/>
        </p:nvSpPr>
        <p:spPr>
          <a:xfrm>
            <a:off x="575894" y="2411896"/>
            <a:ext cx="5422510" cy="3046988"/>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Natural language processing</a:t>
            </a:r>
          </a:p>
          <a:p>
            <a:pPr marL="742950" lvl="1" indent="-285750">
              <a:buFont typeface="Arial" panose="020B0604020202020204" pitchFamily="34" charset="0"/>
              <a:buChar char="•"/>
            </a:pPr>
            <a:r>
              <a:rPr lang="en-US" sz="2400" dirty="0" smtClean="0"/>
              <a:t>To understand the questions</a:t>
            </a:r>
          </a:p>
          <a:p>
            <a:pPr marL="285750" indent="-285750">
              <a:buFont typeface="Arial" panose="020B0604020202020204" pitchFamily="34" charset="0"/>
              <a:buChar char="•"/>
            </a:pPr>
            <a:r>
              <a:rPr lang="en-US" sz="2400" dirty="0" smtClean="0"/>
              <a:t>Knowledge representation</a:t>
            </a:r>
          </a:p>
          <a:p>
            <a:pPr marL="742950" lvl="1" indent="-285750">
              <a:buFont typeface="Arial" panose="020B0604020202020204" pitchFamily="34" charset="0"/>
              <a:buChar char="•"/>
            </a:pPr>
            <a:r>
              <a:rPr lang="en-US" sz="2400" dirty="0" smtClean="0"/>
              <a:t>To store what we know</a:t>
            </a:r>
          </a:p>
          <a:p>
            <a:pPr marL="285750" indent="-285750">
              <a:buFont typeface="Arial" panose="020B0604020202020204" pitchFamily="34" charset="0"/>
              <a:buChar char="•"/>
            </a:pPr>
            <a:r>
              <a:rPr lang="en-US" sz="2400" dirty="0" smtClean="0"/>
              <a:t>Automated reasoning</a:t>
            </a:r>
          </a:p>
          <a:p>
            <a:pPr marL="742950" lvl="1" indent="-285750">
              <a:buFont typeface="Arial" panose="020B0604020202020204" pitchFamily="34" charset="0"/>
              <a:buChar char="•"/>
            </a:pPr>
            <a:r>
              <a:rPr lang="en-US" sz="2400" dirty="0" smtClean="0"/>
              <a:t>To act on its knowledge</a:t>
            </a:r>
          </a:p>
          <a:p>
            <a:pPr marL="285750" indent="-285750">
              <a:buFont typeface="Arial" panose="020B0604020202020204" pitchFamily="34" charset="0"/>
              <a:buChar char="•"/>
            </a:pPr>
            <a:r>
              <a:rPr lang="en-US" sz="2400" dirty="0" smtClean="0"/>
              <a:t>Machine learning</a:t>
            </a:r>
          </a:p>
          <a:p>
            <a:pPr marL="742950" lvl="1" indent="-285750">
              <a:buFont typeface="Arial" panose="020B0604020202020204" pitchFamily="34" charset="0"/>
              <a:buChar char="•"/>
            </a:pPr>
            <a:r>
              <a:rPr lang="en-US" sz="2400" dirty="0" smtClean="0"/>
              <a:t>To adapt to changing circumstances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6627" y="2411896"/>
            <a:ext cx="2080500" cy="3726518"/>
          </a:xfrm>
          <a:prstGeom prst="rect">
            <a:avLst/>
          </a:prstGeom>
        </p:spPr>
      </p:pic>
    </p:spTree>
    <p:extLst>
      <p:ext uri="{BB962C8B-B14F-4D97-AF65-F5344CB8AC3E}">
        <p14:creationId xmlns:p14="http://schemas.microsoft.com/office/powerpoint/2010/main" val="1608532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Turing test (Example)</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0640" y="2158254"/>
            <a:ext cx="3204376" cy="4168470"/>
          </a:xfrm>
          <a:prstGeom prst="rect">
            <a:avLst/>
          </a:prstGeom>
        </p:spPr>
      </p:pic>
      <p:sp>
        <p:nvSpPr>
          <p:cNvPr id="8" name="Rounded Rectangular Callout 7"/>
          <p:cNvSpPr/>
          <p:nvPr/>
        </p:nvSpPr>
        <p:spPr>
          <a:xfrm>
            <a:off x="6493790" y="2158254"/>
            <a:ext cx="2789695" cy="4168470"/>
          </a:xfrm>
          <a:prstGeom prst="wedgeRoundRectCallout">
            <a:avLst>
              <a:gd name="adj1" fmla="val -80304"/>
              <a:gd name="adj2" fmla="val -2430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rPr>
              <a:t>Hi</a:t>
            </a:r>
          </a:p>
          <a:p>
            <a:pPr algn="ctr"/>
            <a:r>
              <a:rPr lang="en-US" sz="2800" dirty="0" smtClean="0">
                <a:solidFill>
                  <a:schemeClr val="accent1"/>
                </a:solidFill>
              </a:rPr>
              <a:t>I’m Bob!</a:t>
            </a:r>
          </a:p>
          <a:p>
            <a:pPr algn="ctr"/>
            <a:endParaRPr lang="en-US" sz="2800" dirty="0">
              <a:solidFill>
                <a:schemeClr val="accent1"/>
              </a:solidFill>
            </a:endParaRPr>
          </a:p>
          <a:p>
            <a:pPr algn="ctr"/>
            <a:r>
              <a:rPr lang="en-US" sz="2800" dirty="0" smtClean="0">
                <a:solidFill>
                  <a:schemeClr val="accent1"/>
                </a:solidFill>
              </a:rPr>
              <a:t>I’m a mathematician and I’m focusing on AI </a:t>
            </a:r>
            <a:endParaRPr lang="en-US" sz="2800" dirty="0">
              <a:solidFill>
                <a:schemeClr val="accent1"/>
              </a:solidFill>
            </a:endParaRPr>
          </a:p>
        </p:txBody>
      </p:sp>
    </p:spTree>
    <p:extLst>
      <p:ext uri="{BB962C8B-B14F-4D97-AF65-F5344CB8AC3E}">
        <p14:creationId xmlns:p14="http://schemas.microsoft.com/office/powerpoint/2010/main" val="136920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6582330" y="3838957"/>
            <a:ext cx="1517989" cy="270068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1" dirty="0" smtClean="0">
                <a:solidFill>
                  <a:srgbClr val="4D1434"/>
                </a:solidFill>
              </a:rPr>
              <a:t>?</a:t>
            </a:r>
            <a:endParaRPr lang="en-US" sz="13800" b="1" dirty="0">
              <a:solidFill>
                <a:srgbClr val="4D1434"/>
              </a:solidFill>
            </a:endParaRPr>
          </a:p>
        </p:txBody>
      </p:sp>
      <p:sp>
        <p:nvSpPr>
          <p:cNvPr id="12" name="Rounded Rectangle 11"/>
          <p:cNvSpPr/>
          <p:nvPr/>
        </p:nvSpPr>
        <p:spPr>
          <a:xfrm>
            <a:off x="6582331" y="861336"/>
            <a:ext cx="1517989" cy="26766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1" dirty="0" smtClean="0">
                <a:solidFill>
                  <a:srgbClr val="4D1434"/>
                </a:solidFill>
              </a:rPr>
              <a:t>?</a:t>
            </a:r>
            <a:endParaRPr lang="en-US" sz="13800" b="1" dirty="0">
              <a:solidFill>
                <a:srgbClr val="4D1434"/>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364" y="1439524"/>
            <a:ext cx="2852459" cy="4196866"/>
          </a:xfrm>
          <a:prstGeom prst="rect">
            <a:avLst/>
          </a:prstGeom>
        </p:spPr>
      </p:pic>
      <p:grpSp>
        <p:nvGrpSpPr>
          <p:cNvPr id="13" name="Group 12"/>
          <p:cNvGrpSpPr/>
          <p:nvPr/>
        </p:nvGrpSpPr>
        <p:grpSpPr>
          <a:xfrm>
            <a:off x="5269823" y="2645584"/>
            <a:ext cx="828612" cy="2597426"/>
            <a:chOff x="2998233" y="2238943"/>
            <a:chExt cx="828612" cy="2597426"/>
          </a:xfrm>
        </p:grpSpPr>
        <p:cxnSp>
          <p:nvCxnSpPr>
            <p:cNvPr id="10" name="Straight Arrow Connector 9"/>
            <p:cNvCxnSpPr/>
            <p:nvPr/>
          </p:nvCxnSpPr>
          <p:spPr>
            <a:xfrm flipV="1">
              <a:off x="2998233" y="2238943"/>
              <a:ext cx="828612" cy="12219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a:off x="2998233" y="3460907"/>
              <a:ext cx="828612" cy="137546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4242763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135" y="3944297"/>
            <a:ext cx="1026704" cy="24332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2526" y="861336"/>
            <a:ext cx="1317601" cy="23331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7364" y="1439524"/>
            <a:ext cx="2852459" cy="4196866"/>
          </a:xfrm>
          <a:prstGeom prst="rect">
            <a:avLst/>
          </a:prstGeom>
        </p:spPr>
      </p:pic>
      <p:grpSp>
        <p:nvGrpSpPr>
          <p:cNvPr id="13" name="Group 12"/>
          <p:cNvGrpSpPr/>
          <p:nvPr/>
        </p:nvGrpSpPr>
        <p:grpSpPr>
          <a:xfrm>
            <a:off x="5269823" y="2645584"/>
            <a:ext cx="828612" cy="2597426"/>
            <a:chOff x="2998233" y="2238943"/>
            <a:chExt cx="828612" cy="2597426"/>
          </a:xfrm>
        </p:grpSpPr>
        <p:cxnSp>
          <p:nvCxnSpPr>
            <p:cNvPr id="10" name="Straight Arrow Connector 9"/>
            <p:cNvCxnSpPr/>
            <p:nvPr/>
          </p:nvCxnSpPr>
          <p:spPr>
            <a:xfrm flipV="1">
              <a:off x="2998233" y="2238943"/>
              <a:ext cx="828612" cy="12219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a:off x="2998233" y="3460907"/>
              <a:ext cx="828612" cy="137546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12" name="Rounded Rectangle 11"/>
          <p:cNvSpPr/>
          <p:nvPr/>
        </p:nvSpPr>
        <p:spPr>
          <a:xfrm>
            <a:off x="6582331" y="861336"/>
            <a:ext cx="1517989" cy="26766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1" dirty="0" smtClean="0">
                <a:solidFill>
                  <a:srgbClr val="4D1434"/>
                </a:solidFill>
              </a:rPr>
              <a:t>?</a:t>
            </a:r>
            <a:endParaRPr lang="en-US" sz="13800" b="1" dirty="0">
              <a:solidFill>
                <a:srgbClr val="4D1434"/>
              </a:solidFill>
            </a:endParaRPr>
          </a:p>
        </p:txBody>
      </p:sp>
      <p:sp>
        <p:nvSpPr>
          <p:cNvPr id="15" name="Rounded Rectangle 14"/>
          <p:cNvSpPr/>
          <p:nvPr/>
        </p:nvSpPr>
        <p:spPr>
          <a:xfrm>
            <a:off x="6582330" y="3838957"/>
            <a:ext cx="1517989" cy="270068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1" dirty="0" smtClean="0">
                <a:solidFill>
                  <a:srgbClr val="4D1434"/>
                </a:solidFill>
              </a:rPr>
              <a:t>?</a:t>
            </a:r>
            <a:endParaRPr lang="en-US" sz="13800" b="1" dirty="0">
              <a:solidFill>
                <a:srgbClr val="4D1434"/>
              </a:solidFill>
            </a:endParaRPr>
          </a:p>
        </p:txBody>
      </p:sp>
    </p:spTree>
    <p:extLst>
      <p:ext uri="{BB962C8B-B14F-4D97-AF65-F5344CB8AC3E}">
        <p14:creationId xmlns:p14="http://schemas.microsoft.com/office/powerpoint/2010/main" val="201435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044" y="1511094"/>
            <a:ext cx="2322161" cy="4192243"/>
          </a:xfrm>
          <a:prstGeom prst="rect">
            <a:avLst/>
          </a:prstGeom>
        </p:spPr>
      </p:pic>
    </p:spTree>
    <p:extLst>
      <p:ext uri="{BB962C8B-B14F-4D97-AF65-F5344CB8AC3E}">
        <p14:creationId xmlns:p14="http://schemas.microsoft.com/office/powerpoint/2010/main" val="3119597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4083" y="2793800"/>
            <a:ext cx="7905947" cy="1692771"/>
          </a:xfrm>
          <a:prstGeom prst="rect">
            <a:avLst/>
          </a:prstGeom>
          <a:noFill/>
        </p:spPr>
        <p:txBody>
          <a:bodyPr wrap="none" rtlCol="0">
            <a:spAutoFit/>
          </a:bodyPr>
          <a:lstStyle/>
          <a:p>
            <a:pPr algn="ctr"/>
            <a:r>
              <a:rPr lang="en-US" sz="4000" dirty="0">
                <a:solidFill>
                  <a:srgbClr val="4D1434"/>
                </a:solidFill>
              </a:rPr>
              <a:t>The Turing Test Measures Something, </a:t>
            </a:r>
            <a:endParaRPr lang="en-US" sz="4000" dirty="0" smtClean="0">
              <a:solidFill>
                <a:srgbClr val="4D1434"/>
              </a:solidFill>
            </a:endParaRPr>
          </a:p>
          <a:p>
            <a:pPr algn="ctr"/>
            <a:r>
              <a:rPr lang="en-US" sz="4000" dirty="0" smtClean="0">
                <a:solidFill>
                  <a:srgbClr val="4D1434"/>
                </a:solidFill>
              </a:rPr>
              <a:t>But It’s </a:t>
            </a:r>
            <a:r>
              <a:rPr lang="en-US" sz="4000" dirty="0">
                <a:solidFill>
                  <a:srgbClr val="4D1434"/>
                </a:solidFill>
              </a:rPr>
              <a:t>Not </a:t>
            </a:r>
            <a:r>
              <a:rPr lang="en-US" sz="4000" dirty="0" smtClean="0">
                <a:solidFill>
                  <a:srgbClr val="4D1434"/>
                </a:solidFill>
              </a:rPr>
              <a:t>“Intelligence”</a:t>
            </a:r>
          </a:p>
          <a:p>
            <a:pPr algn="r"/>
            <a:r>
              <a:rPr lang="en-US" sz="2400" dirty="0">
                <a:solidFill>
                  <a:srgbClr val="4D1434"/>
                </a:solidFill>
              </a:rPr>
              <a:t>-Dan Falk (</a:t>
            </a:r>
            <a:r>
              <a:rPr lang="en-US" sz="2400" dirty="0" smtClean="0">
                <a:solidFill>
                  <a:srgbClr val="4D1434"/>
                </a:solidFill>
              </a:rPr>
              <a:t>smithsonianmag.com)</a:t>
            </a:r>
            <a:endParaRPr lang="en-US" sz="2400" dirty="0">
              <a:solidFill>
                <a:srgbClr val="4D1434"/>
              </a:solidFill>
            </a:endParaRPr>
          </a:p>
        </p:txBody>
      </p:sp>
    </p:spTree>
    <p:extLst>
      <p:ext uri="{BB962C8B-B14F-4D97-AF65-F5344CB8AC3E}">
        <p14:creationId xmlns:p14="http://schemas.microsoft.com/office/powerpoint/2010/main" val="513950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213</TotalTime>
  <Words>188</Words>
  <Application>Microsoft Office PowerPoint</Application>
  <PresentationFormat>Widescreen</PresentationFormat>
  <Paragraphs>38</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Wingdings 2</vt:lpstr>
      <vt:lpstr>Dividend</vt:lpstr>
      <vt:lpstr>The Turing test</vt:lpstr>
      <vt:lpstr>What is a Turing test?</vt:lpstr>
      <vt:lpstr>What does an Ai needed to pass the Turing test</vt:lpstr>
      <vt:lpstr>Turing test (Example)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Turing test</dc:title>
  <dc:creator>Kavindu Narathota</dc:creator>
  <cp:lastModifiedBy>Kavindu Narathota</cp:lastModifiedBy>
  <cp:revision>52</cp:revision>
  <dcterms:created xsi:type="dcterms:W3CDTF">2016-05-07T05:26:20Z</dcterms:created>
  <dcterms:modified xsi:type="dcterms:W3CDTF">2016-05-07T18:32:40Z</dcterms:modified>
</cp:coreProperties>
</file>