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60" r:id="rId4"/>
    <p:sldId id="267" r:id="rId5"/>
    <p:sldId id="262" r:id="rId6"/>
    <p:sldId id="268" r:id="rId7"/>
    <p:sldId id="265" r:id="rId8"/>
    <p:sldId id="257" r:id="rId9"/>
    <p:sldId id="261" r:id="rId10"/>
    <p:sldId id="258" r:id="rId11"/>
    <p:sldId id="263" r:id="rId12"/>
    <p:sldId id="264" r:id="rId13"/>
    <p:sldId id="269" r:id="rId14"/>
    <p:sldId id="270"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88BDD9-320A-6E4F-8483-4F9ABCA97A21}" type="datetimeFigureOut">
              <a:rPr lang="en-US" smtClean="0"/>
              <a:t>11/12/14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FAFB9-AD47-E241-BBA7-2A040653F87F}" type="slidenum">
              <a:rPr lang="en-US" smtClean="0"/>
              <a:t>‹#›</a:t>
            </a:fld>
            <a:endParaRPr lang="en-US"/>
          </a:p>
        </p:txBody>
      </p:sp>
    </p:spTree>
    <p:extLst>
      <p:ext uri="{BB962C8B-B14F-4D97-AF65-F5344CB8AC3E}">
        <p14:creationId xmlns:p14="http://schemas.microsoft.com/office/powerpoint/2010/main" val="32095651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Violation</a:t>
            </a:r>
            <a:r>
              <a:rPr lang="en-US" baseline="0" dirty="0" smtClean="0"/>
              <a:t> of these  constraints makes the sense of a sentence odd or implausible </a:t>
            </a:r>
          </a:p>
          <a:p>
            <a:pPr marL="171450" indent="-171450">
              <a:buFont typeface="Arial"/>
              <a:buChar char="•"/>
            </a:pPr>
            <a:r>
              <a:rPr lang="en-US" baseline="0" dirty="0" smtClean="0"/>
              <a:t>Recognizing whether or not a selectional constraint is satisfied is important for sentences processing.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2</a:t>
            </a:fld>
            <a:endParaRPr lang="en-US"/>
          </a:p>
        </p:txBody>
      </p:sp>
    </p:spTree>
    <p:extLst>
      <p:ext uri="{BB962C8B-B14F-4D97-AF65-F5344CB8AC3E}">
        <p14:creationId xmlns:p14="http://schemas.microsoft.com/office/powerpoint/2010/main" val="234616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verb</a:t>
            </a:r>
            <a:r>
              <a:rPr lang="en-US" baseline="0" dirty="0" smtClean="0"/>
              <a:t>-subject relationship, the prior probability for (person) tends to be significantly higher than the prior probability for (insect). However, once the identity of the predicate is taken into account, the probabilities can change – if the verb is buzz, then the probability for (insect) Can be expected to be higher than its prior, and (person) will likely be lower.</a:t>
            </a:r>
            <a:endParaRPr lang="en-US" dirty="0"/>
          </a:p>
        </p:txBody>
      </p:sp>
      <p:sp>
        <p:nvSpPr>
          <p:cNvPr id="4" name="Slide Number Placeholder 3"/>
          <p:cNvSpPr>
            <a:spLocks noGrp="1"/>
          </p:cNvSpPr>
          <p:nvPr>
            <p:ph type="sldNum" sz="quarter" idx="10"/>
          </p:nvPr>
        </p:nvSpPr>
        <p:spPr/>
        <p:txBody>
          <a:bodyPr/>
          <a:lstStyle/>
          <a:p>
            <a:fld id="{10D8169C-3A6E-014E-B503-FF8124BC9900}" type="slidenum">
              <a:rPr lang="en-US" smtClean="0"/>
              <a:t>3</a:t>
            </a:fld>
            <a:endParaRPr lang="en-US"/>
          </a:p>
        </p:txBody>
      </p:sp>
    </p:spTree>
    <p:extLst>
      <p:ext uri="{BB962C8B-B14F-4D97-AF65-F5344CB8AC3E}">
        <p14:creationId xmlns:p14="http://schemas.microsoft.com/office/powerpoint/2010/main" val="364414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intuition behind </a:t>
            </a:r>
            <a:r>
              <a:rPr lang="en-US" dirty="0" smtClean="0"/>
              <a:t>SPS – how much informatio</a:t>
            </a:r>
            <a:r>
              <a:rPr lang="en-US" baseline="0" dirty="0" smtClean="0"/>
              <a:t>n in bits does the predicate provide about the semantic class of its argument.</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4</a:t>
            </a:fld>
            <a:endParaRPr lang="en-US"/>
          </a:p>
        </p:txBody>
      </p:sp>
    </p:spTree>
    <p:extLst>
      <p:ext uri="{BB962C8B-B14F-4D97-AF65-F5344CB8AC3E}">
        <p14:creationId xmlns:p14="http://schemas.microsoft.com/office/powerpoint/2010/main" val="161311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Command used to get these figures: cat </a:t>
            </a:r>
            <a:r>
              <a:rPr lang="en-US" dirty="0" err="1" smtClean="0"/>
              <a:t>concept_dir_name</a:t>
            </a:r>
            <a:r>
              <a:rPr lang="en-US" dirty="0" smtClean="0"/>
              <a:t>/*.</a:t>
            </a:r>
            <a:r>
              <a:rPr lang="en-US" dirty="0" err="1" smtClean="0"/>
              <a:t>xml|grep</a:t>
            </a:r>
            <a:r>
              <a:rPr lang="en-US" dirty="0" smtClean="0"/>
              <a:t> -o '&lt;term'|</a:t>
            </a:r>
            <a:r>
              <a:rPr lang="en-US" dirty="0" err="1" smtClean="0"/>
              <a:t>wc</a:t>
            </a:r>
            <a:r>
              <a:rPr lang="en-US" dirty="0" smtClean="0"/>
              <a:t> -l</a:t>
            </a:r>
          </a:p>
          <a:p>
            <a:r>
              <a:rPr lang="en-US" dirty="0" smtClean="0"/>
              <a:t>This way of computing prior will tell you the chance of belonging to a concept</a:t>
            </a:r>
            <a:r>
              <a:rPr lang="en-US" baseline="0" dirty="0" smtClean="0"/>
              <a:t>. But we are interested to determine the probability of a concept regardless of its predicate. </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8</a:t>
            </a:fld>
            <a:endParaRPr lang="en-US"/>
          </a:p>
        </p:txBody>
      </p:sp>
    </p:spTree>
    <p:extLst>
      <p:ext uri="{BB962C8B-B14F-4D97-AF65-F5344CB8AC3E}">
        <p14:creationId xmlns:p14="http://schemas.microsoft.com/office/powerpoint/2010/main" val="388146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Numerator normalization:</a:t>
            </a:r>
            <a:r>
              <a:rPr lang="en-US" baseline="0" dirty="0" smtClean="0"/>
              <a:t> divide numerator by P(</a:t>
            </a:r>
            <a:r>
              <a:rPr lang="en-US" baseline="0" dirty="0" err="1" smtClean="0"/>
              <a:t>concept|verb_v</a:t>
            </a:r>
            <a:r>
              <a:rPr lang="en-US" baseline="0" dirty="0" smtClean="0"/>
              <a:t>) </a:t>
            </a:r>
            <a:r>
              <a:rPr lang="en-US" baseline="0" dirty="0" err="1" smtClean="0"/>
              <a:t>i.e</a:t>
            </a:r>
            <a:r>
              <a:rPr lang="en-US" baseline="0" dirty="0" smtClean="0"/>
              <a:t> marginalize over </a:t>
            </a:r>
            <a:r>
              <a:rPr lang="en-US" baseline="0" dirty="0" err="1" smtClean="0"/>
              <a:t>conepts</a:t>
            </a:r>
            <a:endParaRPr lang="en-US" dirty="0"/>
          </a:p>
        </p:txBody>
      </p:sp>
      <p:sp>
        <p:nvSpPr>
          <p:cNvPr id="4" name="Slide Number Placeholder 3"/>
          <p:cNvSpPr>
            <a:spLocks noGrp="1"/>
          </p:cNvSpPr>
          <p:nvPr>
            <p:ph type="sldNum" sz="quarter" idx="10"/>
          </p:nvPr>
        </p:nvSpPr>
        <p:spPr/>
        <p:txBody>
          <a:bodyPr/>
          <a:lstStyle/>
          <a:p>
            <a:fld id="{A21FAFB9-AD47-E241-BBA7-2A040653F87F}" type="slidenum">
              <a:rPr lang="en-US" smtClean="0"/>
              <a:t>10</a:t>
            </a:fld>
            <a:endParaRPr lang="en-US"/>
          </a:p>
        </p:txBody>
      </p:sp>
    </p:spTree>
    <p:extLst>
      <p:ext uri="{BB962C8B-B14F-4D97-AF65-F5344CB8AC3E}">
        <p14:creationId xmlns:p14="http://schemas.microsoft.com/office/powerpoint/2010/main" val="394904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10D8169C-3A6E-014E-B503-FF8124BC9900}" type="slidenum">
              <a:rPr lang="en-US" smtClean="0"/>
              <a:t>14</a:t>
            </a:fld>
            <a:endParaRPr lang="en-US"/>
          </a:p>
        </p:txBody>
      </p:sp>
    </p:spTree>
    <p:extLst>
      <p:ext uri="{BB962C8B-B14F-4D97-AF65-F5344CB8AC3E}">
        <p14:creationId xmlns:p14="http://schemas.microsoft.com/office/powerpoint/2010/main" val="492414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Closure</a:t>
            </a:r>
            <a:r>
              <a:rPr lang="en-US" baseline="0" dirty="0" smtClean="0"/>
              <a:t> properties: tendency of a genre of a language towards finiteness. The research question that they ask is if there is a difference between domain specific corpus and general corpus like BNC.</a:t>
            </a:r>
            <a:endParaRPr lang="en-US" dirty="0"/>
          </a:p>
        </p:txBody>
      </p:sp>
      <p:sp>
        <p:nvSpPr>
          <p:cNvPr id="4" name="Slide Number Placeholder 3"/>
          <p:cNvSpPr>
            <a:spLocks noGrp="1"/>
          </p:cNvSpPr>
          <p:nvPr>
            <p:ph type="sldNum" sz="quarter" idx="10"/>
          </p:nvPr>
        </p:nvSpPr>
        <p:spPr/>
        <p:txBody>
          <a:bodyPr/>
          <a:lstStyle/>
          <a:p>
            <a:fld id="{10D8169C-3A6E-014E-B503-FF8124BC9900}" type="slidenum">
              <a:rPr lang="en-US" smtClean="0"/>
              <a:t>15</a:t>
            </a:fld>
            <a:endParaRPr lang="en-US"/>
          </a:p>
        </p:txBody>
      </p:sp>
    </p:spTree>
    <p:extLst>
      <p:ext uri="{BB962C8B-B14F-4D97-AF65-F5344CB8AC3E}">
        <p14:creationId xmlns:p14="http://schemas.microsoft.com/office/powerpoint/2010/main" val="4814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8735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59944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35767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0F453-94B5-5143-8FFA-DC5519D671B8}"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9928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0F453-94B5-5143-8FFA-DC5519D671B8}" type="datetimeFigureOut">
              <a:rPr lang="en-US" smtClean="0"/>
              <a:t>11/12/14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70635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00F453-94B5-5143-8FFA-DC5519D671B8}"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58391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0F453-94B5-5143-8FFA-DC5519D671B8}" type="datetimeFigureOut">
              <a:rPr lang="en-US" smtClean="0"/>
              <a:t>11/12/14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9028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00F453-94B5-5143-8FFA-DC5519D671B8}" type="datetimeFigureOut">
              <a:rPr lang="en-US" smtClean="0"/>
              <a:t>11/12/14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85290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0F453-94B5-5143-8FFA-DC5519D671B8}" type="datetimeFigureOut">
              <a:rPr lang="en-US" smtClean="0"/>
              <a:t>11/12/14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267221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0F453-94B5-5143-8FFA-DC5519D671B8}"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148835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0F453-94B5-5143-8FFA-DC5519D671B8}" type="datetimeFigureOut">
              <a:rPr lang="en-US" smtClean="0"/>
              <a:t>11/12/14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5EA9D-74B0-3D4B-802A-B824DEFD9595}" type="slidenum">
              <a:rPr lang="en-US" smtClean="0"/>
              <a:t>‹#›</a:t>
            </a:fld>
            <a:endParaRPr lang="en-US"/>
          </a:p>
        </p:txBody>
      </p:sp>
    </p:spTree>
    <p:extLst>
      <p:ext uri="{BB962C8B-B14F-4D97-AF65-F5344CB8AC3E}">
        <p14:creationId xmlns:p14="http://schemas.microsoft.com/office/powerpoint/2010/main" val="3141081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F453-94B5-5143-8FFA-DC5519D671B8}" type="datetimeFigureOut">
              <a:rPr lang="en-US" smtClean="0"/>
              <a:t>11/12/14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5EA9D-74B0-3D4B-802A-B824DEFD9595}" type="slidenum">
              <a:rPr lang="en-US" smtClean="0"/>
              <a:t>‹#›</a:t>
            </a:fld>
            <a:endParaRPr lang="en-US"/>
          </a:p>
        </p:txBody>
      </p:sp>
    </p:spTree>
    <p:extLst>
      <p:ext uri="{BB962C8B-B14F-4D97-AF65-F5344CB8AC3E}">
        <p14:creationId xmlns:p14="http://schemas.microsoft.com/office/powerpoint/2010/main" val="320729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Calculating prior and posterior probabilities of concepts in conceptually annotated corpora </a:t>
            </a:r>
            <a:endParaRPr lang="en-US" dirty="0"/>
          </a:p>
        </p:txBody>
      </p:sp>
      <p:sp>
        <p:nvSpPr>
          <p:cNvPr id="3" name="Subtitle 2"/>
          <p:cNvSpPr>
            <a:spLocks noGrp="1"/>
          </p:cNvSpPr>
          <p:nvPr>
            <p:ph type="subTitle" idx="1"/>
          </p:nvPr>
        </p:nvSpPr>
        <p:spPr>
          <a:xfrm>
            <a:off x="1371600" y="4286667"/>
            <a:ext cx="6400800" cy="1752600"/>
          </a:xfrm>
        </p:spPr>
        <p:txBody>
          <a:bodyPr/>
          <a:lstStyle/>
          <a:p>
            <a:r>
              <a:rPr lang="en-US" dirty="0" smtClean="0"/>
              <a:t>Negacy Hailu</a:t>
            </a:r>
            <a:endParaRPr lang="en-US" dirty="0"/>
          </a:p>
        </p:txBody>
      </p:sp>
    </p:spTree>
    <p:extLst>
      <p:ext uri="{BB962C8B-B14F-4D97-AF65-F5344CB8AC3E}">
        <p14:creationId xmlns:p14="http://schemas.microsoft.com/office/powerpoint/2010/main" val="33049496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posterior probabilities</a:t>
            </a:r>
            <a:endParaRPr lang="en-US" dirty="0"/>
          </a:p>
        </p:txBody>
      </p:sp>
      <p:sp>
        <p:nvSpPr>
          <p:cNvPr id="3" name="Content Placeholder 2"/>
          <p:cNvSpPr>
            <a:spLocks noGrp="1"/>
          </p:cNvSpPr>
          <p:nvPr>
            <p:ph idx="1"/>
          </p:nvPr>
        </p:nvSpPr>
        <p:spPr/>
        <p:txBody>
          <a:bodyPr/>
          <a:lstStyle/>
          <a:p>
            <a:r>
              <a:rPr lang="en-US" dirty="0" smtClean="0"/>
              <a:t>P(</a:t>
            </a:r>
            <a:r>
              <a:rPr lang="en-US" dirty="0" err="1" smtClean="0"/>
              <a:t>concept</a:t>
            </a:r>
            <a:r>
              <a:rPr lang="en-US" baseline="-25000" dirty="0" err="1" smtClean="0"/>
              <a:t>c</a:t>
            </a:r>
            <a:r>
              <a:rPr lang="en-US" dirty="0" smtClean="0"/>
              <a:t> | </a:t>
            </a:r>
            <a:r>
              <a:rPr lang="en-US" dirty="0" err="1" smtClean="0"/>
              <a:t>verb</a:t>
            </a:r>
            <a:r>
              <a:rPr lang="en-US" baseline="-25000" dirty="0" err="1" smtClean="0"/>
              <a:t>v</a:t>
            </a:r>
            <a:r>
              <a:rPr lang="en-US" dirty="0" smtClean="0"/>
              <a:t>)  =  </a:t>
            </a:r>
            <a:r>
              <a:rPr lang="en-US" dirty="0" smtClean="0"/>
              <a:t>P</a:t>
            </a:r>
            <a:r>
              <a:rPr lang="en-US" dirty="0" smtClean="0"/>
              <a:t>(</a:t>
            </a:r>
            <a:r>
              <a:rPr lang="en-US" dirty="0" err="1" smtClean="0"/>
              <a:t>concept</a:t>
            </a:r>
            <a:r>
              <a:rPr lang="en-US" baseline="-25000" dirty="0" err="1" smtClean="0"/>
              <a:t>c</a:t>
            </a:r>
            <a:r>
              <a:rPr lang="en-US" dirty="0" smtClean="0"/>
              <a:t> and </a:t>
            </a:r>
            <a:r>
              <a:rPr lang="en-US" dirty="0" err="1" smtClean="0"/>
              <a:t>verb</a:t>
            </a:r>
            <a:r>
              <a:rPr lang="en-US" baseline="-25000" dirty="0" err="1" smtClean="0"/>
              <a:t>v</a:t>
            </a:r>
            <a:r>
              <a:rPr lang="en-US" dirty="0" smtClean="0"/>
              <a:t>)</a:t>
            </a:r>
            <a:r>
              <a:rPr lang="en-US" dirty="0" smtClean="0"/>
              <a:t>/										P</a:t>
            </a:r>
            <a:r>
              <a:rPr lang="en-US" dirty="0" smtClean="0"/>
              <a:t>(</a:t>
            </a:r>
            <a:r>
              <a:rPr lang="en-US" dirty="0" err="1" smtClean="0"/>
              <a:t>verb</a:t>
            </a:r>
            <a:r>
              <a:rPr lang="en-US" baseline="-25000" dirty="0" err="1" smtClean="0"/>
              <a:t>v</a:t>
            </a:r>
            <a:r>
              <a:rPr lang="en-US" dirty="0" smtClean="0"/>
              <a:t>)</a:t>
            </a:r>
          </a:p>
          <a:p>
            <a:pPr lvl="1"/>
            <a:r>
              <a:rPr lang="en-US" b="1" dirty="0" smtClean="0"/>
              <a:t>Numerator</a:t>
            </a:r>
            <a:r>
              <a:rPr lang="en-US" dirty="0" smtClean="0"/>
              <a:t> = count of occurrences of  </a:t>
            </a:r>
            <a:r>
              <a:rPr lang="en-US" dirty="0" err="1" smtClean="0"/>
              <a:t>concept</a:t>
            </a:r>
            <a:r>
              <a:rPr lang="en-US" baseline="-25000" dirty="0" err="1" smtClean="0"/>
              <a:t>c</a:t>
            </a:r>
            <a:r>
              <a:rPr lang="en-US" dirty="0" smtClean="0"/>
              <a:t> and </a:t>
            </a:r>
            <a:r>
              <a:rPr lang="en-US" dirty="0" err="1" smtClean="0"/>
              <a:t>verb</a:t>
            </a:r>
            <a:r>
              <a:rPr lang="en-US" baseline="-25000" dirty="0" err="1" smtClean="0"/>
              <a:t>v</a:t>
            </a:r>
            <a:r>
              <a:rPr lang="en-US" dirty="0" smtClean="0"/>
              <a:t>  in a sentence divide by total occurrence of concepts and verbs (i.e. any co-occurrence of any concept and any verb)</a:t>
            </a:r>
          </a:p>
          <a:p>
            <a:pPr lvl="1"/>
            <a:r>
              <a:rPr lang="en-US" b="1" dirty="0" smtClean="0"/>
              <a:t>Denominator</a:t>
            </a:r>
            <a:r>
              <a:rPr lang="en-US" dirty="0" smtClean="0"/>
              <a:t>: count of </a:t>
            </a:r>
            <a:r>
              <a:rPr lang="en-US" dirty="0" err="1" smtClean="0"/>
              <a:t>verb</a:t>
            </a:r>
            <a:r>
              <a:rPr lang="en-US" baseline="-25000" dirty="0" err="1" smtClean="0"/>
              <a:t>v</a:t>
            </a:r>
            <a:r>
              <a:rPr lang="en-US" baseline="-25000" dirty="0" smtClean="0"/>
              <a:t> </a:t>
            </a:r>
            <a:r>
              <a:rPr lang="en-US" dirty="0" smtClean="0"/>
              <a:t>in the corpus  divide by total verbs</a:t>
            </a:r>
          </a:p>
          <a:p>
            <a:pPr marL="0" indent="0">
              <a:buNone/>
            </a:pPr>
            <a:endParaRPr lang="en-US" dirty="0" smtClean="0"/>
          </a:p>
        </p:txBody>
      </p:sp>
    </p:spTree>
    <p:extLst>
      <p:ext uri="{BB962C8B-B14F-4D97-AF65-F5344CB8AC3E}">
        <p14:creationId xmlns:p14="http://schemas.microsoft.com/office/powerpoint/2010/main" val="23018033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Selectional Preference Strength (SPS)</a:t>
            </a:r>
            <a:endParaRPr lang="en-US" dirty="0"/>
          </a:p>
        </p:txBody>
      </p:sp>
      <p:sp>
        <p:nvSpPr>
          <p:cNvPr id="3" name="Content Placeholder 2"/>
          <p:cNvSpPr>
            <a:spLocks noGrp="1"/>
          </p:cNvSpPr>
          <p:nvPr>
            <p:ph idx="1"/>
          </p:nvPr>
        </p:nvSpPr>
        <p:spPr/>
        <p:txBody>
          <a:bodyPr/>
          <a:lstStyle/>
          <a:p>
            <a:r>
              <a:rPr lang="en-US" dirty="0" smtClean="0"/>
              <a:t>SPS – a difference between prior and posterior distribution</a:t>
            </a:r>
          </a:p>
          <a:p>
            <a:r>
              <a:rPr lang="en-US" dirty="0" smtClean="0"/>
              <a:t>SPS – measures how strongly a verb constraints its direct object.</a:t>
            </a:r>
          </a:p>
          <a:p>
            <a:pPr marL="0" indent="0">
              <a:buNone/>
            </a:pPr>
            <a:endParaRPr lang="en-US" dirty="0"/>
          </a:p>
        </p:txBody>
      </p:sp>
      <p:pic>
        <p:nvPicPr>
          <p:cNvPr id="4" name="Picture 3"/>
          <p:cNvPicPr>
            <a:picLocks noChangeAspect="1"/>
          </p:cNvPicPr>
          <p:nvPr/>
        </p:nvPicPr>
        <p:blipFill>
          <a:blip r:embed="rId2"/>
          <a:stretch>
            <a:fillRect/>
          </a:stretch>
        </p:blipFill>
        <p:spPr>
          <a:xfrm>
            <a:off x="1333673" y="3746514"/>
            <a:ext cx="6449942" cy="2475056"/>
          </a:xfrm>
          <a:prstGeom prst="rect">
            <a:avLst/>
          </a:prstGeom>
        </p:spPr>
      </p:pic>
    </p:spTree>
    <p:extLst>
      <p:ext uri="{BB962C8B-B14F-4D97-AF65-F5344CB8AC3E}">
        <p14:creationId xmlns:p14="http://schemas.microsoft.com/office/powerpoint/2010/main" val="3859616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20 words that have highest SPS	</a:t>
            </a:r>
            <a:endParaRPr lang="en-US" dirty="0"/>
          </a:p>
        </p:txBody>
      </p:sp>
      <p:sp>
        <p:nvSpPr>
          <p:cNvPr id="3" name="Content Placeholder 2"/>
          <p:cNvSpPr>
            <a:spLocks noGrp="1"/>
          </p:cNvSpPr>
          <p:nvPr>
            <p:ph idx="1"/>
          </p:nvPr>
        </p:nvSpPr>
        <p:spPr/>
        <p:txBody>
          <a:bodyPr>
            <a:normAutofit fontScale="40000" lnSpcReduction="20000"/>
          </a:bodyPr>
          <a:lstStyle/>
          <a:p>
            <a:r>
              <a:rPr lang="fr-FR" dirty="0" smtClean="0"/>
              <a:t>(</a:t>
            </a:r>
            <a:r>
              <a:rPr lang="fr-FR" dirty="0"/>
              <a:t>'</a:t>
            </a:r>
            <a:r>
              <a:rPr lang="fr-FR" dirty="0" err="1"/>
              <a:t>acids</a:t>
            </a:r>
            <a:r>
              <a:rPr lang="fr-FR" dirty="0"/>
              <a:t>', 112.53742102329481), </a:t>
            </a:r>
            <a:endParaRPr lang="fr-FR" dirty="0" smtClean="0"/>
          </a:p>
          <a:p>
            <a:r>
              <a:rPr lang="fr-FR" dirty="0" smtClean="0"/>
              <a:t>(</a:t>
            </a:r>
            <a:r>
              <a:rPr lang="fr-FR" dirty="0"/>
              <a:t>'stop', 8.897635929403078), </a:t>
            </a:r>
            <a:endParaRPr lang="fr-FR" dirty="0" smtClean="0"/>
          </a:p>
          <a:p>
            <a:r>
              <a:rPr lang="fr-FR" dirty="0" smtClean="0"/>
              <a:t>(</a:t>
            </a:r>
            <a:r>
              <a:rPr lang="fr-FR" dirty="0"/>
              <a:t>'frame', 7.2029426293720125)</a:t>
            </a:r>
            <a:r>
              <a:rPr lang="fr-FR" dirty="0" smtClean="0"/>
              <a:t>,</a:t>
            </a:r>
          </a:p>
          <a:p>
            <a:r>
              <a:rPr lang="fr-FR" dirty="0" smtClean="0"/>
              <a:t> </a:t>
            </a:r>
            <a:r>
              <a:rPr lang="fr-FR" dirty="0"/>
              <a:t>('</a:t>
            </a:r>
            <a:r>
              <a:rPr lang="fr-FR" dirty="0" err="1"/>
              <a:t>precise</a:t>
            </a:r>
            <a:r>
              <a:rPr lang="fr-FR" dirty="0"/>
              <a:t>', 6.915044634479839)</a:t>
            </a:r>
            <a:r>
              <a:rPr lang="fr-FR" dirty="0" smtClean="0"/>
              <a:t>,</a:t>
            </a:r>
          </a:p>
          <a:p>
            <a:r>
              <a:rPr lang="fr-FR" dirty="0" smtClean="0"/>
              <a:t> </a:t>
            </a:r>
            <a:r>
              <a:rPr lang="fr-FR" dirty="0"/>
              <a:t>('</a:t>
            </a:r>
            <a:r>
              <a:rPr lang="fr-FR" dirty="0" err="1"/>
              <a:t>spermatid</a:t>
            </a:r>
            <a:r>
              <a:rPr lang="fr-FR" dirty="0"/>
              <a:t>', 4.585336159548765), </a:t>
            </a:r>
            <a:endParaRPr lang="fr-FR" dirty="0" smtClean="0"/>
          </a:p>
          <a:p>
            <a:r>
              <a:rPr lang="fr-FR" dirty="0" smtClean="0"/>
              <a:t>(</a:t>
            </a:r>
            <a:r>
              <a:rPr lang="fr-FR" dirty="0"/>
              <a:t>'</a:t>
            </a:r>
            <a:r>
              <a:rPr lang="fr-FR" dirty="0" err="1"/>
              <a:t>autoprocessing</a:t>
            </a:r>
            <a:r>
              <a:rPr lang="fr-FR" dirty="0"/>
              <a:t>', 4.066446678277081), </a:t>
            </a:r>
            <a:endParaRPr lang="fr-FR" dirty="0" smtClean="0"/>
          </a:p>
          <a:p>
            <a:r>
              <a:rPr lang="fr-FR" dirty="0" smtClean="0"/>
              <a:t>(</a:t>
            </a:r>
            <a:r>
              <a:rPr lang="fr-FR" dirty="0" err="1"/>
              <a:t>u'a-fork</a:t>
            </a:r>
            <a:r>
              <a:rPr lang="fr-FR" dirty="0"/>
              <a:t>', 3.9932418857143497), </a:t>
            </a:r>
            <a:endParaRPr lang="fr-FR" dirty="0" smtClean="0"/>
          </a:p>
          <a:p>
            <a:r>
              <a:rPr lang="fr-FR" dirty="0" smtClean="0"/>
              <a:t>(</a:t>
            </a:r>
            <a:r>
              <a:rPr lang="fr-FR" dirty="0" err="1"/>
              <a:t>u'coding</a:t>
            </a:r>
            <a:r>
              <a:rPr lang="fr-FR" dirty="0"/>
              <a:t>', 3.5149894640950725), </a:t>
            </a:r>
            <a:endParaRPr lang="fr-FR" dirty="0" smtClean="0"/>
          </a:p>
          <a:p>
            <a:r>
              <a:rPr lang="fr-FR" dirty="0" smtClean="0"/>
              <a:t>(</a:t>
            </a:r>
            <a:r>
              <a:rPr lang="fr-FR" dirty="0" err="1"/>
              <a:t>u'histone</a:t>
            </a:r>
            <a:r>
              <a:rPr lang="fr-FR" dirty="0"/>
              <a:t>', 3.494253576594541), </a:t>
            </a:r>
            <a:endParaRPr lang="fr-FR" dirty="0" smtClean="0"/>
          </a:p>
          <a:p>
            <a:r>
              <a:rPr lang="fr-FR" dirty="0" smtClean="0"/>
              <a:t>(</a:t>
            </a:r>
            <a:r>
              <a:rPr lang="fr-FR" dirty="0" err="1"/>
              <a:t>u'membrane</a:t>
            </a:r>
            <a:r>
              <a:rPr lang="fr-FR" dirty="0"/>
              <a:t>', 3.494253576594541)</a:t>
            </a:r>
            <a:r>
              <a:rPr lang="fr-FR" dirty="0" smtClean="0"/>
              <a:t>,</a:t>
            </a:r>
          </a:p>
          <a:p>
            <a:r>
              <a:rPr lang="fr-FR" dirty="0" smtClean="0"/>
              <a:t> </a:t>
            </a:r>
            <a:r>
              <a:rPr lang="fr-FR" dirty="0"/>
              <a:t>('</a:t>
            </a:r>
            <a:r>
              <a:rPr lang="fr-FR" dirty="0" err="1"/>
              <a:t>imprinting</a:t>
            </a:r>
            <a:r>
              <a:rPr lang="fr-FR" dirty="0"/>
              <a:t>', 3.4207910578852987)</a:t>
            </a:r>
            <a:r>
              <a:rPr lang="fr-FR" dirty="0" smtClean="0"/>
              <a:t>,</a:t>
            </a:r>
          </a:p>
          <a:p>
            <a:r>
              <a:rPr lang="fr-FR" dirty="0" smtClean="0"/>
              <a:t> </a:t>
            </a:r>
            <a:r>
              <a:rPr lang="fr-FR" dirty="0"/>
              <a:t>('</a:t>
            </a:r>
            <a:r>
              <a:rPr lang="fr-FR" dirty="0" err="1"/>
              <a:t>embryoid</a:t>
            </a:r>
            <a:r>
              <a:rPr lang="fr-FR" dirty="0"/>
              <a:t>', 3.0551112621180243), </a:t>
            </a:r>
            <a:endParaRPr lang="fr-FR" dirty="0" smtClean="0"/>
          </a:p>
          <a:p>
            <a:r>
              <a:rPr lang="fr-FR" dirty="0" smtClean="0"/>
              <a:t>(</a:t>
            </a:r>
            <a:r>
              <a:rPr lang="fr-FR" dirty="0"/>
              <a:t>'</a:t>
            </a:r>
            <a:r>
              <a:rPr lang="fr-FR" dirty="0" err="1"/>
              <a:t>resistant</a:t>
            </a:r>
            <a:r>
              <a:rPr lang="fr-FR" dirty="0"/>
              <a:t>', 2.9597027908131825), </a:t>
            </a:r>
            <a:endParaRPr lang="fr-FR" dirty="0" smtClean="0"/>
          </a:p>
          <a:p>
            <a:r>
              <a:rPr lang="fr-FR" dirty="0" smtClean="0"/>
              <a:t>(</a:t>
            </a:r>
            <a:r>
              <a:rPr lang="fr-FR" dirty="0"/>
              <a:t>'</a:t>
            </a:r>
            <a:r>
              <a:rPr lang="fr-FR" dirty="0" err="1"/>
              <a:t>lenses</a:t>
            </a:r>
            <a:r>
              <a:rPr lang="fr-FR" dirty="0"/>
              <a:t>', 2.818321331291601), </a:t>
            </a:r>
            <a:endParaRPr lang="fr-FR" dirty="0" smtClean="0"/>
          </a:p>
          <a:p>
            <a:r>
              <a:rPr lang="fr-FR" dirty="0" smtClean="0"/>
              <a:t>(</a:t>
            </a:r>
            <a:r>
              <a:rPr lang="fr-FR" dirty="0"/>
              <a:t>'</a:t>
            </a:r>
            <a:r>
              <a:rPr lang="fr-FR" dirty="0" err="1"/>
              <a:t>inserting</a:t>
            </a:r>
            <a:r>
              <a:rPr lang="fr-FR" dirty="0"/>
              <a:t>', 2.7664469321479785)</a:t>
            </a:r>
            <a:r>
              <a:rPr lang="fr-FR" dirty="0" smtClean="0"/>
              <a:t>,</a:t>
            </a:r>
          </a:p>
          <a:p>
            <a:r>
              <a:rPr lang="fr-FR" dirty="0" smtClean="0"/>
              <a:t> </a:t>
            </a:r>
            <a:r>
              <a:rPr lang="fr-FR" dirty="0"/>
              <a:t>(</a:t>
            </a:r>
            <a:r>
              <a:rPr lang="fr-FR" dirty="0" err="1"/>
              <a:t>u'apoptosis</a:t>
            </a:r>
            <a:r>
              <a:rPr lang="fr-FR" dirty="0"/>
              <a:t>', 2.74323888504618), </a:t>
            </a:r>
            <a:endParaRPr lang="fr-FR" dirty="0" smtClean="0"/>
          </a:p>
          <a:p>
            <a:r>
              <a:rPr lang="fr-FR" dirty="0" smtClean="0"/>
              <a:t>(</a:t>
            </a:r>
            <a:r>
              <a:rPr lang="fr-FR" dirty="0"/>
              <a:t>'</a:t>
            </a:r>
            <a:r>
              <a:rPr lang="fr-FR" dirty="0" err="1"/>
              <a:t>disease</a:t>
            </a:r>
            <a:r>
              <a:rPr lang="fr-FR" dirty="0"/>
              <a:t>', 2.680025775576677), </a:t>
            </a:r>
            <a:endParaRPr lang="fr-FR" dirty="0" smtClean="0"/>
          </a:p>
          <a:p>
            <a:r>
              <a:rPr lang="fr-FR" dirty="0" smtClean="0"/>
              <a:t>(</a:t>
            </a:r>
            <a:r>
              <a:rPr lang="fr-FR" dirty="0"/>
              <a:t>'</a:t>
            </a:r>
            <a:r>
              <a:rPr lang="fr-FR" dirty="0" err="1"/>
              <a:t>untranslated</a:t>
            </a:r>
            <a:r>
              <a:rPr lang="fr-FR" dirty="0"/>
              <a:t>', 2.56218170552487)</a:t>
            </a:r>
            <a:r>
              <a:rPr lang="fr-FR" dirty="0" smtClean="0"/>
              <a:t>,</a:t>
            </a:r>
          </a:p>
          <a:p>
            <a:r>
              <a:rPr lang="fr-FR" dirty="0" smtClean="0"/>
              <a:t> </a:t>
            </a:r>
            <a:r>
              <a:rPr lang="fr-FR" dirty="0"/>
              <a:t>('</a:t>
            </a:r>
            <a:r>
              <a:rPr lang="fr-FR" dirty="0" err="1"/>
              <a:t>bypass</a:t>
            </a:r>
            <a:r>
              <a:rPr lang="fr-FR" dirty="0"/>
              <a:t>', 2.5524219424364962), </a:t>
            </a:r>
            <a:endParaRPr lang="fr-FR" dirty="0" smtClean="0"/>
          </a:p>
          <a:p>
            <a:r>
              <a:rPr lang="fr-FR" dirty="0" smtClean="0"/>
              <a:t>(</a:t>
            </a:r>
            <a:r>
              <a:rPr lang="fr-FR" dirty="0"/>
              <a:t>'</a:t>
            </a:r>
            <a:r>
              <a:rPr lang="fr-FR" dirty="0" err="1"/>
              <a:t>biotin</a:t>
            </a:r>
            <a:r>
              <a:rPr lang="fr-FR" dirty="0"/>
              <a:t>', 2.534486136204686)]</a:t>
            </a:r>
            <a:endParaRPr lang="en-US" dirty="0"/>
          </a:p>
        </p:txBody>
      </p:sp>
    </p:spTree>
    <p:extLst>
      <p:ext uri="{BB962C8B-B14F-4D97-AF65-F5344CB8AC3E}">
        <p14:creationId xmlns:p14="http://schemas.microsoft.com/office/powerpoint/2010/main" val="27303846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talk to Jordan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How posterior and prior probabilities are computed for SP</a:t>
            </a:r>
          </a:p>
          <a:p>
            <a:r>
              <a:rPr lang="en-US" dirty="0" smtClean="0"/>
              <a:t>How to determine grammatical relations? Automatic predicate-argument relation extraction??</a:t>
            </a:r>
          </a:p>
          <a:p>
            <a:r>
              <a:rPr lang="en-US" dirty="0" smtClean="0"/>
              <a:t>Semi-supervised techniques for SP?</a:t>
            </a:r>
          </a:p>
          <a:p>
            <a:pPr lvl="1"/>
            <a:r>
              <a:rPr lang="en-US" dirty="0" smtClean="0"/>
              <a:t>Right now, we have 67 richly annotated articles</a:t>
            </a:r>
          </a:p>
          <a:p>
            <a:pPr lvl="1"/>
            <a:r>
              <a:rPr lang="en-US" dirty="0" smtClean="0"/>
              <a:t>How can we do this on millions of articles?</a:t>
            </a:r>
          </a:p>
          <a:p>
            <a:r>
              <a:rPr lang="en-US" dirty="0"/>
              <a:t>SP in unsupervised domain. Right now, we working on manually annotated data. </a:t>
            </a:r>
            <a:endParaRPr lang="en-US" dirty="0" smtClean="0"/>
          </a:p>
          <a:p>
            <a:pPr lvl="1"/>
            <a:r>
              <a:rPr lang="en-US" dirty="0" smtClean="0"/>
              <a:t>Automatically learn the classes from data?</a:t>
            </a:r>
            <a:endParaRPr lang="en-US" dirty="0"/>
          </a:p>
          <a:p>
            <a:pPr lvl="1"/>
            <a:r>
              <a:rPr lang="en-US" dirty="0"/>
              <a:t>Topic modeling for </a:t>
            </a:r>
            <a:r>
              <a:rPr lang="en-US" dirty="0" smtClean="0"/>
              <a:t>SP?</a:t>
            </a:r>
            <a:endParaRPr lang="en-US" dirty="0"/>
          </a:p>
          <a:p>
            <a:r>
              <a:rPr lang="en-US" dirty="0" smtClean="0"/>
              <a:t>Topic modeling on closure property: </a:t>
            </a:r>
          </a:p>
          <a:p>
            <a:r>
              <a:rPr lang="en-US" dirty="0" smtClean="0"/>
              <a:t>Collaboration …</a:t>
            </a:r>
          </a:p>
          <a:p>
            <a:pPr lvl="1"/>
            <a:endParaRPr lang="en-US" dirty="0"/>
          </a:p>
          <a:p>
            <a:pPr lvl="1"/>
            <a:endParaRPr lang="en-US" dirty="0"/>
          </a:p>
        </p:txBody>
      </p:sp>
    </p:spTree>
    <p:extLst>
      <p:ext uri="{BB962C8B-B14F-4D97-AF65-F5344CB8AC3E}">
        <p14:creationId xmlns:p14="http://schemas.microsoft.com/office/powerpoint/2010/main" val="39821771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ea"/>
              <a:buAutoNum type="circleNumDbPlain" startAt="2"/>
            </a:pPr>
            <a:r>
              <a:rPr lang="en-US" dirty="0" smtClean="0"/>
              <a:t> Corpus analysis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Statistical characterization </a:t>
            </a:r>
          </a:p>
          <a:p>
            <a:pPr marL="914400" lvl="1" indent="-514350">
              <a:buFont typeface="+mj-lt"/>
              <a:buAutoNum type="arabicPeriod"/>
            </a:pPr>
            <a:r>
              <a:rPr lang="en-US" dirty="0" smtClean="0"/>
              <a:t>Closure property</a:t>
            </a:r>
          </a:p>
          <a:p>
            <a:pPr marL="914400" lvl="1" indent="-514350">
              <a:buFont typeface="+mj-lt"/>
              <a:buAutoNum type="arabicPeriod"/>
            </a:pPr>
            <a:r>
              <a:rPr lang="en-US" dirty="0" err="1" smtClean="0"/>
              <a:t>Zipf’s</a:t>
            </a:r>
            <a:r>
              <a:rPr lang="en-US" dirty="0" smtClean="0"/>
              <a:t> law: </a:t>
            </a:r>
          </a:p>
          <a:p>
            <a:pPr marL="914400" lvl="1" indent="-514350">
              <a:buFont typeface="+mj-lt"/>
              <a:buAutoNum type="arabicPeriod"/>
            </a:pPr>
            <a:r>
              <a:rPr lang="en-US" dirty="0" smtClean="0"/>
              <a:t>Over-represented words</a:t>
            </a:r>
          </a:p>
          <a:p>
            <a:pPr marL="914400" lvl="1" indent="-514350">
              <a:buFont typeface="+mj-lt"/>
              <a:buAutoNum type="arabicPeriod"/>
            </a:pPr>
            <a:r>
              <a:rPr lang="en-US" dirty="0" smtClean="0"/>
              <a:t>Measures of vocabulary similarity/differences using KL divergence.</a:t>
            </a:r>
          </a:p>
          <a:p>
            <a:pPr lvl="1"/>
            <a:endParaRPr lang="en-US" dirty="0"/>
          </a:p>
        </p:txBody>
      </p:sp>
    </p:spTree>
    <p:extLst>
      <p:ext uri="{BB962C8B-B14F-4D97-AF65-F5344CB8AC3E}">
        <p14:creationId xmlns:p14="http://schemas.microsoft.com/office/powerpoint/2010/main" val="41325441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losure property to study corpus analysis</a:t>
            </a:r>
            <a:endParaRPr lang="en-US" dirty="0"/>
          </a:p>
        </p:txBody>
      </p:sp>
      <p:pic>
        <p:nvPicPr>
          <p:cNvPr id="4" name="Picture 3"/>
          <p:cNvPicPr>
            <a:picLocks noChangeAspect="1"/>
          </p:cNvPicPr>
          <p:nvPr/>
        </p:nvPicPr>
        <p:blipFill>
          <a:blip r:embed="rId3"/>
          <a:stretch>
            <a:fillRect/>
          </a:stretch>
        </p:blipFill>
        <p:spPr>
          <a:xfrm>
            <a:off x="384264" y="1336369"/>
            <a:ext cx="4187735" cy="2957210"/>
          </a:xfrm>
          <a:prstGeom prst="rect">
            <a:avLst/>
          </a:prstGeom>
        </p:spPr>
      </p:pic>
      <p:pic>
        <p:nvPicPr>
          <p:cNvPr id="5" name="Picture 4"/>
          <p:cNvPicPr>
            <a:picLocks noChangeAspect="1"/>
          </p:cNvPicPr>
          <p:nvPr/>
        </p:nvPicPr>
        <p:blipFill>
          <a:blip r:embed="rId4"/>
          <a:stretch>
            <a:fillRect/>
          </a:stretch>
        </p:blipFill>
        <p:spPr>
          <a:xfrm>
            <a:off x="4571999" y="1336368"/>
            <a:ext cx="4340325" cy="2845037"/>
          </a:xfrm>
          <a:prstGeom prst="rect">
            <a:avLst/>
          </a:prstGeom>
        </p:spPr>
      </p:pic>
      <p:pic>
        <p:nvPicPr>
          <p:cNvPr id="6" name="Picture 5"/>
          <p:cNvPicPr>
            <a:picLocks noChangeAspect="1"/>
          </p:cNvPicPr>
          <p:nvPr/>
        </p:nvPicPr>
        <p:blipFill>
          <a:blip r:embed="rId5"/>
          <a:stretch>
            <a:fillRect/>
          </a:stretch>
        </p:blipFill>
        <p:spPr>
          <a:xfrm>
            <a:off x="457199" y="4293579"/>
            <a:ext cx="4112742" cy="2564332"/>
          </a:xfrm>
          <a:prstGeom prst="rect">
            <a:avLst/>
          </a:prstGeom>
        </p:spPr>
      </p:pic>
      <p:sp>
        <p:nvSpPr>
          <p:cNvPr id="7" name="TextBox 6"/>
          <p:cNvSpPr txBox="1"/>
          <p:nvPr/>
        </p:nvSpPr>
        <p:spPr>
          <a:xfrm>
            <a:off x="4571999" y="5315209"/>
            <a:ext cx="4340325" cy="646331"/>
          </a:xfrm>
          <a:prstGeom prst="rect">
            <a:avLst/>
          </a:prstGeom>
          <a:noFill/>
        </p:spPr>
        <p:txBody>
          <a:bodyPr wrap="square" rtlCol="0">
            <a:spAutoFit/>
          </a:bodyPr>
          <a:lstStyle/>
          <a:p>
            <a:r>
              <a:rPr lang="en-US" dirty="0" smtClean="0"/>
              <a:t>Irina </a:t>
            </a:r>
            <a:r>
              <a:rPr lang="en-US" dirty="0" err="1" smtClean="0"/>
              <a:t>Temnikova</a:t>
            </a:r>
            <a:r>
              <a:rPr lang="en-US" dirty="0" smtClean="0"/>
              <a:t> and K. </a:t>
            </a:r>
            <a:r>
              <a:rPr lang="en-US" dirty="0" err="1" smtClean="0"/>
              <a:t>Bretonnel</a:t>
            </a:r>
            <a:r>
              <a:rPr lang="en-US" dirty="0" smtClean="0"/>
              <a:t> Cohen (2013)</a:t>
            </a:r>
            <a:endParaRPr lang="en-US" dirty="0"/>
          </a:p>
        </p:txBody>
      </p:sp>
    </p:spTree>
    <p:extLst>
      <p:ext uri="{BB962C8B-B14F-4D97-AF65-F5344CB8AC3E}">
        <p14:creationId xmlns:p14="http://schemas.microsoft.com/office/powerpoint/2010/main" val="41024540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Corpus analysis related research questions</a:t>
            </a:r>
            <a:endParaRPr lang="en-US" dirty="0"/>
          </a:p>
        </p:txBody>
      </p:sp>
      <p:sp>
        <p:nvSpPr>
          <p:cNvPr id="3" name="Content Placeholder 2"/>
          <p:cNvSpPr>
            <a:spLocks noGrp="1"/>
          </p:cNvSpPr>
          <p:nvPr>
            <p:ph idx="1"/>
          </p:nvPr>
        </p:nvSpPr>
        <p:spPr/>
        <p:txBody>
          <a:bodyPr/>
          <a:lstStyle/>
          <a:p>
            <a:r>
              <a:rPr lang="en-US" dirty="0" smtClean="0"/>
              <a:t>I am interested in the following questions:</a:t>
            </a:r>
          </a:p>
          <a:p>
            <a:pPr lvl="1"/>
            <a:r>
              <a:rPr lang="en-US" dirty="0" smtClean="0"/>
              <a:t>Does document size affect closure properties/</a:t>
            </a:r>
            <a:r>
              <a:rPr lang="en-US" dirty="0" err="1" smtClean="0"/>
              <a:t>zipf’s</a:t>
            </a:r>
            <a:r>
              <a:rPr lang="en-US" dirty="0" smtClean="0"/>
              <a:t> law?</a:t>
            </a:r>
          </a:p>
          <a:p>
            <a:pPr lvl="1"/>
            <a:r>
              <a:rPr lang="en-US" dirty="0" smtClean="0"/>
              <a:t>How large of a sample size is required to do corpus analysis?</a:t>
            </a:r>
          </a:p>
          <a:p>
            <a:pPr lvl="1"/>
            <a:r>
              <a:rPr lang="en-US" dirty="0" smtClean="0"/>
              <a:t>Can we numerically measure closure properties and </a:t>
            </a:r>
            <a:r>
              <a:rPr lang="en-US" dirty="0" err="1" smtClean="0"/>
              <a:t>Zipf’s</a:t>
            </a:r>
            <a:r>
              <a:rPr lang="en-US" dirty="0" smtClean="0"/>
              <a:t> Law?</a:t>
            </a:r>
            <a:endParaRPr lang="en-US" dirty="0"/>
          </a:p>
        </p:txBody>
      </p:sp>
    </p:spTree>
    <p:extLst>
      <p:ext uri="{BB962C8B-B14F-4D97-AF65-F5344CB8AC3E}">
        <p14:creationId xmlns:p14="http://schemas.microsoft.com/office/powerpoint/2010/main" val="6910332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Selectional preference</a:t>
            </a:r>
            <a:endParaRPr lang="en-US" dirty="0"/>
          </a:p>
        </p:txBody>
      </p:sp>
      <p:sp>
        <p:nvSpPr>
          <p:cNvPr id="3" name="Content Placeholder 2"/>
          <p:cNvSpPr>
            <a:spLocks noGrp="1"/>
          </p:cNvSpPr>
          <p:nvPr>
            <p:ph idx="1"/>
          </p:nvPr>
        </p:nvSpPr>
        <p:spPr/>
        <p:txBody>
          <a:bodyPr>
            <a:normAutofit/>
          </a:bodyPr>
          <a:lstStyle/>
          <a:p>
            <a:r>
              <a:rPr lang="en-US" dirty="0" smtClean="0"/>
              <a:t>Certain verbs constraint the argument that they take.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062584"/>
              </p:ext>
            </p:extLst>
          </p:nvPr>
        </p:nvGraphicFramePr>
        <p:xfrm>
          <a:off x="1112134" y="2918776"/>
          <a:ext cx="6096000" cy="185420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Predicate</a:t>
                      </a:r>
                      <a:endParaRPr lang="en-US" dirty="0"/>
                    </a:p>
                  </a:txBody>
                  <a:tcPr/>
                </a:tc>
                <a:tc>
                  <a:txBody>
                    <a:bodyPr/>
                    <a:lstStyle/>
                    <a:p>
                      <a:r>
                        <a:rPr lang="en-US" dirty="0" smtClean="0"/>
                        <a:t>Plausible</a:t>
                      </a:r>
                      <a:r>
                        <a:rPr lang="en-US" baseline="0" dirty="0" smtClean="0"/>
                        <a:t> </a:t>
                      </a:r>
                      <a:r>
                        <a:rPr lang="en-US" dirty="0" smtClean="0"/>
                        <a:t>Arguments</a:t>
                      </a:r>
                      <a:endParaRPr lang="en-US" dirty="0"/>
                    </a:p>
                  </a:txBody>
                  <a:tcPr/>
                </a:tc>
              </a:tr>
              <a:tr h="370840">
                <a:tc>
                  <a:txBody>
                    <a:bodyPr/>
                    <a:lstStyle/>
                    <a:p>
                      <a:r>
                        <a:rPr lang="en-US" dirty="0" smtClean="0"/>
                        <a:t>Phosphorylate</a:t>
                      </a:r>
                      <a:r>
                        <a:rPr lang="en-US" baseline="0" dirty="0" smtClean="0"/>
                        <a:t> arg_x</a:t>
                      </a:r>
                      <a:endParaRPr lang="en-US" b="1" dirty="0"/>
                    </a:p>
                  </a:txBody>
                  <a:tcPr/>
                </a:tc>
                <a:tc>
                  <a:txBody>
                    <a:bodyPr/>
                    <a:lstStyle/>
                    <a:p>
                      <a:r>
                        <a:rPr lang="en-US" dirty="0" smtClean="0"/>
                        <a:t>P53, BRCA1 … proteins</a:t>
                      </a:r>
                      <a:endParaRPr lang="en-US" dirty="0"/>
                    </a:p>
                  </a:txBody>
                  <a:tcPr/>
                </a:tc>
              </a:tr>
              <a:tr h="370840">
                <a:tc>
                  <a:txBody>
                    <a:bodyPr/>
                    <a:lstStyle/>
                    <a:p>
                      <a:r>
                        <a:rPr lang="en-US" dirty="0" smtClean="0"/>
                        <a:t>Methylate</a:t>
                      </a:r>
                      <a:r>
                        <a:rPr lang="en-US" baseline="0" dirty="0" smtClean="0"/>
                        <a:t> arg_Y</a:t>
                      </a:r>
                      <a:endParaRPr lang="en-US" b="1" dirty="0"/>
                    </a:p>
                  </a:txBody>
                  <a:tcPr/>
                </a:tc>
                <a:tc>
                  <a:txBody>
                    <a:bodyPr/>
                    <a:lstStyle/>
                    <a:p>
                      <a:r>
                        <a:rPr lang="en-US" dirty="0" smtClean="0"/>
                        <a:t>DNA</a:t>
                      </a:r>
                      <a:endParaRPr lang="en-US" dirty="0"/>
                    </a:p>
                  </a:txBody>
                  <a:tcPr/>
                </a:tc>
              </a:tr>
              <a:tr h="370840">
                <a:tc>
                  <a:txBody>
                    <a:bodyPr/>
                    <a:lstStyle/>
                    <a:p>
                      <a:r>
                        <a:rPr lang="en-US" dirty="0" smtClean="0"/>
                        <a:t>Eat arg_A</a:t>
                      </a:r>
                      <a:endParaRPr lang="en-US" b="1" dirty="0"/>
                    </a:p>
                  </a:txBody>
                  <a:tcPr/>
                </a:tc>
                <a:tc>
                  <a:txBody>
                    <a:bodyPr/>
                    <a:lstStyle/>
                    <a:p>
                      <a:r>
                        <a:rPr lang="en-US" dirty="0" smtClean="0"/>
                        <a:t>Pizza, Injera, Chapatti </a:t>
                      </a:r>
                      <a:endParaRPr lang="en-US" dirty="0"/>
                    </a:p>
                  </a:txBody>
                  <a:tcPr/>
                </a:tc>
              </a:tr>
              <a:tr h="370840">
                <a:tc>
                  <a:txBody>
                    <a:bodyPr/>
                    <a:lstStyle/>
                    <a:p>
                      <a:r>
                        <a:rPr lang="en-US" dirty="0" smtClean="0"/>
                        <a:t>arg_B think</a:t>
                      </a:r>
                      <a:endParaRPr lang="en-US" dirty="0"/>
                    </a:p>
                  </a:txBody>
                  <a:tcPr/>
                </a:tc>
                <a:tc>
                  <a:txBody>
                    <a:bodyPr/>
                    <a:lstStyle/>
                    <a:p>
                      <a:r>
                        <a:rPr lang="en-US" dirty="0" smtClean="0"/>
                        <a:t>Human, animal </a:t>
                      </a:r>
                      <a:endParaRPr lang="en-US" dirty="0"/>
                    </a:p>
                  </a:txBody>
                  <a:tcPr/>
                </a:tc>
              </a:tr>
            </a:tbl>
          </a:graphicData>
        </a:graphic>
      </p:graphicFrame>
      <p:sp>
        <p:nvSpPr>
          <p:cNvPr id="6" name="Frame 5"/>
          <p:cNvSpPr/>
          <p:nvPr/>
        </p:nvSpPr>
        <p:spPr>
          <a:xfrm>
            <a:off x="2574162" y="3363924"/>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7" name="Frame 6"/>
          <p:cNvSpPr/>
          <p:nvPr/>
        </p:nvSpPr>
        <p:spPr>
          <a:xfrm>
            <a:off x="2188835" y="3722280"/>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8" name="Frame 7"/>
          <p:cNvSpPr/>
          <p:nvPr/>
        </p:nvSpPr>
        <p:spPr>
          <a:xfrm>
            <a:off x="1502405" y="4099864"/>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9" name="Frame 8"/>
          <p:cNvSpPr/>
          <p:nvPr/>
        </p:nvSpPr>
        <p:spPr>
          <a:xfrm>
            <a:off x="1146457" y="4498370"/>
            <a:ext cx="617799" cy="274606"/>
          </a:xfrm>
          <a:prstGeom prst="frame">
            <a:avLst>
              <a:gd name="adj1" fmla="val 3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1" name="Frame 10"/>
          <p:cNvSpPr/>
          <p:nvPr/>
        </p:nvSpPr>
        <p:spPr>
          <a:xfrm>
            <a:off x="1173008" y="3722280"/>
            <a:ext cx="1015827"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2" name="Frame 11"/>
          <p:cNvSpPr/>
          <p:nvPr/>
        </p:nvSpPr>
        <p:spPr>
          <a:xfrm>
            <a:off x="1176056" y="3356136"/>
            <a:ext cx="1378891"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3" name="Frame 12"/>
          <p:cNvSpPr/>
          <p:nvPr/>
        </p:nvSpPr>
        <p:spPr>
          <a:xfrm>
            <a:off x="1173008" y="4099864"/>
            <a:ext cx="329397"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
        <p:nvSpPr>
          <p:cNvPr id="14" name="Frame 13"/>
          <p:cNvSpPr/>
          <p:nvPr/>
        </p:nvSpPr>
        <p:spPr>
          <a:xfrm>
            <a:off x="1779366" y="4444817"/>
            <a:ext cx="577423" cy="264753"/>
          </a:xfrm>
          <a:prstGeom prst="frame">
            <a:avLst>
              <a:gd name="adj1" fmla="val 361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black"/>
              </a:solidFill>
            </a:endParaRPr>
          </a:p>
        </p:txBody>
      </p:sp>
    </p:spTree>
    <p:extLst>
      <p:ext uri="{BB962C8B-B14F-4D97-AF65-F5344CB8AC3E}">
        <p14:creationId xmlns:p14="http://schemas.microsoft.com/office/powerpoint/2010/main" val="37642350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Selectional Preference Strength  </a:t>
            </a:r>
            <a:endParaRPr lang="en-US" dirty="0"/>
          </a:p>
        </p:txBody>
      </p:sp>
      <p:sp>
        <p:nvSpPr>
          <p:cNvPr id="5" name="Content Placeholder 4"/>
          <p:cNvSpPr>
            <a:spLocks noGrp="1"/>
          </p:cNvSpPr>
          <p:nvPr>
            <p:ph idx="1"/>
          </p:nvPr>
        </p:nvSpPr>
        <p:spPr>
          <a:xfrm>
            <a:off x="457200" y="1600200"/>
            <a:ext cx="8229600" cy="1432593"/>
          </a:xfrm>
        </p:spPr>
        <p:txBody>
          <a:bodyPr>
            <a:normAutofit fontScale="47500" lnSpcReduction="20000"/>
          </a:bodyPr>
          <a:lstStyle/>
          <a:p>
            <a:r>
              <a:rPr lang="en-US" dirty="0" smtClean="0"/>
              <a:t>The difference between the prior distribution and posterior distribution is the </a:t>
            </a:r>
            <a:r>
              <a:rPr lang="en-US" dirty="0" smtClean="0"/>
              <a:t>selectional preference strength.</a:t>
            </a:r>
          </a:p>
          <a:p>
            <a:r>
              <a:rPr lang="en-US" dirty="0"/>
              <a:t>The </a:t>
            </a:r>
            <a:r>
              <a:rPr lang="en-US" b="1" dirty="0" smtClean="0"/>
              <a:t>prior</a:t>
            </a:r>
            <a:r>
              <a:rPr lang="en-US" dirty="0" smtClean="0"/>
              <a:t> distribution </a:t>
            </a:r>
            <a:r>
              <a:rPr lang="en-US" dirty="0"/>
              <a:t>captures the probability of a class occurring as </a:t>
            </a:r>
            <a:r>
              <a:rPr lang="en-US" dirty="0" smtClean="0"/>
              <a:t>an argument in predicate</a:t>
            </a:r>
            <a:r>
              <a:rPr lang="en-US" dirty="0"/>
              <a:t>-argument </a:t>
            </a:r>
            <a:r>
              <a:rPr lang="en-US" dirty="0" smtClean="0"/>
              <a:t>relation R</a:t>
            </a:r>
            <a:r>
              <a:rPr lang="en-US" dirty="0"/>
              <a:t>, </a:t>
            </a:r>
            <a:r>
              <a:rPr lang="en-US" dirty="0" smtClean="0"/>
              <a:t>regardless of </a:t>
            </a:r>
            <a:r>
              <a:rPr lang="en-US" dirty="0"/>
              <a:t>the </a:t>
            </a:r>
            <a:r>
              <a:rPr lang="en-US" dirty="0" smtClean="0"/>
              <a:t>identity of </a:t>
            </a:r>
            <a:r>
              <a:rPr lang="en-US" dirty="0"/>
              <a:t>the </a:t>
            </a:r>
            <a:r>
              <a:rPr lang="en-US" dirty="0" smtClean="0"/>
              <a:t>predicate.</a:t>
            </a:r>
          </a:p>
          <a:p>
            <a:r>
              <a:rPr lang="en-US" dirty="0" smtClean="0"/>
              <a:t>The </a:t>
            </a:r>
            <a:r>
              <a:rPr lang="en-US" b="1" dirty="0" smtClean="0"/>
              <a:t>posterior probability </a:t>
            </a:r>
            <a:r>
              <a:rPr lang="en-US" dirty="0" smtClean="0"/>
              <a:t>is the probability of a class occurring as an argument for a given predicate.</a:t>
            </a:r>
            <a:endParaRPr lang="en-US" dirty="0"/>
          </a:p>
        </p:txBody>
      </p:sp>
      <p:pic>
        <p:nvPicPr>
          <p:cNvPr id="6" name="Picture 5"/>
          <p:cNvPicPr>
            <a:picLocks noChangeAspect="1"/>
          </p:cNvPicPr>
          <p:nvPr/>
        </p:nvPicPr>
        <p:blipFill>
          <a:blip r:embed="rId3"/>
          <a:stretch>
            <a:fillRect/>
          </a:stretch>
        </p:blipFill>
        <p:spPr>
          <a:xfrm>
            <a:off x="1727691" y="2933706"/>
            <a:ext cx="5913748" cy="2354516"/>
          </a:xfrm>
          <a:prstGeom prst="rect">
            <a:avLst/>
          </a:prstGeom>
        </p:spPr>
      </p:pic>
      <p:pic>
        <p:nvPicPr>
          <p:cNvPr id="7" name="Picture 6"/>
          <p:cNvPicPr>
            <a:picLocks noChangeAspect="1"/>
          </p:cNvPicPr>
          <p:nvPr/>
        </p:nvPicPr>
        <p:blipFill>
          <a:blip r:embed="rId4"/>
          <a:stretch>
            <a:fillRect/>
          </a:stretch>
        </p:blipFill>
        <p:spPr>
          <a:xfrm>
            <a:off x="2230886" y="5529100"/>
            <a:ext cx="3932624" cy="1018230"/>
          </a:xfrm>
          <a:prstGeom prst="rect">
            <a:avLst/>
          </a:prstGeom>
        </p:spPr>
      </p:pic>
      <p:sp>
        <p:nvSpPr>
          <p:cNvPr id="8" name="TextBox 7"/>
          <p:cNvSpPr txBox="1"/>
          <p:nvPr/>
        </p:nvSpPr>
        <p:spPr>
          <a:xfrm>
            <a:off x="6010244" y="5550998"/>
            <a:ext cx="2969420" cy="646331"/>
          </a:xfrm>
          <a:prstGeom prst="rect">
            <a:avLst/>
          </a:prstGeom>
          <a:noFill/>
        </p:spPr>
        <p:txBody>
          <a:bodyPr wrap="none" rtlCol="0">
            <a:spAutoFit/>
          </a:bodyPr>
          <a:lstStyle/>
          <a:p>
            <a:r>
              <a:rPr lang="en-US" dirty="0" smtClean="0"/>
              <a:t>Selection preference strength</a:t>
            </a:r>
          </a:p>
          <a:p>
            <a:r>
              <a:rPr lang="en-US" dirty="0" smtClean="0"/>
              <a:t>of a predicate. KL divergence.</a:t>
            </a:r>
            <a:endParaRPr lang="en-US" dirty="0"/>
          </a:p>
        </p:txBody>
      </p:sp>
      <p:sp>
        <p:nvSpPr>
          <p:cNvPr id="3" name="TextBox 2"/>
          <p:cNvSpPr txBox="1"/>
          <p:nvPr/>
        </p:nvSpPr>
        <p:spPr>
          <a:xfrm>
            <a:off x="4849028" y="6417321"/>
            <a:ext cx="1314482" cy="369332"/>
          </a:xfrm>
          <a:prstGeom prst="rect">
            <a:avLst/>
          </a:prstGeom>
          <a:noFill/>
        </p:spPr>
        <p:txBody>
          <a:bodyPr wrap="none" rtlCol="0">
            <a:spAutoFit/>
          </a:bodyPr>
          <a:lstStyle/>
          <a:p>
            <a:r>
              <a:rPr lang="en-US" dirty="0" smtClean="0"/>
              <a:t>Resnik 1997</a:t>
            </a:r>
            <a:endParaRPr lang="en-US" dirty="0"/>
          </a:p>
        </p:txBody>
      </p:sp>
    </p:spTree>
    <p:extLst>
      <p:ext uri="{BB962C8B-B14F-4D97-AF65-F5344CB8AC3E}">
        <p14:creationId xmlns:p14="http://schemas.microsoft.com/office/powerpoint/2010/main" val="32177080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Selectional Preference Strength (SPS) on hypothetical data</a:t>
            </a:r>
            <a:endParaRPr lang="en-US" dirty="0"/>
          </a:p>
        </p:txBody>
      </p:sp>
      <p:pic>
        <p:nvPicPr>
          <p:cNvPr id="4" name="Picture 3"/>
          <p:cNvPicPr>
            <a:picLocks noChangeAspect="1"/>
          </p:cNvPicPr>
          <p:nvPr/>
        </p:nvPicPr>
        <p:blipFill>
          <a:blip r:embed="rId3"/>
          <a:stretch>
            <a:fillRect/>
          </a:stretch>
        </p:blipFill>
        <p:spPr>
          <a:xfrm>
            <a:off x="120361" y="1514278"/>
            <a:ext cx="7685229" cy="3991026"/>
          </a:xfrm>
          <a:prstGeom prst="rect">
            <a:avLst/>
          </a:prstGeom>
        </p:spPr>
      </p:pic>
      <p:sp>
        <p:nvSpPr>
          <p:cNvPr id="5" name="TextBox 4"/>
          <p:cNvSpPr txBox="1"/>
          <p:nvPr/>
        </p:nvSpPr>
        <p:spPr>
          <a:xfrm>
            <a:off x="2166131" y="5742248"/>
            <a:ext cx="6454110" cy="369332"/>
          </a:xfrm>
          <a:prstGeom prst="rect">
            <a:avLst/>
          </a:prstGeom>
          <a:noFill/>
        </p:spPr>
        <p:txBody>
          <a:bodyPr wrap="none" rtlCol="0">
            <a:spAutoFit/>
          </a:bodyPr>
          <a:lstStyle/>
          <a:p>
            <a:r>
              <a:rPr lang="en-US" dirty="0" smtClean="0"/>
              <a:t>Source: Foundations of Statistical NLP </a:t>
            </a:r>
            <a:r>
              <a:rPr lang="en-US" dirty="0"/>
              <a:t>(Manning and </a:t>
            </a:r>
            <a:r>
              <a:rPr lang="en-US" dirty="0" err="1" smtClean="0"/>
              <a:t>Schütze</a:t>
            </a:r>
            <a:r>
              <a:rPr lang="en-US" dirty="0" smtClean="0"/>
              <a:t> 1999)</a:t>
            </a:r>
            <a:endParaRPr lang="en-US" dirty="0"/>
          </a:p>
        </p:txBody>
      </p:sp>
    </p:spTree>
    <p:extLst>
      <p:ext uri="{BB962C8B-B14F-4D97-AF65-F5344CB8AC3E}">
        <p14:creationId xmlns:p14="http://schemas.microsoft.com/office/powerpoint/2010/main" val="6320622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Selectional preference on </a:t>
            </a:r>
            <a:r>
              <a:rPr lang="en-US" dirty="0" smtClean="0"/>
              <a:t>CRAFT corpus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Nine Concepts from biological concepts and terminologies:</a:t>
            </a:r>
          </a:p>
          <a:p>
            <a:pPr marL="971550" lvl="1" indent="-514350">
              <a:buFont typeface="+mj-lt"/>
              <a:buAutoNum type="arabicPeriod"/>
            </a:pPr>
            <a:r>
              <a:rPr lang="en-US" dirty="0"/>
              <a:t>Cell </a:t>
            </a:r>
            <a:r>
              <a:rPr lang="en-US" dirty="0" smtClean="0"/>
              <a:t>Ontology</a:t>
            </a:r>
            <a:endParaRPr lang="en-US" dirty="0"/>
          </a:p>
          <a:p>
            <a:pPr marL="971550" lvl="1" indent="-514350">
              <a:buFont typeface="+mj-lt"/>
              <a:buAutoNum type="arabicPeriod"/>
            </a:pPr>
            <a:r>
              <a:rPr lang="en-US" dirty="0" smtClean="0"/>
              <a:t>Chemical </a:t>
            </a:r>
            <a:r>
              <a:rPr lang="en-US" dirty="0"/>
              <a:t>Entities of </a:t>
            </a:r>
            <a:r>
              <a:rPr lang="en-US" dirty="0" smtClean="0"/>
              <a:t>Biological Interest ontology</a:t>
            </a:r>
            <a:endParaRPr lang="en-US" dirty="0"/>
          </a:p>
          <a:p>
            <a:pPr marL="971550" lvl="1" indent="-514350">
              <a:buFont typeface="+mj-lt"/>
              <a:buAutoNum type="arabicPeriod"/>
            </a:pPr>
            <a:r>
              <a:rPr lang="en-US" dirty="0" smtClean="0"/>
              <a:t>NCBI Taxonomy</a:t>
            </a:r>
          </a:p>
          <a:p>
            <a:pPr marL="971550" lvl="1" indent="-514350">
              <a:buFont typeface="+mj-lt"/>
              <a:buAutoNum type="arabicPeriod"/>
            </a:pPr>
            <a:r>
              <a:rPr lang="en-US" dirty="0" smtClean="0"/>
              <a:t>Protein Ontology</a:t>
            </a:r>
            <a:endParaRPr lang="en-US" dirty="0"/>
          </a:p>
          <a:p>
            <a:pPr marL="971550" lvl="1" indent="-514350">
              <a:buFont typeface="+mj-lt"/>
              <a:buAutoNum type="arabicPeriod"/>
            </a:pPr>
            <a:r>
              <a:rPr lang="en-US" dirty="0" smtClean="0"/>
              <a:t>Sequence Ontology</a:t>
            </a:r>
          </a:p>
          <a:p>
            <a:pPr marL="971550" lvl="1" indent="-514350">
              <a:buFont typeface="+mj-lt"/>
              <a:buAutoNum type="arabicPeriod"/>
            </a:pPr>
            <a:r>
              <a:rPr lang="en-US" dirty="0" smtClean="0"/>
              <a:t>entries </a:t>
            </a:r>
            <a:r>
              <a:rPr lang="en-US" dirty="0"/>
              <a:t>of the Entrez Gene database, </a:t>
            </a:r>
            <a:r>
              <a:rPr lang="en-US" dirty="0" smtClean="0"/>
              <a:t>and</a:t>
            </a:r>
          </a:p>
          <a:p>
            <a:pPr marL="971550" lvl="1" indent="-514350">
              <a:buFont typeface="+mj-lt"/>
              <a:buAutoNum type="arabicPeriod"/>
            </a:pPr>
            <a:r>
              <a:rPr lang="en-US" dirty="0" smtClean="0"/>
              <a:t> </a:t>
            </a:r>
            <a:r>
              <a:rPr lang="en-US" dirty="0"/>
              <a:t>three </a:t>
            </a:r>
            <a:r>
              <a:rPr lang="en-US" dirty="0" smtClean="0"/>
              <a:t>sub ontologies </a:t>
            </a:r>
            <a:r>
              <a:rPr lang="en-US" dirty="0"/>
              <a:t>of the Gene Ontology (i.e., Biological Processes, Cellular Components, and </a:t>
            </a:r>
            <a:r>
              <a:rPr lang="en-US" dirty="0" smtClean="0"/>
              <a:t>Molecular </a:t>
            </a:r>
            <a:r>
              <a:rPr lang="en-US" dirty="0"/>
              <a:t>Functions</a:t>
            </a:r>
            <a:r>
              <a:rPr lang="en-US" dirty="0" smtClean="0"/>
              <a:t>)</a:t>
            </a:r>
          </a:p>
          <a:p>
            <a:r>
              <a:rPr lang="en-US" dirty="0" smtClean="0"/>
              <a:t>Hypothesis:</a:t>
            </a:r>
          </a:p>
          <a:p>
            <a:pPr lvl="1"/>
            <a:r>
              <a:rPr lang="en-US" dirty="0"/>
              <a:t>There are predicates, including verbs and nominalizations, in the CRAFT corpus that have restrictions on the semantic classes of the arguments that they take</a:t>
            </a:r>
            <a:r>
              <a:rPr lang="en-US" dirty="0" smtClean="0"/>
              <a:t>.</a:t>
            </a:r>
            <a:endParaRPr lang="en-US" dirty="0"/>
          </a:p>
          <a:p>
            <a:endParaRPr lang="en-US" dirty="0"/>
          </a:p>
        </p:txBody>
      </p:sp>
    </p:spTree>
    <p:extLst>
      <p:ext uri="{BB962C8B-B14F-4D97-AF65-F5344CB8AC3E}">
        <p14:creationId xmlns:p14="http://schemas.microsoft.com/office/powerpoint/2010/main" val="40085451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Grammatical Relations	</a:t>
            </a:r>
            <a:endParaRPr lang="en-US" dirty="0"/>
          </a:p>
        </p:txBody>
      </p:sp>
      <p:sp>
        <p:nvSpPr>
          <p:cNvPr id="3" name="Content Placeholder 2"/>
          <p:cNvSpPr>
            <a:spLocks noGrp="1"/>
          </p:cNvSpPr>
          <p:nvPr>
            <p:ph idx="1"/>
          </p:nvPr>
        </p:nvSpPr>
        <p:spPr/>
        <p:txBody>
          <a:bodyPr/>
          <a:lstStyle/>
          <a:p>
            <a:r>
              <a:rPr lang="en-US" dirty="0" smtClean="0"/>
              <a:t>Verb-subject</a:t>
            </a:r>
          </a:p>
          <a:p>
            <a:r>
              <a:rPr lang="en-US" dirty="0" smtClean="0"/>
              <a:t>Verb-object</a:t>
            </a:r>
          </a:p>
          <a:p>
            <a:r>
              <a:rPr lang="en-US" dirty="0" smtClean="0"/>
              <a:t>Noun-noun</a:t>
            </a:r>
          </a:p>
          <a:p>
            <a:r>
              <a:rPr lang="en-US" dirty="0" smtClean="0"/>
              <a:t>Adjective-noun</a:t>
            </a:r>
          </a:p>
          <a:p>
            <a:endParaRPr lang="en-US" dirty="0"/>
          </a:p>
        </p:txBody>
      </p:sp>
    </p:spTree>
    <p:extLst>
      <p:ext uri="{BB962C8B-B14F-4D97-AF65-F5344CB8AC3E}">
        <p14:creationId xmlns:p14="http://schemas.microsoft.com/office/powerpoint/2010/main" val="4170439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from CRAFT corpus 	</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&lt;term </a:t>
            </a:r>
            <a:r>
              <a:rPr lang="en-US" dirty="0" err="1"/>
              <a:t>sem</a:t>
            </a:r>
            <a:r>
              <a:rPr lang="en-US" dirty="0"/>
              <a:t>="PR:000010873"&gt;</a:t>
            </a:r>
            <a:r>
              <a:rPr lang="en-US" dirty="0" err="1">
                <a:solidFill>
                  <a:srgbClr val="0000FF"/>
                </a:solidFill>
              </a:rPr>
              <a:t>Myoc</a:t>
            </a:r>
            <a:r>
              <a:rPr lang="en-US" dirty="0"/>
              <a:t>&lt;/term&gt; alleles do not associate with the magnitude of </a:t>
            </a:r>
            <a:r>
              <a:rPr lang="en-US" dirty="0" smtClean="0"/>
              <a:t>IOP.</a:t>
            </a:r>
          </a:p>
          <a:p>
            <a:r>
              <a:rPr lang="en-US" dirty="0"/>
              <a:t>Mutations in the &lt;term </a:t>
            </a:r>
            <a:r>
              <a:rPr lang="en-US" dirty="0" err="1"/>
              <a:t>sem</a:t>
            </a:r>
            <a:r>
              <a:rPr lang="en-US" dirty="0"/>
              <a:t>="PR:000010873"&gt;</a:t>
            </a:r>
            <a:r>
              <a:rPr lang="en-US" dirty="0" err="1">
                <a:solidFill>
                  <a:srgbClr val="0000FF"/>
                </a:solidFill>
              </a:rPr>
              <a:t>myocilin</a:t>
            </a:r>
            <a:r>
              <a:rPr lang="en-US" dirty="0"/>
              <a:t>&lt;/term&gt; gene (&lt;term </a:t>
            </a:r>
            <a:r>
              <a:rPr lang="en-US" dirty="0" err="1"/>
              <a:t>sem</a:t>
            </a:r>
            <a:r>
              <a:rPr lang="en-US" dirty="0"/>
              <a:t>="PR:000010873"&gt;</a:t>
            </a:r>
            <a:r>
              <a:rPr lang="en-US" dirty="0">
                <a:solidFill>
                  <a:srgbClr val="0000FF"/>
                </a:solidFill>
              </a:rPr>
              <a:t>MYOC</a:t>
            </a:r>
            <a:r>
              <a:rPr lang="en-US" dirty="0"/>
              <a:t>&lt;/term&gt;) cause human glaucoma</a:t>
            </a:r>
            <a:r>
              <a:rPr lang="en-US" dirty="0" smtClean="0"/>
              <a:t>.</a:t>
            </a:r>
          </a:p>
          <a:p>
            <a:r>
              <a:rPr lang="en-US" dirty="0"/>
              <a:t> </a:t>
            </a:r>
            <a:r>
              <a:rPr lang="en-US" dirty="0" err="1"/>
              <a:t>Myoc</a:t>
            </a:r>
            <a:r>
              <a:rPr lang="en-US" dirty="0"/>
              <a:t> &lt;term </a:t>
            </a:r>
            <a:r>
              <a:rPr lang="en-US" dirty="0" err="1"/>
              <a:t>sem</a:t>
            </a:r>
            <a:r>
              <a:rPr lang="en-US" dirty="0"/>
              <a:t>="SO:0001023"&gt;</a:t>
            </a:r>
            <a:r>
              <a:rPr lang="en-US" dirty="0">
                <a:solidFill>
                  <a:srgbClr val="FF0000"/>
                </a:solidFill>
              </a:rPr>
              <a:t>alleles</a:t>
            </a:r>
            <a:r>
              <a:rPr lang="en-US" dirty="0"/>
              <a:t>&lt;/term&gt; do not associate with the magnitude of </a:t>
            </a:r>
            <a:r>
              <a:rPr lang="en-US" dirty="0" smtClean="0"/>
              <a:t>IOP.</a:t>
            </a:r>
          </a:p>
          <a:p>
            <a:r>
              <a:rPr lang="en-US" dirty="0"/>
              <a:t>To further assess the effects of anesthesia, we measured IOP in groups of &lt;term </a:t>
            </a:r>
            <a:r>
              <a:rPr lang="en-US" dirty="0" err="1"/>
              <a:t>sem</a:t>
            </a:r>
            <a:r>
              <a:rPr lang="en-US" dirty="0"/>
              <a:t>="SO:0000704"&gt;</a:t>
            </a:r>
            <a:r>
              <a:rPr lang="en-US" dirty="0">
                <a:solidFill>
                  <a:srgbClr val="FF0000"/>
                </a:solidFill>
              </a:rPr>
              <a:t>genetically</a:t>
            </a:r>
            <a:r>
              <a:rPr lang="en-US" dirty="0"/>
              <a:t>&lt;/term&gt; identical B6 mice </a:t>
            </a:r>
            <a:r>
              <a:rPr lang="en-US" dirty="0" smtClean="0"/>
              <a:t>subjected to </a:t>
            </a:r>
            <a:r>
              <a:rPr lang="en-US" dirty="0"/>
              <a:t>different doses (1X, 1.5X and 2X) at 5 and 25 minutes after </a:t>
            </a:r>
            <a:r>
              <a:rPr lang="en-US" dirty="0" smtClean="0"/>
              <a:t>administration. </a:t>
            </a:r>
          </a:p>
          <a:p>
            <a:r>
              <a:rPr lang="en-US" dirty="0"/>
              <a:t>No effect of 1X &lt;term </a:t>
            </a:r>
            <a:r>
              <a:rPr lang="en-US" dirty="0" err="1"/>
              <a:t>sem</a:t>
            </a:r>
            <a:r>
              <a:rPr lang="en-US" dirty="0"/>
              <a:t>="CHEBI:38867"&gt;</a:t>
            </a:r>
            <a:r>
              <a:rPr lang="en-US" dirty="0">
                <a:solidFill>
                  <a:srgbClr val="008000"/>
                </a:solidFill>
              </a:rPr>
              <a:t>anesthetic</a:t>
            </a:r>
            <a:r>
              <a:rPr lang="en-US" dirty="0"/>
              <a:t>&lt;/term&gt; dose within 12 minutes of administration</a:t>
            </a:r>
            <a:r>
              <a:rPr lang="en-US" dirty="0" smtClean="0"/>
              <a:t>.</a:t>
            </a:r>
          </a:p>
          <a:p>
            <a:r>
              <a:rPr lang="en-US" dirty="0"/>
              <a:t>the mice were fed NIH31 (6 % fat) &lt;term </a:t>
            </a:r>
            <a:r>
              <a:rPr lang="en-US" dirty="0" err="1"/>
              <a:t>sem</a:t>
            </a:r>
            <a:r>
              <a:rPr lang="en-US" dirty="0"/>
              <a:t>="CHEBI    :33290"&gt;</a:t>
            </a:r>
            <a:r>
              <a:rPr lang="en-US" dirty="0">
                <a:solidFill>
                  <a:srgbClr val="008000"/>
                </a:solidFill>
              </a:rPr>
              <a:t>chow</a:t>
            </a:r>
            <a:r>
              <a:rPr lang="en-US" dirty="0"/>
              <a:t>&lt;/term&gt; ad libitum, and their &lt;term </a:t>
            </a:r>
            <a:r>
              <a:rPr lang="en-US" dirty="0" err="1"/>
              <a:t>sem</a:t>
            </a:r>
            <a:r>
              <a:rPr lang="en-US" dirty="0"/>
              <a:t>="CHEBI:15377"&gt;</a:t>
            </a:r>
            <a:r>
              <a:rPr lang="en-US" dirty="0">
                <a:solidFill>
                  <a:srgbClr val="008000"/>
                </a:solidFill>
              </a:rPr>
              <a:t>water</a:t>
            </a:r>
            <a:r>
              <a:rPr lang="en-US" dirty="0"/>
              <a:t>&lt;/term&gt; was acidified to pH 2.8 to 3.2</a:t>
            </a:r>
            <a:r>
              <a:rPr lang="en-US" dirty="0" smtClean="0"/>
              <a:t>.</a:t>
            </a:r>
          </a:p>
          <a:p>
            <a:r>
              <a:rPr lang="en-US" dirty="0"/>
              <a:t>Glaucoma involves &lt;term </a:t>
            </a:r>
            <a:r>
              <a:rPr lang="en-US" dirty="0" err="1"/>
              <a:t>sem</a:t>
            </a:r>
            <a:r>
              <a:rPr lang="en-US" dirty="0"/>
              <a:t>="CL:0000740"&gt;</a:t>
            </a:r>
            <a:r>
              <a:rPr lang="en-US" dirty="0">
                <a:solidFill>
                  <a:srgbClr val="FF6600"/>
                </a:solidFill>
              </a:rPr>
              <a:t>retinal ganglion cell</a:t>
            </a:r>
            <a:r>
              <a:rPr lang="en-US" dirty="0"/>
              <a:t>&lt;/term&gt; death and </a:t>
            </a:r>
            <a:r>
              <a:rPr lang="en-US" dirty="0" smtClean="0"/>
              <a:t>optic </a:t>
            </a:r>
            <a:r>
              <a:rPr lang="en-US" dirty="0"/>
              <a:t>nerve damage that is often associated with elevated intraocular pressure (IOP) [1-5]</a:t>
            </a:r>
            <a:r>
              <a:rPr lang="en-US" dirty="0" smtClean="0"/>
              <a:t>.</a:t>
            </a:r>
          </a:p>
          <a:p>
            <a:r>
              <a:rPr lang="en-US" dirty="0"/>
              <a:t>Pigment filled &lt;term </a:t>
            </a:r>
            <a:r>
              <a:rPr lang="en-US" dirty="0" err="1"/>
              <a:t>sem</a:t>
            </a:r>
            <a:r>
              <a:rPr lang="en-US" dirty="0"/>
              <a:t>="CL:0000235"&gt;</a:t>
            </a:r>
            <a:r>
              <a:rPr lang="en-US" dirty="0">
                <a:solidFill>
                  <a:srgbClr val="FF6600"/>
                </a:solidFill>
              </a:rPr>
              <a:t>macrophages</a:t>
            </a:r>
            <a:r>
              <a:rPr lang="en-US" dirty="0"/>
              <a:t>&lt;/</a:t>
            </a:r>
            <a:r>
              <a:rPr lang="en-US" dirty="0" smtClean="0"/>
              <a:t>term</a:t>
            </a:r>
            <a:r>
              <a:rPr lang="en-US" dirty="0"/>
              <a:t>&gt; that resemble human clump &lt;term </a:t>
            </a:r>
            <a:r>
              <a:rPr lang="en-US" dirty="0" err="1"/>
              <a:t>sem</a:t>
            </a:r>
            <a:r>
              <a:rPr lang="en-US" dirty="0"/>
              <a:t>="CL:0000000"&gt;cells&lt;/term&gt; </a:t>
            </a:r>
            <a:r>
              <a:rPr lang="en-US" dirty="0" smtClean="0"/>
              <a:t> …</a:t>
            </a:r>
          </a:p>
          <a:p>
            <a:endParaRPr lang="en-US" dirty="0"/>
          </a:p>
        </p:txBody>
      </p:sp>
    </p:spTree>
    <p:extLst>
      <p:ext uri="{BB962C8B-B14F-4D97-AF65-F5344CB8AC3E}">
        <p14:creationId xmlns:p14="http://schemas.microsoft.com/office/powerpoint/2010/main" val="12729886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Prior probabilities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pPr marL="914400" lvl="2" indent="0">
              <a:buNone/>
            </a:pPr>
            <a:endParaRPr lang="en-US" dirty="0" smtClean="0"/>
          </a:p>
          <a:p>
            <a:r>
              <a:rPr lang="en-US" dirty="0" smtClean="0"/>
              <a:t>Occurrence of individual concepts:</a:t>
            </a:r>
          </a:p>
          <a:p>
            <a:pPr lvl="1"/>
            <a:r>
              <a:rPr lang="en-US" dirty="0" smtClean="0"/>
              <a:t>C(concept = “cl”) = 5621</a:t>
            </a:r>
          </a:p>
          <a:p>
            <a:pPr lvl="1"/>
            <a:r>
              <a:rPr lang="en-US" dirty="0" smtClean="0"/>
              <a:t>C(concept = “SO”) = 21839</a:t>
            </a:r>
          </a:p>
          <a:p>
            <a:pPr lvl="1"/>
            <a:r>
              <a:rPr lang="en-US" dirty="0" smtClean="0"/>
              <a:t>C(concept = “protein”) = 15510</a:t>
            </a:r>
          </a:p>
          <a:p>
            <a:pPr lvl="1"/>
            <a:r>
              <a:rPr lang="en-US" dirty="0" smtClean="0"/>
              <a:t>C(concept = “</a:t>
            </a:r>
            <a:r>
              <a:rPr lang="en-US" dirty="0" err="1" smtClean="0"/>
              <a:t>go_cc</a:t>
            </a:r>
            <a:r>
              <a:rPr lang="en-US" dirty="0" smtClean="0"/>
              <a:t>”) = 8278</a:t>
            </a:r>
          </a:p>
          <a:p>
            <a:pPr lvl="1"/>
            <a:r>
              <a:rPr lang="en-US" dirty="0" smtClean="0"/>
              <a:t>C(concept = “</a:t>
            </a:r>
            <a:r>
              <a:rPr lang="en-US" dirty="0" err="1" smtClean="0"/>
              <a:t>go_bpmf</a:t>
            </a:r>
            <a:r>
              <a:rPr lang="en-US" dirty="0" smtClean="0"/>
              <a:t>”) = 23118</a:t>
            </a:r>
          </a:p>
          <a:p>
            <a:pPr lvl="1"/>
            <a:r>
              <a:rPr lang="en-US" dirty="0" smtClean="0"/>
              <a:t>C(concept = “</a:t>
            </a:r>
            <a:r>
              <a:rPr lang="en-US" dirty="0" err="1" smtClean="0"/>
              <a:t>chebi</a:t>
            </a:r>
            <a:r>
              <a:rPr lang="en-US" dirty="0" smtClean="0"/>
              <a:t>”) = 8118</a:t>
            </a:r>
          </a:p>
          <a:p>
            <a:pPr lvl="1"/>
            <a:r>
              <a:rPr lang="en-US" dirty="0" smtClean="0"/>
              <a:t>C(concept = “</a:t>
            </a:r>
            <a:r>
              <a:rPr lang="en-US" dirty="0" err="1" smtClean="0"/>
              <a:t>entrezgene</a:t>
            </a:r>
            <a:r>
              <a:rPr lang="en-US" dirty="0" smtClean="0"/>
              <a:t>”)  = 12153</a:t>
            </a:r>
          </a:p>
          <a:p>
            <a:pPr lvl="1"/>
            <a:r>
              <a:rPr lang="en-US" dirty="0" smtClean="0"/>
              <a:t>C(concept = “</a:t>
            </a:r>
            <a:r>
              <a:rPr lang="en-US" dirty="0" err="1" smtClean="0"/>
              <a:t>ncbitaxon</a:t>
            </a:r>
            <a:r>
              <a:rPr lang="en-US" dirty="0" smtClean="0"/>
              <a:t>”) = 7780</a:t>
            </a:r>
          </a:p>
          <a:p>
            <a:pPr marL="0" indent="0">
              <a:buNone/>
            </a:pPr>
            <a:endParaRPr lang="en-US" dirty="0" smtClean="0"/>
          </a:p>
          <a:p>
            <a:pPr marL="0" indent="0">
              <a:buNone/>
            </a:pPr>
            <a:r>
              <a:rPr lang="en-US" dirty="0" smtClean="0"/>
              <a:t>P(</a:t>
            </a:r>
            <a:r>
              <a:rPr lang="en-US" dirty="0" err="1" smtClean="0"/>
              <a:t>concept</a:t>
            </a:r>
            <a:r>
              <a:rPr lang="en-US" baseline="-25000" dirty="0" err="1" smtClean="0"/>
              <a:t>c</a:t>
            </a:r>
            <a:r>
              <a:rPr lang="en-US" dirty="0" smtClean="0"/>
              <a:t> ) = </a:t>
            </a:r>
          </a:p>
        </p:txBody>
      </p:sp>
      <p:graphicFrame>
        <p:nvGraphicFramePr>
          <p:cNvPr id="5" name="Object 4"/>
          <p:cNvGraphicFramePr>
            <a:graphicFrameLocks noChangeAspect="1"/>
          </p:cNvGraphicFramePr>
          <p:nvPr>
            <p:extLst>
              <p:ext uri="{D42A27DB-BD31-4B8C-83A1-F6EECF244321}">
                <p14:modId xmlns:p14="http://schemas.microsoft.com/office/powerpoint/2010/main" val="3282206499"/>
              </p:ext>
            </p:extLst>
          </p:nvPr>
        </p:nvGraphicFramePr>
        <p:xfrm>
          <a:off x="2355276" y="5586503"/>
          <a:ext cx="2968625" cy="928688"/>
        </p:xfrm>
        <a:graphic>
          <a:graphicData uri="http://schemas.openxmlformats.org/presentationml/2006/ole">
            <mc:AlternateContent xmlns:mc="http://schemas.openxmlformats.org/markup-compatibility/2006">
              <mc:Choice xmlns:v="urn:schemas-microsoft-com:vml" Requires="v">
                <p:oleObj spid="_x0000_s1126" name="Equation" r:id="rId4" imgW="977900" imgH="469900" progId="Equation.3">
                  <p:embed/>
                </p:oleObj>
              </mc:Choice>
              <mc:Fallback>
                <p:oleObj name="Equation" r:id="rId4" imgW="977900" imgH="469900" progId="Equation.3">
                  <p:embed/>
                  <p:pic>
                    <p:nvPicPr>
                      <p:cNvPr id="0" name=""/>
                      <p:cNvPicPr/>
                      <p:nvPr/>
                    </p:nvPicPr>
                    <p:blipFill>
                      <a:blip r:embed="rId5"/>
                      <a:stretch>
                        <a:fillRect/>
                      </a:stretch>
                    </p:blipFill>
                    <p:spPr>
                      <a:xfrm>
                        <a:off x="2355276" y="5586503"/>
                        <a:ext cx="2968625" cy="928688"/>
                      </a:xfrm>
                      <a:prstGeom prst="rect">
                        <a:avLst/>
                      </a:prstGeom>
                    </p:spPr>
                  </p:pic>
                </p:oleObj>
              </mc:Fallback>
            </mc:AlternateContent>
          </a:graphicData>
        </a:graphic>
      </p:graphicFrame>
    </p:spTree>
    <p:extLst>
      <p:ext uri="{BB962C8B-B14F-4D97-AF65-F5344CB8AC3E}">
        <p14:creationId xmlns:p14="http://schemas.microsoft.com/office/powerpoint/2010/main" val="28933675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distribution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6456483"/>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Concept</a:t>
                      </a:r>
                      <a:endParaRPr lang="en-US" dirty="0"/>
                    </a:p>
                  </a:txBody>
                  <a:tcPr/>
                </a:tc>
                <a:tc>
                  <a:txBody>
                    <a:bodyPr/>
                    <a:lstStyle/>
                    <a:p>
                      <a:r>
                        <a:rPr lang="en-US" dirty="0" smtClean="0"/>
                        <a:t>Count</a:t>
                      </a:r>
                      <a:r>
                        <a:rPr lang="en-US" baseline="0" dirty="0" smtClean="0"/>
                        <a:t> of concept</a:t>
                      </a:r>
                      <a:endParaRPr lang="en-US" dirty="0"/>
                    </a:p>
                  </a:txBody>
                  <a:tcPr/>
                </a:tc>
                <a:tc>
                  <a:txBody>
                    <a:bodyPr/>
                    <a:lstStyle/>
                    <a:p>
                      <a:r>
                        <a:rPr lang="en-US" dirty="0" smtClean="0"/>
                        <a:t>Prior /102417</a:t>
                      </a:r>
                      <a:endParaRPr lang="en-US" dirty="0"/>
                    </a:p>
                  </a:txBody>
                  <a:tcPr/>
                </a:tc>
              </a:tr>
              <a:tr h="370840">
                <a:tc>
                  <a:txBody>
                    <a:bodyPr/>
                    <a:lstStyle/>
                    <a:p>
                      <a:r>
                        <a:rPr lang="en-US" dirty="0" smtClean="0"/>
                        <a:t>Cell ontology</a:t>
                      </a:r>
                      <a:endParaRPr lang="en-US" dirty="0"/>
                    </a:p>
                  </a:txBody>
                  <a:tcPr/>
                </a:tc>
                <a:tc>
                  <a:txBody>
                    <a:bodyPr/>
                    <a:lstStyle/>
                    <a:p>
                      <a:r>
                        <a:rPr lang="en-US" dirty="0" smtClean="0"/>
                        <a:t>5621</a:t>
                      </a:r>
                      <a:endParaRPr lang="en-US" dirty="0"/>
                    </a:p>
                  </a:txBody>
                  <a:tcPr/>
                </a:tc>
                <a:tc>
                  <a:txBody>
                    <a:bodyPr/>
                    <a:lstStyle/>
                    <a:p>
                      <a:r>
                        <a:rPr lang="en-US" dirty="0" smtClean="0"/>
                        <a:t>0.055</a:t>
                      </a:r>
                      <a:endParaRPr lang="en-US" dirty="0"/>
                    </a:p>
                  </a:txBody>
                  <a:tcPr/>
                </a:tc>
              </a:tr>
              <a:tr h="370840">
                <a:tc>
                  <a:txBody>
                    <a:bodyPr/>
                    <a:lstStyle/>
                    <a:p>
                      <a:r>
                        <a:rPr lang="en-US" dirty="0" smtClean="0"/>
                        <a:t>Sequence</a:t>
                      </a:r>
                      <a:r>
                        <a:rPr lang="en-US" baseline="0" dirty="0" smtClean="0"/>
                        <a:t> ontology</a:t>
                      </a:r>
                      <a:endParaRPr lang="en-US" dirty="0"/>
                    </a:p>
                  </a:txBody>
                  <a:tcPr/>
                </a:tc>
                <a:tc>
                  <a:txBody>
                    <a:bodyPr/>
                    <a:lstStyle/>
                    <a:p>
                      <a:r>
                        <a:rPr lang="en-US" dirty="0" smtClean="0"/>
                        <a:t>21839</a:t>
                      </a:r>
                      <a:endParaRPr lang="en-US" dirty="0"/>
                    </a:p>
                  </a:txBody>
                  <a:tcPr/>
                </a:tc>
                <a:tc>
                  <a:txBody>
                    <a:bodyPr/>
                    <a:lstStyle/>
                    <a:p>
                      <a:r>
                        <a:rPr lang="en-US" dirty="0" smtClean="0"/>
                        <a:t>0.213</a:t>
                      </a:r>
                    </a:p>
                  </a:txBody>
                  <a:tcPr/>
                </a:tc>
              </a:tr>
              <a:tr h="370840">
                <a:tc>
                  <a:txBody>
                    <a:bodyPr/>
                    <a:lstStyle/>
                    <a:p>
                      <a:r>
                        <a:rPr lang="en-US" dirty="0" smtClean="0"/>
                        <a:t>Protein</a:t>
                      </a:r>
                      <a:endParaRPr lang="en-US" dirty="0"/>
                    </a:p>
                  </a:txBody>
                  <a:tcPr/>
                </a:tc>
                <a:tc>
                  <a:txBody>
                    <a:bodyPr/>
                    <a:lstStyle/>
                    <a:p>
                      <a:r>
                        <a:rPr lang="en-US" dirty="0" smtClean="0"/>
                        <a:t>1150</a:t>
                      </a:r>
                      <a:endParaRPr lang="en-US" dirty="0"/>
                    </a:p>
                  </a:txBody>
                  <a:tcPr/>
                </a:tc>
                <a:tc>
                  <a:txBody>
                    <a:bodyPr/>
                    <a:lstStyle/>
                    <a:p>
                      <a:r>
                        <a:rPr lang="en-US" dirty="0" smtClean="0"/>
                        <a:t>0.151</a:t>
                      </a:r>
                      <a:endParaRPr lang="en-US" dirty="0"/>
                    </a:p>
                  </a:txBody>
                  <a:tcPr/>
                </a:tc>
              </a:tr>
              <a:tr h="370840">
                <a:tc>
                  <a:txBody>
                    <a:bodyPr/>
                    <a:lstStyle/>
                    <a:p>
                      <a:r>
                        <a:rPr lang="en-US" dirty="0" smtClean="0"/>
                        <a:t>GO_CC</a:t>
                      </a:r>
                      <a:endParaRPr lang="en-US" dirty="0"/>
                    </a:p>
                  </a:txBody>
                  <a:tcPr/>
                </a:tc>
                <a:tc>
                  <a:txBody>
                    <a:bodyPr/>
                    <a:lstStyle/>
                    <a:p>
                      <a:r>
                        <a:rPr lang="en-US" dirty="0" smtClean="0"/>
                        <a:t>8278</a:t>
                      </a:r>
                      <a:endParaRPr lang="en-US" dirty="0"/>
                    </a:p>
                  </a:txBody>
                  <a:tcPr/>
                </a:tc>
                <a:tc>
                  <a:txBody>
                    <a:bodyPr/>
                    <a:lstStyle/>
                    <a:p>
                      <a:r>
                        <a:rPr lang="en-US" dirty="0" smtClean="0"/>
                        <a:t>0.080</a:t>
                      </a:r>
                      <a:endParaRPr lang="en-US" dirty="0"/>
                    </a:p>
                  </a:txBody>
                  <a:tcPr/>
                </a:tc>
              </a:tr>
              <a:tr h="370840">
                <a:tc>
                  <a:txBody>
                    <a:bodyPr/>
                    <a:lstStyle/>
                    <a:p>
                      <a:r>
                        <a:rPr lang="en-US" dirty="0" smtClean="0"/>
                        <a:t>GO_BPMF</a:t>
                      </a:r>
                      <a:endParaRPr lang="en-US" dirty="0"/>
                    </a:p>
                  </a:txBody>
                  <a:tcPr/>
                </a:tc>
                <a:tc>
                  <a:txBody>
                    <a:bodyPr/>
                    <a:lstStyle/>
                    <a:p>
                      <a:r>
                        <a:rPr lang="en-US" dirty="0" smtClean="0"/>
                        <a:t>23118</a:t>
                      </a:r>
                      <a:endParaRPr lang="en-US" dirty="0"/>
                    </a:p>
                  </a:txBody>
                  <a:tcPr/>
                </a:tc>
                <a:tc>
                  <a:txBody>
                    <a:bodyPr/>
                    <a:lstStyle/>
                    <a:p>
                      <a:r>
                        <a:rPr lang="en-US" dirty="0" smtClean="0"/>
                        <a:t>0.226</a:t>
                      </a:r>
                      <a:endParaRPr lang="en-US" dirty="0"/>
                    </a:p>
                  </a:txBody>
                  <a:tcPr/>
                </a:tc>
              </a:tr>
              <a:tr h="370840">
                <a:tc>
                  <a:txBody>
                    <a:bodyPr/>
                    <a:lstStyle/>
                    <a:p>
                      <a:r>
                        <a:rPr lang="en-US" dirty="0" smtClean="0"/>
                        <a:t>CHEBI</a:t>
                      </a:r>
                      <a:endParaRPr lang="en-US" dirty="0"/>
                    </a:p>
                  </a:txBody>
                  <a:tcPr/>
                </a:tc>
                <a:tc>
                  <a:txBody>
                    <a:bodyPr/>
                    <a:lstStyle/>
                    <a:p>
                      <a:r>
                        <a:rPr lang="en-US" dirty="0" smtClean="0"/>
                        <a:t>8118</a:t>
                      </a:r>
                      <a:endParaRPr lang="en-US" dirty="0"/>
                    </a:p>
                  </a:txBody>
                  <a:tcPr/>
                </a:tc>
                <a:tc>
                  <a:txBody>
                    <a:bodyPr/>
                    <a:lstStyle/>
                    <a:p>
                      <a:r>
                        <a:rPr lang="en-US" dirty="0" smtClean="0"/>
                        <a:t>0.079</a:t>
                      </a:r>
                      <a:endParaRPr lang="en-US" dirty="0"/>
                    </a:p>
                  </a:txBody>
                  <a:tcPr/>
                </a:tc>
              </a:tr>
              <a:tr h="370840">
                <a:tc>
                  <a:txBody>
                    <a:bodyPr/>
                    <a:lstStyle/>
                    <a:p>
                      <a:r>
                        <a:rPr lang="en-US" dirty="0" err="1" smtClean="0"/>
                        <a:t>Enterezgene</a:t>
                      </a:r>
                      <a:endParaRPr lang="en-US" dirty="0"/>
                    </a:p>
                  </a:txBody>
                  <a:tcPr/>
                </a:tc>
                <a:tc>
                  <a:txBody>
                    <a:bodyPr/>
                    <a:lstStyle/>
                    <a:p>
                      <a:r>
                        <a:rPr lang="en-US" dirty="0" smtClean="0"/>
                        <a:t>12153</a:t>
                      </a:r>
                      <a:endParaRPr lang="en-US" dirty="0"/>
                    </a:p>
                  </a:txBody>
                  <a:tcPr/>
                </a:tc>
                <a:tc>
                  <a:txBody>
                    <a:bodyPr/>
                    <a:lstStyle/>
                    <a:p>
                      <a:r>
                        <a:rPr lang="en-US" dirty="0" smtClean="0"/>
                        <a:t>0.119</a:t>
                      </a:r>
                      <a:endParaRPr lang="en-US" dirty="0"/>
                    </a:p>
                  </a:txBody>
                  <a:tcPr/>
                </a:tc>
              </a:tr>
              <a:tr h="370840">
                <a:tc>
                  <a:txBody>
                    <a:bodyPr/>
                    <a:lstStyle/>
                    <a:p>
                      <a:r>
                        <a:rPr lang="en-US" dirty="0" err="1" smtClean="0"/>
                        <a:t>NCBITaxon</a:t>
                      </a:r>
                      <a:endParaRPr lang="en-US" dirty="0"/>
                    </a:p>
                  </a:txBody>
                  <a:tcPr/>
                </a:tc>
                <a:tc>
                  <a:txBody>
                    <a:bodyPr/>
                    <a:lstStyle/>
                    <a:p>
                      <a:r>
                        <a:rPr lang="en-US" dirty="0" smtClean="0"/>
                        <a:t>7780</a:t>
                      </a:r>
                      <a:endParaRPr lang="en-US" dirty="0"/>
                    </a:p>
                  </a:txBody>
                  <a:tcPr/>
                </a:tc>
                <a:tc>
                  <a:txBody>
                    <a:bodyPr/>
                    <a:lstStyle/>
                    <a:p>
                      <a:r>
                        <a:rPr lang="en-US" dirty="0" smtClean="0"/>
                        <a:t>0.076</a:t>
                      </a:r>
                      <a:endParaRPr lang="en-US" dirty="0"/>
                    </a:p>
                  </a:txBody>
                  <a:tcPr/>
                </a:tc>
              </a:tr>
            </a:tbl>
          </a:graphicData>
        </a:graphic>
      </p:graphicFrame>
    </p:spTree>
    <p:extLst>
      <p:ext uri="{BB962C8B-B14F-4D97-AF65-F5344CB8AC3E}">
        <p14:creationId xmlns:p14="http://schemas.microsoft.com/office/powerpoint/2010/main" val="6364358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8494</TotalTime>
  <Words>1310</Words>
  <Application>Microsoft Macintosh PowerPoint</Application>
  <PresentationFormat>On-screen Show (4:3)</PresentationFormat>
  <Paragraphs>158</Paragraphs>
  <Slides>16</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Calculating prior and posterior probabilities of concepts in conceptually annotated corpora </vt:lpstr>
      <vt:lpstr>Selectional preference</vt:lpstr>
      <vt:lpstr>Selectional Preference Strength  </vt:lpstr>
      <vt:lpstr>Selectional Preference Strength (SPS) on hypothetical data</vt:lpstr>
      <vt:lpstr>Selectional preference on CRAFT corpus</vt:lpstr>
      <vt:lpstr>Grammatical Relations </vt:lpstr>
      <vt:lpstr>Examples from CRAFT corpus  </vt:lpstr>
      <vt:lpstr>Computing Prior probabilities </vt:lpstr>
      <vt:lpstr>Prior distribution</vt:lpstr>
      <vt:lpstr>Computing posterior probabilities</vt:lpstr>
      <vt:lpstr>Selectional Preference Strength (SPS)</vt:lpstr>
      <vt:lpstr>Top 20 words that have highest SPS </vt:lpstr>
      <vt:lpstr>Issues to talk to Jordan </vt:lpstr>
      <vt:lpstr> Corpus analysis</vt:lpstr>
      <vt:lpstr>Closure property to study corpus analysis</vt:lpstr>
      <vt:lpstr>Corpus analysis related research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Selectional Preference Strength</dc:title>
  <dc:creator>Microsoft Office User</dc:creator>
  <cp:lastModifiedBy>Microsoft Office User</cp:lastModifiedBy>
  <cp:revision>88</cp:revision>
  <dcterms:created xsi:type="dcterms:W3CDTF">2014-10-03T13:26:44Z</dcterms:created>
  <dcterms:modified xsi:type="dcterms:W3CDTF">2014-11-17T22:54:29Z</dcterms:modified>
</cp:coreProperties>
</file>