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6" r:id="rId7"/>
    <p:sldId id="262" r:id="rId8"/>
    <p:sldId id="263" r:id="rId9"/>
    <p:sldId id="260" r:id="rId10"/>
    <p:sldId id="270" r:id="rId11"/>
    <p:sldId id="264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0337" autoAdjust="0"/>
  </p:normalViewPr>
  <p:slideViewPr>
    <p:cSldViewPr snapToGrid="0">
      <p:cViewPr varScale="1">
        <p:scale>
          <a:sx n="80" d="100"/>
          <a:sy n="80" d="100"/>
        </p:scale>
        <p:origin x="11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5DBDC-9D60-4B63-9E10-1FF13AC95A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16983-859C-45B4-AAAA-0030342DA86C}">
      <dgm:prSet phldrT="[Text]"/>
      <dgm:spPr/>
      <dgm:t>
        <a:bodyPr/>
        <a:lstStyle/>
        <a:p>
          <a:r>
            <a:rPr lang="en-US" dirty="0"/>
            <a:t>Identify Gaps in Visibility</a:t>
          </a:r>
        </a:p>
      </dgm:t>
    </dgm:pt>
    <dgm:pt modelId="{CBC10611-0C93-4C7C-9B1D-02474E4A80A3}" type="parTrans" cxnId="{7DEF37A9-7D02-4E5F-BD59-CE4B18553D33}">
      <dgm:prSet/>
      <dgm:spPr/>
      <dgm:t>
        <a:bodyPr/>
        <a:lstStyle/>
        <a:p>
          <a:endParaRPr lang="en-US"/>
        </a:p>
      </dgm:t>
    </dgm:pt>
    <dgm:pt modelId="{6FC9EB05-39C1-492A-BA81-A6DB2396ABDF}" type="sibTrans" cxnId="{7DEF37A9-7D02-4E5F-BD59-CE4B18553D33}">
      <dgm:prSet/>
      <dgm:spPr/>
      <dgm:t>
        <a:bodyPr/>
        <a:lstStyle/>
        <a:p>
          <a:endParaRPr lang="en-US"/>
        </a:p>
      </dgm:t>
    </dgm:pt>
    <dgm:pt modelId="{6F627179-91EB-4040-8BB9-BC79C450FF80}">
      <dgm:prSet phldrT="[Text]"/>
      <dgm:spPr/>
      <dgm:t>
        <a:bodyPr/>
        <a:lstStyle/>
        <a:p>
          <a:r>
            <a:rPr lang="en-US" dirty="0"/>
            <a:t>Convene Student Orgs</a:t>
          </a:r>
        </a:p>
      </dgm:t>
    </dgm:pt>
    <dgm:pt modelId="{A3AEEEA7-5507-4711-8869-8F490B9FAA50}" type="parTrans" cxnId="{A04EE60F-6764-433E-B0C5-186EBF6EDBC2}">
      <dgm:prSet/>
      <dgm:spPr/>
      <dgm:t>
        <a:bodyPr/>
        <a:lstStyle/>
        <a:p>
          <a:endParaRPr lang="en-US"/>
        </a:p>
      </dgm:t>
    </dgm:pt>
    <dgm:pt modelId="{7DD6CACB-64C5-465F-9C5A-F10E80F2650B}" type="sibTrans" cxnId="{A04EE60F-6764-433E-B0C5-186EBF6EDBC2}">
      <dgm:prSet/>
      <dgm:spPr/>
      <dgm:t>
        <a:bodyPr/>
        <a:lstStyle/>
        <a:p>
          <a:endParaRPr lang="en-US"/>
        </a:p>
      </dgm:t>
    </dgm:pt>
    <dgm:pt modelId="{0CB4BACE-A5C4-4660-91CC-39BC87FD318B}">
      <dgm:prSet phldrT="[Text]"/>
      <dgm:spPr/>
      <dgm:t>
        <a:bodyPr/>
        <a:lstStyle/>
        <a:p>
          <a:r>
            <a:rPr lang="en-US" dirty="0"/>
            <a:t>Discuss Recurring Support</a:t>
          </a:r>
        </a:p>
      </dgm:t>
    </dgm:pt>
    <dgm:pt modelId="{3580AEE9-3769-4ED9-A074-BFC4CDA4C622}" type="parTrans" cxnId="{4E9031B6-F9EC-49D6-B5AB-B87C6478CB7F}">
      <dgm:prSet/>
      <dgm:spPr/>
      <dgm:t>
        <a:bodyPr/>
        <a:lstStyle/>
        <a:p>
          <a:endParaRPr lang="en-US"/>
        </a:p>
      </dgm:t>
    </dgm:pt>
    <dgm:pt modelId="{72747133-7D60-4641-A627-21AA3BDE08A3}" type="sibTrans" cxnId="{4E9031B6-F9EC-49D6-B5AB-B87C6478CB7F}">
      <dgm:prSet/>
      <dgm:spPr/>
      <dgm:t>
        <a:bodyPr/>
        <a:lstStyle/>
        <a:p>
          <a:endParaRPr lang="en-US"/>
        </a:p>
      </dgm:t>
    </dgm:pt>
    <dgm:pt modelId="{9641AFD0-BFED-4875-AFE9-A7A4D874E489}">
      <dgm:prSet phldrT="[Text]"/>
      <dgm:spPr/>
      <dgm:t>
        <a:bodyPr/>
        <a:lstStyle/>
        <a:p>
          <a:r>
            <a:rPr lang="en-US" dirty="0"/>
            <a:t>Engage Stakeholders</a:t>
          </a:r>
        </a:p>
      </dgm:t>
    </dgm:pt>
    <dgm:pt modelId="{96C8AC77-994A-4C2E-BCE1-21A40C247C0A}" type="parTrans" cxnId="{0FAB113B-B6DE-44FE-BCD0-59077B6A14A0}">
      <dgm:prSet/>
      <dgm:spPr/>
      <dgm:t>
        <a:bodyPr/>
        <a:lstStyle/>
        <a:p>
          <a:endParaRPr lang="en-US"/>
        </a:p>
      </dgm:t>
    </dgm:pt>
    <dgm:pt modelId="{0C9E155D-F21E-4696-85B6-C2BA174E17D1}" type="sibTrans" cxnId="{0FAB113B-B6DE-44FE-BCD0-59077B6A14A0}">
      <dgm:prSet/>
      <dgm:spPr/>
      <dgm:t>
        <a:bodyPr/>
        <a:lstStyle/>
        <a:p>
          <a:endParaRPr lang="en-US"/>
        </a:p>
      </dgm:t>
    </dgm:pt>
    <dgm:pt modelId="{F44C8853-D64B-4C57-B019-57D561E01610}">
      <dgm:prSet phldrT="[Text]"/>
      <dgm:spPr/>
      <dgm:t>
        <a:bodyPr/>
        <a:lstStyle/>
        <a:p>
          <a:r>
            <a:rPr lang="en-US" dirty="0"/>
            <a:t>Identify Short-Term Support Needs</a:t>
          </a:r>
        </a:p>
      </dgm:t>
    </dgm:pt>
    <dgm:pt modelId="{B76A69E6-B8BF-4A22-95AA-60607731AD51}" type="parTrans" cxnId="{F4C51BFC-28EC-402D-82CC-23744458166D}">
      <dgm:prSet/>
      <dgm:spPr/>
      <dgm:t>
        <a:bodyPr/>
        <a:lstStyle/>
        <a:p>
          <a:endParaRPr lang="en-US"/>
        </a:p>
      </dgm:t>
    </dgm:pt>
    <dgm:pt modelId="{B35049DA-4827-4F0A-BD70-012FAECF91FC}" type="sibTrans" cxnId="{F4C51BFC-28EC-402D-82CC-23744458166D}">
      <dgm:prSet/>
      <dgm:spPr/>
      <dgm:t>
        <a:bodyPr/>
        <a:lstStyle/>
        <a:p>
          <a:endParaRPr lang="en-US"/>
        </a:p>
      </dgm:t>
    </dgm:pt>
    <dgm:pt modelId="{91846F76-E816-4167-8F55-6711F16EC49F}">
      <dgm:prSet phldrT="[Text]"/>
      <dgm:spPr/>
      <dgm:t>
        <a:bodyPr/>
        <a:lstStyle/>
        <a:p>
          <a:r>
            <a:rPr lang="en-US" dirty="0"/>
            <a:t>Develop Long-Term Plan</a:t>
          </a:r>
        </a:p>
      </dgm:t>
    </dgm:pt>
    <dgm:pt modelId="{09829E25-1FAF-4959-A626-F6253DC8EB58}" type="parTrans" cxnId="{4635850B-22BF-4DF4-A5E6-6498A52776E4}">
      <dgm:prSet/>
      <dgm:spPr/>
      <dgm:t>
        <a:bodyPr/>
        <a:lstStyle/>
        <a:p>
          <a:endParaRPr lang="en-US"/>
        </a:p>
      </dgm:t>
    </dgm:pt>
    <dgm:pt modelId="{2660BD59-850A-4241-9E36-270E662E07E5}" type="sibTrans" cxnId="{4635850B-22BF-4DF4-A5E6-6498A52776E4}">
      <dgm:prSet/>
      <dgm:spPr/>
      <dgm:t>
        <a:bodyPr/>
        <a:lstStyle/>
        <a:p>
          <a:endParaRPr lang="en-US"/>
        </a:p>
      </dgm:t>
    </dgm:pt>
    <dgm:pt modelId="{E604B572-EB99-4B33-BBFA-797333AD9FC1}">
      <dgm:prSet phldrT="[Text]"/>
      <dgm:spPr/>
      <dgm:t>
        <a:bodyPr/>
        <a:lstStyle/>
        <a:p>
          <a:r>
            <a:rPr lang="en-US" dirty="0"/>
            <a:t>Monitor Short-Term Results</a:t>
          </a:r>
        </a:p>
      </dgm:t>
    </dgm:pt>
    <dgm:pt modelId="{00D29DB3-2394-49D0-811A-5305274B8ED8}" type="parTrans" cxnId="{4E1EA15A-8056-4122-91EE-494DB9A6BD25}">
      <dgm:prSet/>
      <dgm:spPr/>
      <dgm:t>
        <a:bodyPr/>
        <a:lstStyle/>
        <a:p>
          <a:endParaRPr lang="en-US"/>
        </a:p>
      </dgm:t>
    </dgm:pt>
    <dgm:pt modelId="{BF7BDD84-503F-4A17-89EF-3199187CA969}" type="sibTrans" cxnId="{4E1EA15A-8056-4122-91EE-494DB9A6BD25}">
      <dgm:prSet/>
      <dgm:spPr/>
      <dgm:t>
        <a:bodyPr/>
        <a:lstStyle/>
        <a:p>
          <a:endParaRPr lang="en-US"/>
        </a:p>
      </dgm:t>
    </dgm:pt>
    <dgm:pt modelId="{6A1B5DB9-1790-4CB3-8B78-BCA250C126B8}" type="pres">
      <dgm:prSet presAssocID="{80D5DBDC-9D60-4B63-9E10-1FF13AC95A91}" presName="Name0" presStyleCnt="0">
        <dgm:presLayoutVars>
          <dgm:dir/>
          <dgm:resizeHandles val="exact"/>
        </dgm:presLayoutVars>
      </dgm:prSet>
      <dgm:spPr/>
    </dgm:pt>
    <dgm:pt modelId="{DAFC0166-16D5-48AA-996E-9260CAD26610}" type="pres">
      <dgm:prSet presAssocID="{1C316983-859C-45B4-AAAA-0030342DA86C}" presName="node" presStyleLbl="node1" presStyleIdx="0" presStyleCnt="7">
        <dgm:presLayoutVars>
          <dgm:bulletEnabled val="1"/>
        </dgm:presLayoutVars>
      </dgm:prSet>
      <dgm:spPr/>
    </dgm:pt>
    <dgm:pt modelId="{3854470D-E3E2-4858-8A5D-30F6478D7B3D}" type="pres">
      <dgm:prSet presAssocID="{6FC9EB05-39C1-492A-BA81-A6DB2396ABDF}" presName="sibTrans" presStyleLbl="sibTrans1D1" presStyleIdx="0" presStyleCnt="6"/>
      <dgm:spPr/>
    </dgm:pt>
    <dgm:pt modelId="{307553AE-A41F-4D9D-BC08-34B0F5404FC4}" type="pres">
      <dgm:prSet presAssocID="{6FC9EB05-39C1-492A-BA81-A6DB2396ABDF}" presName="connectorText" presStyleLbl="sibTrans1D1" presStyleIdx="0" presStyleCnt="6"/>
      <dgm:spPr/>
    </dgm:pt>
    <dgm:pt modelId="{B1E37341-FA08-452D-BF10-4A1A7EFCA7D9}" type="pres">
      <dgm:prSet presAssocID="{6F627179-91EB-4040-8BB9-BC79C450FF80}" presName="node" presStyleLbl="node1" presStyleIdx="1" presStyleCnt="7">
        <dgm:presLayoutVars>
          <dgm:bulletEnabled val="1"/>
        </dgm:presLayoutVars>
      </dgm:prSet>
      <dgm:spPr/>
    </dgm:pt>
    <dgm:pt modelId="{40C1C05A-AA24-4B92-BA5C-24380668169F}" type="pres">
      <dgm:prSet presAssocID="{7DD6CACB-64C5-465F-9C5A-F10E80F2650B}" presName="sibTrans" presStyleLbl="sibTrans1D1" presStyleIdx="1" presStyleCnt="6"/>
      <dgm:spPr/>
    </dgm:pt>
    <dgm:pt modelId="{AF2EBF26-43C0-4487-AB0F-FC5056D1EE44}" type="pres">
      <dgm:prSet presAssocID="{7DD6CACB-64C5-465F-9C5A-F10E80F2650B}" presName="connectorText" presStyleLbl="sibTrans1D1" presStyleIdx="1" presStyleCnt="6"/>
      <dgm:spPr/>
    </dgm:pt>
    <dgm:pt modelId="{C96F0C5F-1732-4971-8B25-1964B555F7B6}" type="pres">
      <dgm:prSet presAssocID="{F44C8853-D64B-4C57-B019-57D561E01610}" presName="node" presStyleLbl="node1" presStyleIdx="2" presStyleCnt="7">
        <dgm:presLayoutVars>
          <dgm:bulletEnabled val="1"/>
        </dgm:presLayoutVars>
      </dgm:prSet>
      <dgm:spPr/>
    </dgm:pt>
    <dgm:pt modelId="{097AD8FE-7AD3-4D9A-BA15-E9D77CFC23A6}" type="pres">
      <dgm:prSet presAssocID="{B35049DA-4827-4F0A-BD70-012FAECF91FC}" presName="sibTrans" presStyleLbl="sibTrans1D1" presStyleIdx="2" presStyleCnt="6"/>
      <dgm:spPr/>
    </dgm:pt>
    <dgm:pt modelId="{CB8B025F-F8E7-4A85-A9F1-9C8FF4440C6D}" type="pres">
      <dgm:prSet presAssocID="{B35049DA-4827-4F0A-BD70-012FAECF91FC}" presName="connectorText" presStyleLbl="sibTrans1D1" presStyleIdx="2" presStyleCnt="6"/>
      <dgm:spPr/>
    </dgm:pt>
    <dgm:pt modelId="{240BE47A-B891-4B2A-AD9E-D006044719EE}" type="pres">
      <dgm:prSet presAssocID="{9641AFD0-BFED-4875-AFE9-A7A4D874E489}" presName="node" presStyleLbl="node1" presStyleIdx="3" presStyleCnt="7">
        <dgm:presLayoutVars>
          <dgm:bulletEnabled val="1"/>
        </dgm:presLayoutVars>
      </dgm:prSet>
      <dgm:spPr/>
    </dgm:pt>
    <dgm:pt modelId="{28AA3103-50C3-4A58-A964-1AB5386862A2}" type="pres">
      <dgm:prSet presAssocID="{0C9E155D-F21E-4696-85B6-C2BA174E17D1}" presName="sibTrans" presStyleLbl="sibTrans1D1" presStyleIdx="3" presStyleCnt="6"/>
      <dgm:spPr/>
    </dgm:pt>
    <dgm:pt modelId="{683E49FF-69A3-445A-B059-D4E84FDE98C9}" type="pres">
      <dgm:prSet presAssocID="{0C9E155D-F21E-4696-85B6-C2BA174E17D1}" presName="connectorText" presStyleLbl="sibTrans1D1" presStyleIdx="3" presStyleCnt="6"/>
      <dgm:spPr/>
    </dgm:pt>
    <dgm:pt modelId="{F1034CD1-2EC9-4B16-AC1C-55672FFADD68}" type="pres">
      <dgm:prSet presAssocID="{E604B572-EB99-4B33-BBFA-797333AD9FC1}" presName="node" presStyleLbl="node1" presStyleIdx="4" presStyleCnt="7">
        <dgm:presLayoutVars>
          <dgm:bulletEnabled val="1"/>
        </dgm:presLayoutVars>
      </dgm:prSet>
      <dgm:spPr/>
    </dgm:pt>
    <dgm:pt modelId="{E37A5194-1FFB-4945-B22F-04B1305DAD6A}" type="pres">
      <dgm:prSet presAssocID="{BF7BDD84-503F-4A17-89EF-3199187CA969}" presName="sibTrans" presStyleLbl="sibTrans1D1" presStyleIdx="4" presStyleCnt="6"/>
      <dgm:spPr/>
    </dgm:pt>
    <dgm:pt modelId="{CAAA0198-D395-4377-8438-E78766C2490F}" type="pres">
      <dgm:prSet presAssocID="{BF7BDD84-503F-4A17-89EF-3199187CA969}" presName="connectorText" presStyleLbl="sibTrans1D1" presStyleIdx="4" presStyleCnt="6"/>
      <dgm:spPr/>
    </dgm:pt>
    <dgm:pt modelId="{85F27B74-EC2C-4B0E-8F22-D8982D281FCD}" type="pres">
      <dgm:prSet presAssocID="{0CB4BACE-A5C4-4660-91CC-39BC87FD318B}" presName="node" presStyleLbl="node1" presStyleIdx="5" presStyleCnt="7">
        <dgm:presLayoutVars>
          <dgm:bulletEnabled val="1"/>
        </dgm:presLayoutVars>
      </dgm:prSet>
      <dgm:spPr/>
    </dgm:pt>
    <dgm:pt modelId="{86EC26C2-6947-40E6-B851-56809E4418AF}" type="pres">
      <dgm:prSet presAssocID="{72747133-7D60-4641-A627-21AA3BDE08A3}" presName="sibTrans" presStyleLbl="sibTrans1D1" presStyleIdx="5" presStyleCnt="6"/>
      <dgm:spPr/>
    </dgm:pt>
    <dgm:pt modelId="{7901AE2C-EB98-483A-9BAD-0418D26A12D9}" type="pres">
      <dgm:prSet presAssocID="{72747133-7D60-4641-A627-21AA3BDE08A3}" presName="connectorText" presStyleLbl="sibTrans1D1" presStyleIdx="5" presStyleCnt="6"/>
      <dgm:spPr/>
    </dgm:pt>
    <dgm:pt modelId="{F3E91D78-92F1-49AC-B706-AF65D510421D}" type="pres">
      <dgm:prSet presAssocID="{91846F76-E816-4167-8F55-6711F16EC49F}" presName="node" presStyleLbl="node1" presStyleIdx="6" presStyleCnt="7">
        <dgm:presLayoutVars>
          <dgm:bulletEnabled val="1"/>
        </dgm:presLayoutVars>
      </dgm:prSet>
      <dgm:spPr/>
    </dgm:pt>
  </dgm:ptLst>
  <dgm:cxnLst>
    <dgm:cxn modelId="{2217820A-DC74-43AA-9182-C5F4987A2D5C}" type="presOf" srcId="{9641AFD0-BFED-4875-AFE9-A7A4D874E489}" destId="{240BE47A-B891-4B2A-AD9E-D006044719EE}" srcOrd="0" destOrd="0" presId="urn:microsoft.com/office/officeart/2005/8/layout/bProcess3"/>
    <dgm:cxn modelId="{4635850B-22BF-4DF4-A5E6-6498A52776E4}" srcId="{80D5DBDC-9D60-4B63-9E10-1FF13AC95A91}" destId="{91846F76-E816-4167-8F55-6711F16EC49F}" srcOrd="6" destOrd="0" parTransId="{09829E25-1FAF-4959-A626-F6253DC8EB58}" sibTransId="{2660BD59-850A-4241-9E36-270E662E07E5}"/>
    <dgm:cxn modelId="{5E30490D-6106-4DC3-885A-6A1FA7CF9D0E}" type="presOf" srcId="{B35049DA-4827-4F0A-BD70-012FAECF91FC}" destId="{CB8B025F-F8E7-4A85-A9F1-9C8FF4440C6D}" srcOrd="1" destOrd="0" presId="urn:microsoft.com/office/officeart/2005/8/layout/bProcess3"/>
    <dgm:cxn modelId="{266E280E-F686-40B2-A077-8ABABBE48049}" type="presOf" srcId="{0CB4BACE-A5C4-4660-91CC-39BC87FD318B}" destId="{85F27B74-EC2C-4B0E-8F22-D8982D281FCD}" srcOrd="0" destOrd="0" presId="urn:microsoft.com/office/officeart/2005/8/layout/bProcess3"/>
    <dgm:cxn modelId="{A04EE60F-6764-433E-B0C5-186EBF6EDBC2}" srcId="{80D5DBDC-9D60-4B63-9E10-1FF13AC95A91}" destId="{6F627179-91EB-4040-8BB9-BC79C450FF80}" srcOrd="1" destOrd="0" parTransId="{A3AEEEA7-5507-4711-8869-8F490B9FAA50}" sibTransId="{7DD6CACB-64C5-465F-9C5A-F10E80F2650B}"/>
    <dgm:cxn modelId="{420C1E1E-A718-43D8-B140-AA7A7C392037}" type="presOf" srcId="{80D5DBDC-9D60-4B63-9E10-1FF13AC95A91}" destId="{6A1B5DB9-1790-4CB3-8B78-BCA250C126B8}" srcOrd="0" destOrd="0" presId="urn:microsoft.com/office/officeart/2005/8/layout/bProcess3"/>
    <dgm:cxn modelId="{DB3FB134-2941-43C0-A35C-02A075970A30}" type="presOf" srcId="{BF7BDD84-503F-4A17-89EF-3199187CA969}" destId="{CAAA0198-D395-4377-8438-E78766C2490F}" srcOrd="1" destOrd="0" presId="urn:microsoft.com/office/officeart/2005/8/layout/bProcess3"/>
    <dgm:cxn modelId="{0FAB113B-B6DE-44FE-BCD0-59077B6A14A0}" srcId="{80D5DBDC-9D60-4B63-9E10-1FF13AC95A91}" destId="{9641AFD0-BFED-4875-AFE9-A7A4D874E489}" srcOrd="3" destOrd="0" parTransId="{96C8AC77-994A-4C2E-BCE1-21A40C247C0A}" sibTransId="{0C9E155D-F21E-4696-85B6-C2BA174E17D1}"/>
    <dgm:cxn modelId="{84F2AD46-8991-4F98-9E15-7DB105E920D5}" type="presOf" srcId="{E604B572-EB99-4B33-BBFA-797333AD9FC1}" destId="{F1034CD1-2EC9-4B16-AC1C-55672FFADD68}" srcOrd="0" destOrd="0" presId="urn:microsoft.com/office/officeart/2005/8/layout/bProcess3"/>
    <dgm:cxn modelId="{51541F48-8885-4319-A9BF-8C09DA7AD0EC}" type="presOf" srcId="{0C9E155D-F21E-4696-85B6-C2BA174E17D1}" destId="{683E49FF-69A3-445A-B059-D4E84FDE98C9}" srcOrd="1" destOrd="0" presId="urn:microsoft.com/office/officeart/2005/8/layout/bProcess3"/>
    <dgm:cxn modelId="{4E1EA15A-8056-4122-91EE-494DB9A6BD25}" srcId="{80D5DBDC-9D60-4B63-9E10-1FF13AC95A91}" destId="{E604B572-EB99-4B33-BBFA-797333AD9FC1}" srcOrd="4" destOrd="0" parTransId="{00D29DB3-2394-49D0-811A-5305274B8ED8}" sibTransId="{BF7BDD84-503F-4A17-89EF-3199187CA969}"/>
    <dgm:cxn modelId="{DD8BA67A-5CD6-46EF-ABA1-90FBB0A00D87}" type="presOf" srcId="{72747133-7D60-4641-A627-21AA3BDE08A3}" destId="{7901AE2C-EB98-483A-9BAD-0418D26A12D9}" srcOrd="1" destOrd="0" presId="urn:microsoft.com/office/officeart/2005/8/layout/bProcess3"/>
    <dgm:cxn modelId="{33B9A4A0-4ED3-4D90-8C2A-76A910E73CCF}" type="presOf" srcId="{6FC9EB05-39C1-492A-BA81-A6DB2396ABDF}" destId="{3854470D-E3E2-4858-8A5D-30F6478D7B3D}" srcOrd="0" destOrd="0" presId="urn:microsoft.com/office/officeart/2005/8/layout/bProcess3"/>
    <dgm:cxn modelId="{2B3624A3-7A86-4A0C-8A33-CBE638EFA49A}" type="presOf" srcId="{6FC9EB05-39C1-492A-BA81-A6DB2396ABDF}" destId="{307553AE-A41F-4D9D-BC08-34B0F5404FC4}" srcOrd="1" destOrd="0" presId="urn:microsoft.com/office/officeart/2005/8/layout/bProcess3"/>
    <dgm:cxn modelId="{7DEF37A9-7D02-4E5F-BD59-CE4B18553D33}" srcId="{80D5DBDC-9D60-4B63-9E10-1FF13AC95A91}" destId="{1C316983-859C-45B4-AAAA-0030342DA86C}" srcOrd="0" destOrd="0" parTransId="{CBC10611-0C93-4C7C-9B1D-02474E4A80A3}" sibTransId="{6FC9EB05-39C1-492A-BA81-A6DB2396ABDF}"/>
    <dgm:cxn modelId="{B94C30B1-2440-4877-AA78-6C64BBD38C36}" type="presOf" srcId="{91846F76-E816-4167-8F55-6711F16EC49F}" destId="{F3E91D78-92F1-49AC-B706-AF65D510421D}" srcOrd="0" destOrd="0" presId="urn:microsoft.com/office/officeart/2005/8/layout/bProcess3"/>
    <dgm:cxn modelId="{CCB7DCB2-E4A7-485B-8462-0BBD6FF5024E}" type="presOf" srcId="{1C316983-859C-45B4-AAAA-0030342DA86C}" destId="{DAFC0166-16D5-48AA-996E-9260CAD26610}" srcOrd="0" destOrd="0" presId="urn:microsoft.com/office/officeart/2005/8/layout/bProcess3"/>
    <dgm:cxn modelId="{4E9031B6-F9EC-49D6-B5AB-B87C6478CB7F}" srcId="{80D5DBDC-9D60-4B63-9E10-1FF13AC95A91}" destId="{0CB4BACE-A5C4-4660-91CC-39BC87FD318B}" srcOrd="5" destOrd="0" parTransId="{3580AEE9-3769-4ED9-A074-BFC4CDA4C622}" sibTransId="{72747133-7D60-4641-A627-21AA3BDE08A3}"/>
    <dgm:cxn modelId="{88D41CB8-A528-4577-A66C-77CFBA1FB6F2}" type="presOf" srcId="{7DD6CACB-64C5-465F-9C5A-F10E80F2650B}" destId="{AF2EBF26-43C0-4487-AB0F-FC5056D1EE44}" srcOrd="1" destOrd="0" presId="urn:microsoft.com/office/officeart/2005/8/layout/bProcess3"/>
    <dgm:cxn modelId="{3BBAA0C5-72CF-4155-88EF-DFDDD27EEC33}" type="presOf" srcId="{6F627179-91EB-4040-8BB9-BC79C450FF80}" destId="{B1E37341-FA08-452D-BF10-4A1A7EFCA7D9}" srcOrd="0" destOrd="0" presId="urn:microsoft.com/office/officeart/2005/8/layout/bProcess3"/>
    <dgm:cxn modelId="{70AE82CE-17D9-4F40-B96C-7F86308C1682}" type="presOf" srcId="{0C9E155D-F21E-4696-85B6-C2BA174E17D1}" destId="{28AA3103-50C3-4A58-A964-1AB5386862A2}" srcOrd="0" destOrd="0" presId="urn:microsoft.com/office/officeart/2005/8/layout/bProcess3"/>
    <dgm:cxn modelId="{E0816FE0-58CE-4E33-A870-B5BDFF842A05}" type="presOf" srcId="{B35049DA-4827-4F0A-BD70-012FAECF91FC}" destId="{097AD8FE-7AD3-4D9A-BA15-E9D77CFC23A6}" srcOrd="0" destOrd="0" presId="urn:microsoft.com/office/officeart/2005/8/layout/bProcess3"/>
    <dgm:cxn modelId="{59DC4FEA-D332-4D49-ACC6-4D34386BECAE}" type="presOf" srcId="{72747133-7D60-4641-A627-21AA3BDE08A3}" destId="{86EC26C2-6947-40E6-B851-56809E4418AF}" srcOrd="0" destOrd="0" presId="urn:microsoft.com/office/officeart/2005/8/layout/bProcess3"/>
    <dgm:cxn modelId="{93B690EB-1694-40FF-A9F9-BAEB15B5D1F7}" type="presOf" srcId="{7DD6CACB-64C5-465F-9C5A-F10E80F2650B}" destId="{40C1C05A-AA24-4B92-BA5C-24380668169F}" srcOrd="0" destOrd="0" presId="urn:microsoft.com/office/officeart/2005/8/layout/bProcess3"/>
    <dgm:cxn modelId="{99BA81F1-E9EB-4CED-981E-AF0681011341}" type="presOf" srcId="{BF7BDD84-503F-4A17-89EF-3199187CA969}" destId="{E37A5194-1FFB-4945-B22F-04B1305DAD6A}" srcOrd="0" destOrd="0" presId="urn:microsoft.com/office/officeart/2005/8/layout/bProcess3"/>
    <dgm:cxn modelId="{F4C51BFC-28EC-402D-82CC-23744458166D}" srcId="{80D5DBDC-9D60-4B63-9E10-1FF13AC95A91}" destId="{F44C8853-D64B-4C57-B019-57D561E01610}" srcOrd="2" destOrd="0" parTransId="{B76A69E6-B8BF-4A22-95AA-60607731AD51}" sibTransId="{B35049DA-4827-4F0A-BD70-012FAECF91FC}"/>
    <dgm:cxn modelId="{AC73EDFC-2D17-431C-8E52-3BB9F4356C48}" type="presOf" srcId="{F44C8853-D64B-4C57-B019-57D561E01610}" destId="{C96F0C5F-1732-4971-8B25-1964B555F7B6}" srcOrd="0" destOrd="0" presId="urn:microsoft.com/office/officeart/2005/8/layout/bProcess3"/>
    <dgm:cxn modelId="{81746AB2-90EA-4147-892B-0781037EB1BB}" type="presParOf" srcId="{6A1B5DB9-1790-4CB3-8B78-BCA250C126B8}" destId="{DAFC0166-16D5-48AA-996E-9260CAD26610}" srcOrd="0" destOrd="0" presId="urn:microsoft.com/office/officeart/2005/8/layout/bProcess3"/>
    <dgm:cxn modelId="{22D7D1A9-E256-476C-95A0-D9493B499AE4}" type="presParOf" srcId="{6A1B5DB9-1790-4CB3-8B78-BCA250C126B8}" destId="{3854470D-E3E2-4858-8A5D-30F6478D7B3D}" srcOrd="1" destOrd="0" presId="urn:microsoft.com/office/officeart/2005/8/layout/bProcess3"/>
    <dgm:cxn modelId="{FBA6A73E-205F-4749-9C18-E931C843E7C6}" type="presParOf" srcId="{3854470D-E3E2-4858-8A5D-30F6478D7B3D}" destId="{307553AE-A41F-4D9D-BC08-34B0F5404FC4}" srcOrd="0" destOrd="0" presId="urn:microsoft.com/office/officeart/2005/8/layout/bProcess3"/>
    <dgm:cxn modelId="{FC313BDD-D7A4-4A04-B5E2-3E94FC284DC8}" type="presParOf" srcId="{6A1B5DB9-1790-4CB3-8B78-BCA250C126B8}" destId="{B1E37341-FA08-452D-BF10-4A1A7EFCA7D9}" srcOrd="2" destOrd="0" presId="urn:microsoft.com/office/officeart/2005/8/layout/bProcess3"/>
    <dgm:cxn modelId="{67B5C261-F6DD-45B7-A203-D12C09E67759}" type="presParOf" srcId="{6A1B5DB9-1790-4CB3-8B78-BCA250C126B8}" destId="{40C1C05A-AA24-4B92-BA5C-24380668169F}" srcOrd="3" destOrd="0" presId="urn:microsoft.com/office/officeart/2005/8/layout/bProcess3"/>
    <dgm:cxn modelId="{BBA0FD2E-BC51-40D7-92CD-066BD8E11CEE}" type="presParOf" srcId="{40C1C05A-AA24-4B92-BA5C-24380668169F}" destId="{AF2EBF26-43C0-4487-AB0F-FC5056D1EE44}" srcOrd="0" destOrd="0" presId="urn:microsoft.com/office/officeart/2005/8/layout/bProcess3"/>
    <dgm:cxn modelId="{A555719B-6AA0-469F-8CA3-1765E0BA1D7B}" type="presParOf" srcId="{6A1B5DB9-1790-4CB3-8B78-BCA250C126B8}" destId="{C96F0C5F-1732-4971-8B25-1964B555F7B6}" srcOrd="4" destOrd="0" presId="urn:microsoft.com/office/officeart/2005/8/layout/bProcess3"/>
    <dgm:cxn modelId="{CAB20B23-7F10-4D13-8EC8-0AD9FBE3128A}" type="presParOf" srcId="{6A1B5DB9-1790-4CB3-8B78-BCA250C126B8}" destId="{097AD8FE-7AD3-4D9A-BA15-E9D77CFC23A6}" srcOrd="5" destOrd="0" presId="urn:microsoft.com/office/officeart/2005/8/layout/bProcess3"/>
    <dgm:cxn modelId="{EA6A50DB-EACC-442F-A837-496DEB8312C3}" type="presParOf" srcId="{097AD8FE-7AD3-4D9A-BA15-E9D77CFC23A6}" destId="{CB8B025F-F8E7-4A85-A9F1-9C8FF4440C6D}" srcOrd="0" destOrd="0" presId="urn:microsoft.com/office/officeart/2005/8/layout/bProcess3"/>
    <dgm:cxn modelId="{3FA06987-A989-4A80-860C-CF189992E95C}" type="presParOf" srcId="{6A1B5DB9-1790-4CB3-8B78-BCA250C126B8}" destId="{240BE47A-B891-4B2A-AD9E-D006044719EE}" srcOrd="6" destOrd="0" presId="urn:microsoft.com/office/officeart/2005/8/layout/bProcess3"/>
    <dgm:cxn modelId="{F892E6EC-E17D-4526-9F4D-A8C09BD8822B}" type="presParOf" srcId="{6A1B5DB9-1790-4CB3-8B78-BCA250C126B8}" destId="{28AA3103-50C3-4A58-A964-1AB5386862A2}" srcOrd="7" destOrd="0" presId="urn:microsoft.com/office/officeart/2005/8/layout/bProcess3"/>
    <dgm:cxn modelId="{54D6F906-11FD-442A-B7EF-F41F6D99DE5F}" type="presParOf" srcId="{28AA3103-50C3-4A58-A964-1AB5386862A2}" destId="{683E49FF-69A3-445A-B059-D4E84FDE98C9}" srcOrd="0" destOrd="0" presId="urn:microsoft.com/office/officeart/2005/8/layout/bProcess3"/>
    <dgm:cxn modelId="{99AACB6A-5554-4B57-A885-71F193770DEB}" type="presParOf" srcId="{6A1B5DB9-1790-4CB3-8B78-BCA250C126B8}" destId="{F1034CD1-2EC9-4B16-AC1C-55672FFADD68}" srcOrd="8" destOrd="0" presId="urn:microsoft.com/office/officeart/2005/8/layout/bProcess3"/>
    <dgm:cxn modelId="{446E5B80-376B-4E48-BA1A-63004681B9A3}" type="presParOf" srcId="{6A1B5DB9-1790-4CB3-8B78-BCA250C126B8}" destId="{E37A5194-1FFB-4945-B22F-04B1305DAD6A}" srcOrd="9" destOrd="0" presId="urn:microsoft.com/office/officeart/2005/8/layout/bProcess3"/>
    <dgm:cxn modelId="{47FF977D-C55D-4898-89A0-77235E9C56E6}" type="presParOf" srcId="{E37A5194-1FFB-4945-B22F-04B1305DAD6A}" destId="{CAAA0198-D395-4377-8438-E78766C2490F}" srcOrd="0" destOrd="0" presId="urn:microsoft.com/office/officeart/2005/8/layout/bProcess3"/>
    <dgm:cxn modelId="{D48060B2-ABE1-4E11-AFB3-CD570F3B508F}" type="presParOf" srcId="{6A1B5DB9-1790-4CB3-8B78-BCA250C126B8}" destId="{85F27B74-EC2C-4B0E-8F22-D8982D281FCD}" srcOrd="10" destOrd="0" presId="urn:microsoft.com/office/officeart/2005/8/layout/bProcess3"/>
    <dgm:cxn modelId="{B00ECF3D-0FEF-49E1-869E-EDAC32267F05}" type="presParOf" srcId="{6A1B5DB9-1790-4CB3-8B78-BCA250C126B8}" destId="{86EC26C2-6947-40E6-B851-56809E4418AF}" srcOrd="11" destOrd="0" presId="urn:microsoft.com/office/officeart/2005/8/layout/bProcess3"/>
    <dgm:cxn modelId="{47D93D9F-6AC0-46A9-9711-E082E39C425B}" type="presParOf" srcId="{86EC26C2-6947-40E6-B851-56809E4418AF}" destId="{7901AE2C-EB98-483A-9BAD-0418D26A12D9}" srcOrd="0" destOrd="0" presId="urn:microsoft.com/office/officeart/2005/8/layout/bProcess3"/>
    <dgm:cxn modelId="{A3EEEA39-0FE3-4FD3-8893-238F611A7B0C}" type="presParOf" srcId="{6A1B5DB9-1790-4CB3-8B78-BCA250C126B8}" destId="{F3E91D78-92F1-49AC-B706-AF65D510421D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4470D-E3E2-4858-8A5D-30F6478D7B3D}">
      <dsp:nvSpPr>
        <dsp:cNvPr id="0" name=""/>
        <dsp:cNvSpPr/>
      </dsp:nvSpPr>
      <dsp:spPr>
        <a:xfrm>
          <a:off x="2241532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103276"/>
        <a:ext cx="25774" cy="5154"/>
      </dsp:txXfrm>
    </dsp:sp>
    <dsp:sp modelId="{DAFC0166-16D5-48AA-996E-9260CAD26610}">
      <dsp:nvSpPr>
        <dsp:cNvPr id="0" name=""/>
        <dsp:cNvSpPr/>
      </dsp:nvSpPr>
      <dsp:spPr>
        <a:xfrm>
          <a:off x="2092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Gaps in Visibility</a:t>
          </a:r>
        </a:p>
      </dsp:txBody>
      <dsp:txXfrm>
        <a:off x="2092" y="433482"/>
        <a:ext cx="2241239" cy="1344743"/>
      </dsp:txXfrm>
    </dsp:sp>
    <dsp:sp modelId="{40C1C05A-AA24-4B92-BA5C-24380668169F}">
      <dsp:nvSpPr>
        <dsp:cNvPr id="0" name=""/>
        <dsp:cNvSpPr/>
      </dsp:nvSpPr>
      <dsp:spPr>
        <a:xfrm>
          <a:off x="4998257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103276"/>
        <a:ext cx="25774" cy="5154"/>
      </dsp:txXfrm>
    </dsp:sp>
    <dsp:sp modelId="{B1E37341-FA08-452D-BF10-4A1A7EFCA7D9}">
      <dsp:nvSpPr>
        <dsp:cNvPr id="0" name=""/>
        <dsp:cNvSpPr/>
      </dsp:nvSpPr>
      <dsp:spPr>
        <a:xfrm>
          <a:off x="2758817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Convene Student Orgs</a:t>
          </a:r>
        </a:p>
      </dsp:txBody>
      <dsp:txXfrm>
        <a:off x="2758817" y="433482"/>
        <a:ext cx="2241239" cy="1344743"/>
      </dsp:txXfrm>
    </dsp:sp>
    <dsp:sp modelId="{097AD8FE-7AD3-4D9A-BA15-E9D77CFC23A6}">
      <dsp:nvSpPr>
        <dsp:cNvPr id="0" name=""/>
        <dsp:cNvSpPr/>
      </dsp:nvSpPr>
      <dsp:spPr>
        <a:xfrm>
          <a:off x="7754982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103276"/>
        <a:ext cx="25774" cy="5154"/>
      </dsp:txXfrm>
    </dsp:sp>
    <dsp:sp modelId="{C96F0C5F-1732-4971-8B25-1964B555F7B6}">
      <dsp:nvSpPr>
        <dsp:cNvPr id="0" name=""/>
        <dsp:cNvSpPr/>
      </dsp:nvSpPr>
      <dsp:spPr>
        <a:xfrm>
          <a:off x="5515542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Short-Term Support Needs</a:t>
          </a:r>
        </a:p>
      </dsp:txBody>
      <dsp:txXfrm>
        <a:off x="5515542" y="433482"/>
        <a:ext cx="2241239" cy="1344743"/>
      </dsp:txXfrm>
    </dsp:sp>
    <dsp:sp modelId="{28AA3103-50C3-4A58-A964-1AB5386862A2}">
      <dsp:nvSpPr>
        <dsp:cNvPr id="0" name=""/>
        <dsp:cNvSpPr/>
      </dsp:nvSpPr>
      <dsp:spPr>
        <a:xfrm>
          <a:off x="1122712" y="17764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016291"/>
        <a:ext cx="414311" cy="5154"/>
      </dsp:txXfrm>
    </dsp:sp>
    <dsp:sp modelId="{240BE47A-B891-4B2A-AD9E-D006044719EE}">
      <dsp:nvSpPr>
        <dsp:cNvPr id="0" name=""/>
        <dsp:cNvSpPr/>
      </dsp:nvSpPr>
      <dsp:spPr>
        <a:xfrm>
          <a:off x="8272267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 Stakeholders</a:t>
          </a:r>
        </a:p>
      </dsp:txBody>
      <dsp:txXfrm>
        <a:off x="8272267" y="433482"/>
        <a:ext cx="2241239" cy="1344743"/>
      </dsp:txXfrm>
    </dsp:sp>
    <dsp:sp modelId="{E37A5194-1FFB-4945-B22F-04B1305DAD6A}">
      <dsp:nvSpPr>
        <dsp:cNvPr id="0" name=""/>
        <dsp:cNvSpPr/>
      </dsp:nvSpPr>
      <dsp:spPr>
        <a:xfrm>
          <a:off x="2241532" y="29203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963506"/>
        <a:ext cx="25774" cy="5154"/>
      </dsp:txXfrm>
    </dsp:sp>
    <dsp:sp modelId="{F1034CD1-2EC9-4B16-AC1C-55672FFADD68}">
      <dsp:nvSpPr>
        <dsp:cNvPr id="0" name=""/>
        <dsp:cNvSpPr/>
      </dsp:nvSpPr>
      <dsp:spPr>
        <a:xfrm>
          <a:off x="2092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 Short-Term Results</a:t>
          </a:r>
        </a:p>
      </dsp:txBody>
      <dsp:txXfrm>
        <a:off x="2092" y="2293711"/>
        <a:ext cx="2241239" cy="1344743"/>
      </dsp:txXfrm>
    </dsp:sp>
    <dsp:sp modelId="{86EC26C2-6947-40E6-B851-56809E4418AF}">
      <dsp:nvSpPr>
        <dsp:cNvPr id="0" name=""/>
        <dsp:cNvSpPr/>
      </dsp:nvSpPr>
      <dsp:spPr>
        <a:xfrm>
          <a:off x="4998257" y="29203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963506"/>
        <a:ext cx="25774" cy="5154"/>
      </dsp:txXfrm>
    </dsp:sp>
    <dsp:sp modelId="{85F27B74-EC2C-4B0E-8F22-D8982D281FCD}">
      <dsp:nvSpPr>
        <dsp:cNvPr id="0" name=""/>
        <dsp:cNvSpPr/>
      </dsp:nvSpPr>
      <dsp:spPr>
        <a:xfrm>
          <a:off x="2758817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Discuss Recurring Support</a:t>
          </a:r>
        </a:p>
      </dsp:txBody>
      <dsp:txXfrm>
        <a:off x="2758817" y="2293711"/>
        <a:ext cx="2241239" cy="1344743"/>
      </dsp:txXfrm>
    </dsp:sp>
    <dsp:sp modelId="{F3E91D78-92F1-49AC-B706-AF65D510421D}">
      <dsp:nvSpPr>
        <dsp:cNvPr id="0" name=""/>
        <dsp:cNvSpPr/>
      </dsp:nvSpPr>
      <dsp:spPr>
        <a:xfrm>
          <a:off x="5515542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 Long-Term Plan</a:t>
          </a:r>
        </a:p>
      </dsp:txBody>
      <dsp:txXfrm>
        <a:off x="5515542" y="22937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E0A1C-7D27-4F74-8BB7-9BA8A530B0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3142-5843-4F63-9C47-A46695DD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63A"/>
                </a:solidFill>
                <a:effectLst/>
                <a:latin typeface="72"/>
              </a:rPr>
              <a:t>https://ucmerced.az1.qualtrics.com/jfe/form/SV_8DjgBRVXP2FaHL8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3142-5843-4F63-9C47-A46695DDD1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5A489D-EEAA-9147-87C9-5E54B75D80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BD11B8B-F039-82ED-8FE3-B3B940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91" y="2645792"/>
            <a:ext cx="8696218" cy="1566417"/>
          </a:xfrm>
        </p:spPr>
        <p:txBody>
          <a:bodyPr anchor="b"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43C4EA-33ED-2021-9311-6B3DCC98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891" y="4269515"/>
            <a:ext cx="6132304" cy="1265589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cap="sm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720-BC3B-EF9F-2D45-88C5BEAC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AF55-83CC-A1D0-CD10-B30E4DF0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BF9-1804-2FB5-B433-EAB1AC3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572-36A0-4AC9-850D-4E6F691AE47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8CF3-A7D9-A6EE-AF13-E7F44576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3E8E-C999-489C-46EB-0C1652EA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D53-B70F-4CEC-AA5F-F3C393A6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E53-0296-3B70-490E-4E37BA3B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8B57C-F46C-B537-0876-4FD419CD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5C5B-20EC-C085-4526-0562DA1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72E0A-12F4-B5E7-CA66-9710487C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840656-B3F3-2D3C-F475-CD68E873E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6"/>
            <a:ext cx="10515600" cy="4071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320" cy="4086077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3"/>
          </p:nvPr>
        </p:nvSpPr>
        <p:spPr>
          <a:xfrm>
            <a:off x="6507480" y="1825625"/>
            <a:ext cx="4846320" cy="4086077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08512-4D86-3A83-D980-E9EB52EB9D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8A27-7F10-92A6-5666-E81F22381E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9CC4A8-E7AB-DD15-A74E-91D2BBA2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21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1825626"/>
            <a:ext cx="6161411" cy="4070351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2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251125" y="1825626"/>
            <a:ext cx="4114800" cy="40703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E3791-6F54-28C1-B4C8-79D45685F2C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94C7-8A89-D862-A086-492EF84F77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F94320-9041-DAEB-D7C3-B760CCD8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251"/>
            <a:ext cx="4846320" cy="674687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0" y="1828251"/>
            <a:ext cx="4860476" cy="674687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ED1AE-50BA-4BDF-BC21-BF1C2FF74D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536166"/>
            <a:ext cx="4846320" cy="3375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F286124-6C71-4301-929A-35BB4E0BFB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7480" y="2536166"/>
            <a:ext cx="4860425" cy="3375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02EF-3E95-443C-A819-ED374AF0CF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1751D6-A307-FDC7-1BB8-C0797A2E645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D2E68-1DE0-87E1-DF5E-AF28A927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8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39787" y="605642"/>
            <a:ext cx="10526137" cy="53060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8A80C-4AD3-5252-FBCD-0619C93F0F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8BBA-FCB6-982D-71AB-D94C39E2CA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0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EEF4BB-D44D-054C-B153-740F0024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E90C5-83A0-8F76-054A-11F927708B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FF03-7DF1-1445-AE3C-0D0E3C2521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DD0D88-B2EE-F761-6902-14292BB91A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3013" y="514350"/>
            <a:ext cx="10294937" cy="5681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3B74AB-AB17-3DEE-81E4-E72AE81DD5D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495876" y="6274158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0D2A7-007E-1FAD-D18E-9296BC3215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43013" y="6274158"/>
            <a:ext cx="435212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9D71D-BD39-1CC6-E6A4-74ECD9C53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25530" y="6274158"/>
            <a:ext cx="47261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80D3B-CF12-A041-9B16-83F4D39B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B6978-892F-6C0D-331F-1B91B7C7CB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07219-7697-56D1-27B5-81B2759B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AEAE-4BDD-D7C5-D082-CE120B43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7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9D1E-0B77-3DB1-EACA-42C72EB1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86292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043B48B-3C67-40AA-9D8B-A8969287AB7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F2A0-B5BA-1C51-FBDD-7F1678DBB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80334" y="62741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D404-BFA5-4534-A5CD-6F89AC42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946" y="6274158"/>
            <a:ext cx="472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highlanderspaceprogram@gmail.com" TargetMode="External"/><Relationship Id="rId3" Type="http://schemas.openxmlformats.org/officeDocument/2006/relationships/hyperlink" Target="mailto:ucberkeleystar@gmail.com" TargetMode="External"/><Relationship Id="rId7" Type="http://schemas.openxmlformats.org/officeDocument/2006/relationships/hyperlink" Target="mailto:aiaa@ucmerced.edu" TargetMode="External"/><Relationship Id="rId2" Type="http://schemas.openxmlformats.org/officeDocument/2006/relationships/hyperlink" Target="mailto:info@seb.berkeley.e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rocketproject@ucla.edu" TargetMode="External"/><Relationship Id="rId5" Type="http://schemas.openxmlformats.org/officeDocument/2006/relationships/hyperlink" Target="mailto:ucirocketprojectteam@gmail.com" TargetMode="External"/><Relationship Id="rId10" Type="http://schemas.openxmlformats.org/officeDocument/2006/relationships/hyperlink" Target="mailto:rocket@ucsd.edu" TargetMode="External"/><Relationship Id="rId4" Type="http://schemas.openxmlformats.org/officeDocument/2006/relationships/hyperlink" Target="mailto:aprl@ucdavis.edu" TargetMode="External"/><Relationship Id="rId9" Type="http://schemas.openxmlformats.org/officeDocument/2006/relationships/hyperlink" Target="mailto:Seds.ucsd@g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A0D6-C7AC-7EE7-A173-2BC0039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91" y="2645792"/>
            <a:ext cx="4652909" cy="1566417"/>
          </a:xfrm>
        </p:spPr>
        <p:txBody>
          <a:bodyPr/>
          <a:lstStyle/>
          <a:p>
            <a:r>
              <a:rPr lang="en-US" dirty="0"/>
              <a:t>UC High Powered Rocketry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5ED2-3A23-9867-554A-936A1B132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Kick-Off Meeting</a:t>
            </a:r>
          </a:p>
          <a:p>
            <a:r>
              <a:rPr lang="en-US" dirty="0"/>
              <a:t>Nov 28th</a:t>
            </a:r>
          </a:p>
        </p:txBody>
      </p:sp>
      <p:pic>
        <p:nvPicPr>
          <p:cNvPr id="5" name="Picture 4" descr="A rocket in the sky&#10;&#10;Description automatically generated">
            <a:extLst>
              <a:ext uri="{FF2B5EF4-FFF2-40B4-BE49-F238E27FC236}">
                <a16:creationId xmlns:a16="http://schemas.microsoft.com/office/drawing/2014/main" id="{7ABE8363-A6AD-4208-12C0-E5759E55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35" y="2334638"/>
            <a:ext cx="4561341" cy="43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5F45-379B-14FF-6627-F569BC34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58AD0-4152-28FB-35FF-79912A079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78152"/>
              </p:ext>
            </p:extLst>
          </p:nvPr>
        </p:nvGraphicFramePr>
        <p:xfrm>
          <a:off x="0" y="1825625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312">
                  <a:extLst>
                    <a:ext uri="{9D8B030D-6E8A-4147-A177-3AD203B41FA5}">
                      <a16:colId xmlns:a16="http://schemas.microsoft.com/office/drawing/2014/main" val="354454341"/>
                    </a:ext>
                  </a:extLst>
                </a:gridCol>
                <a:gridCol w="2041451">
                  <a:extLst>
                    <a:ext uri="{9D8B030D-6E8A-4147-A177-3AD203B41FA5}">
                      <a16:colId xmlns:a16="http://schemas.microsoft.com/office/drawing/2014/main" val="360800716"/>
                    </a:ext>
                  </a:extLst>
                </a:gridCol>
                <a:gridCol w="3909237">
                  <a:extLst>
                    <a:ext uri="{9D8B030D-6E8A-4147-A177-3AD203B41FA5}">
                      <a16:colId xmlns:a16="http://schemas.microsoft.com/office/drawing/2014/main" val="3290560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1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Enterprise (SEB)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info@seb.berkeley.edu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Technologies and Rocketry (STAR)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ucberkeleystar@gmail.com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Aggie Propulsion Rocketry 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aprl@ucdavis.edu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0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Project UCI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Irvine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ucirocketprojectteam@gmail.com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Project 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rocketproject@ucla.edu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7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Rockets Academy – AIAA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Merced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aiaa@ucmerced.edu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3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Highlander Space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Riverside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highlanderspaceprogram@gmail.com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Santa 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1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 for the Exploration and Development of Space (SEDS)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Seds.ucsd@gmail.com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3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Propulsion Lab at UCSD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rocket@ucsd.edu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9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1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393D0-638F-7999-201C-68F5B10D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Item: Systemwide Rocketry Email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8E07-11D7-DABD-7BDC-57451AA895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Would you like an email listserv for high-powered rocketry?</a:t>
            </a:r>
          </a:p>
          <a:p>
            <a:endParaRPr lang="en-US" dirty="0"/>
          </a:p>
          <a:p>
            <a:r>
              <a:rPr lang="en-US" dirty="0"/>
              <a:t>Possible Values</a:t>
            </a:r>
          </a:p>
          <a:p>
            <a:pPr lvl="1"/>
            <a:r>
              <a:rPr lang="en-US" dirty="0"/>
              <a:t>Share information or ask for help</a:t>
            </a:r>
          </a:p>
          <a:p>
            <a:pPr lvl="1"/>
            <a:r>
              <a:rPr lang="en-US" dirty="0"/>
              <a:t>Coordinate FAR trips</a:t>
            </a:r>
          </a:p>
          <a:p>
            <a:pPr lvl="1"/>
            <a:r>
              <a:rPr lang="en-US" dirty="0"/>
              <a:t>Promote your milestones</a:t>
            </a:r>
          </a:p>
          <a:p>
            <a:pPr lvl="1"/>
            <a:r>
              <a:rPr lang="en-US" dirty="0"/>
              <a:t>UCOP/myself will be monitoring and can help answer questions</a:t>
            </a:r>
          </a:p>
          <a:p>
            <a:pPr lvl="1"/>
            <a:r>
              <a:rPr lang="en-US" dirty="0"/>
              <a:t>Add whomever you want</a:t>
            </a:r>
          </a:p>
        </p:txBody>
      </p:sp>
    </p:spTree>
    <p:extLst>
      <p:ext uri="{BB962C8B-B14F-4D97-AF65-F5344CB8AC3E}">
        <p14:creationId xmlns:p14="http://schemas.microsoft.com/office/powerpoint/2010/main" val="341681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D22A-E53B-F7F1-6B19-27595B1E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A99A-9446-546A-82CA-62ABD7E7B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would like to host an in-person UC High Power Rocketry Summit at UC Irvine</a:t>
            </a:r>
          </a:p>
          <a:p>
            <a:r>
              <a:rPr lang="en-US" dirty="0"/>
              <a:t>We will fund two (2) members from each organization - including airfare, two hotel nights, and food. </a:t>
            </a:r>
          </a:p>
          <a:p>
            <a:r>
              <a:rPr lang="en-US" dirty="0"/>
              <a:t>1.5 days of meeting time</a:t>
            </a:r>
          </a:p>
          <a:p>
            <a:r>
              <a:rPr lang="en-US" dirty="0"/>
              <a:t>We will also have some funds available to help support safety gear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76A5-3B4F-281B-B1DA-435E40F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FBBF-649F-1DBD-B6A2-CCAFA2B34B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UC EH&amp;S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Briefs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Rocketry Safety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Trends and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with Campus 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Round Table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Safety, Training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Breakout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gear, mission support, tools and metrics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1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D2BB-783E-486C-FCED-1D61CC7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Items: Answer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83F3-0FCF-7768-6927-E9AFEFE049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Which would you prefer?</a:t>
            </a:r>
          </a:p>
          <a:p>
            <a:pPr lvl="1"/>
            <a:r>
              <a:rPr lang="en-US" dirty="0"/>
              <a:t>Monday 9am – Tuesday 1pm </a:t>
            </a:r>
          </a:p>
          <a:p>
            <a:pPr lvl="1"/>
            <a:r>
              <a:rPr lang="en-US" dirty="0"/>
              <a:t>Thursday 9 am – Friday 1pm</a:t>
            </a:r>
          </a:p>
          <a:p>
            <a:pPr lvl="1"/>
            <a:r>
              <a:rPr lang="en-US" dirty="0"/>
              <a:t>Thursday 1pm – Friday 5pm</a:t>
            </a:r>
          </a:p>
          <a:p>
            <a:pPr lvl="1"/>
            <a:endParaRPr lang="en-US" dirty="0"/>
          </a:p>
          <a:p>
            <a:r>
              <a:rPr lang="en-US" dirty="0"/>
              <a:t>Best Month</a:t>
            </a:r>
          </a:p>
          <a:p>
            <a:pPr lvl="1"/>
            <a:r>
              <a:rPr lang="en-US" dirty="0"/>
              <a:t>February</a:t>
            </a:r>
          </a:p>
          <a:p>
            <a:pPr lvl="1"/>
            <a:r>
              <a:rPr lang="en-US" dirty="0"/>
              <a:t>March</a:t>
            </a:r>
          </a:p>
          <a:p>
            <a:pPr lvl="1"/>
            <a:r>
              <a:rPr lang="en-US" dirty="0"/>
              <a:t>April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BC382-CC78-4D60-25D0-79E6C7D2FA9F}"/>
              </a:ext>
            </a:extLst>
          </p:cNvPr>
          <p:cNvSpPr txBox="1"/>
          <p:nvPr/>
        </p:nvSpPr>
        <p:spPr>
          <a:xfrm>
            <a:off x="5993861" y="2806429"/>
            <a:ext cx="5932250" cy="12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fund two (2) members from each organization - including airfare, two hotel nights, and food. </a:t>
            </a:r>
          </a:p>
          <a:p>
            <a:r>
              <a:rPr lang="en-US" dirty="0"/>
              <a:t>You may send more, but they will be responsible for their own costs</a:t>
            </a:r>
          </a:p>
        </p:txBody>
      </p:sp>
    </p:spTree>
    <p:extLst>
      <p:ext uri="{BB962C8B-B14F-4D97-AF65-F5344CB8AC3E}">
        <p14:creationId xmlns:p14="http://schemas.microsoft.com/office/powerpoint/2010/main" val="72619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FBBF-649F-1DBD-B6A2-CCAFA2B3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your most important goals for an in-person meeting?</a:t>
            </a:r>
          </a:p>
          <a:p>
            <a:endParaRPr lang="en-US" dirty="0"/>
          </a:p>
          <a:p>
            <a:r>
              <a:rPr lang="en-US" dirty="0"/>
              <a:t>Are there other items you would like to see in the agenda?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768F3-F56B-7BC4-3A73-A3B671CE8A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UC EH&amp;S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Briefs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Rocketry Safety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Trends and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with Campus 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Round Table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Safety, Training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Breakout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gear, mission support, tools and metrics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B76A5-3B4F-281B-B1DA-435E40F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 - Agenda</a:t>
            </a:r>
          </a:p>
        </p:txBody>
      </p:sp>
    </p:spTree>
    <p:extLst>
      <p:ext uri="{BB962C8B-B14F-4D97-AF65-F5344CB8AC3E}">
        <p14:creationId xmlns:p14="http://schemas.microsoft.com/office/powerpoint/2010/main" val="286870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F481-464B-17AB-A940-E3663636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C56E-3B0C-6753-B74D-A67EB18219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6"/>
            <a:ext cx="6379723" cy="4071740"/>
          </a:xfrm>
        </p:spPr>
        <p:txBody>
          <a:bodyPr/>
          <a:lstStyle/>
          <a:p>
            <a:r>
              <a:rPr lang="en-US" dirty="0"/>
              <a:t>Anything you would like to hear or learn about?</a:t>
            </a:r>
          </a:p>
          <a:p>
            <a:endParaRPr lang="en-US" dirty="0"/>
          </a:p>
          <a:p>
            <a:r>
              <a:rPr lang="en-US" dirty="0"/>
              <a:t>Anything we can do to help support?</a:t>
            </a:r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6A6F47D-3C92-80B9-6C1E-303DC81D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30" y="1825626"/>
            <a:ext cx="238125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DD5CA-8DFC-3478-E40A-21EB23BB657C}"/>
              </a:ext>
            </a:extLst>
          </p:cNvPr>
          <p:cNvSpPr txBox="1"/>
          <p:nvPr/>
        </p:nvSpPr>
        <p:spPr>
          <a:xfrm>
            <a:off x="8313850" y="4157148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 for Survey</a:t>
            </a:r>
          </a:p>
        </p:txBody>
      </p:sp>
    </p:spTree>
    <p:extLst>
      <p:ext uri="{BB962C8B-B14F-4D97-AF65-F5344CB8AC3E}">
        <p14:creationId xmlns:p14="http://schemas.microsoft.com/office/powerpoint/2010/main" val="7278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A018-D943-F2B5-5D4F-769F5702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B0CB-2AC4-E84D-9F69-AB4A59E271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Introductions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Review your organization's information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Discuss a UC-wide High Power Rocketry email list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Solicit feedback for an in-person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E6E1-5D0A-C894-0E96-3BF8E673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B784-BF47-8F38-CD43-346B1B35A7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Student-led Rocketry clubs have become significantly more advanced</a:t>
            </a:r>
          </a:p>
          <a:p>
            <a:r>
              <a:rPr lang="en-US" dirty="0"/>
              <a:t>Increased opportunities for</a:t>
            </a:r>
          </a:p>
          <a:p>
            <a:pPr lvl="1"/>
            <a:r>
              <a:rPr lang="en-US" dirty="0"/>
              <a:t>Rocket fabrication</a:t>
            </a:r>
          </a:p>
          <a:p>
            <a:pPr lvl="1"/>
            <a:r>
              <a:rPr lang="en-US" dirty="0"/>
              <a:t>Motor fabrication – liquid and solid propellants</a:t>
            </a:r>
          </a:p>
          <a:p>
            <a:pPr lvl="1"/>
            <a:r>
              <a:rPr lang="en-US" dirty="0"/>
              <a:t>Competitions and launch sites in harsh environments</a:t>
            </a:r>
          </a:p>
          <a:p>
            <a:r>
              <a:rPr lang="en-US" dirty="0"/>
              <a:t>No Major Incidents</a:t>
            </a:r>
          </a:p>
          <a:p>
            <a:r>
              <a:rPr lang="en-US" dirty="0"/>
              <a:t>Near-misses reported in 2</a:t>
            </a:r>
            <a:r>
              <a:rPr lang="en-US" baseline="30000" dirty="0"/>
              <a:t>nd</a:t>
            </a:r>
            <a:r>
              <a:rPr lang="en-US" dirty="0"/>
              <a:t> hand accounts and posted recordings</a:t>
            </a:r>
          </a:p>
          <a:p>
            <a:r>
              <a:rPr lang="en-US" dirty="0" err="1"/>
              <a:t>Blindspots</a:t>
            </a:r>
            <a:r>
              <a:rPr lang="en-US" dirty="0"/>
              <a:t> for the University</a:t>
            </a:r>
          </a:p>
          <a:p>
            <a:pPr lvl="1"/>
            <a:r>
              <a:rPr lang="en-US" dirty="0"/>
              <a:t>No consensus for management/support for Registered Student Organizations</a:t>
            </a:r>
          </a:p>
          <a:p>
            <a:pPr lvl="1"/>
            <a:r>
              <a:rPr lang="en-US" dirty="0"/>
              <a:t>Lack of awareness of activities – both on and off-</a:t>
            </a:r>
            <a:r>
              <a:rPr lang="en-US" dirty="0" err="1"/>
              <a:t>campsu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8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B73C-3EE6-8020-455C-60EDABEA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2F4-A412-19B6-D1FC-D033F5107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communication and trust with student organizations</a:t>
            </a:r>
          </a:p>
          <a:p>
            <a:r>
              <a:rPr lang="en-US" dirty="0"/>
              <a:t>Develop a safety culture</a:t>
            </a:r>
          </a:p>
          <a:p>
            <a:r>
              <a:rPr lang="en-US" dirty="0"/>
              <a:t>Open lines of communication and support</a:t>
            </a:r>
          </a:p>
          <a:p>
            <a:r>
              <a:rPr lang="en-US" dirty="0"/>
              <a:t>Support student growth and learning</a:t>
            </a:r>
          </a:p>
          <a:p>
            <a:r>
              <a:rPr lang="en-US" dirty="0"/>
              <a:t>Help UC Staff understand how to best support rocketry safety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10B5-C342-FE24-4C06-516B7BDA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06F088-8200-6AC5-D595-17A765B877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0257466"/>
              </p:ext>
            </p:extLst>
          </p:nvPr>
        </p:nvGraphicFramePr>
        <p:xfrm>
          <a:off x="838200" y="1825625"/>
          <a:ext cx="10515600" cy="407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082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5B3D6-E264-A6FA-9F75-0B15DFF2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365125"/>
            <a:ext cx="10968789" cy="1325563"/>
          </a:xfrm>
        </p:spPr>
        <p:txBody>
          <a:bodyPr/>
          <a:lstStyle/>
          <a:p>
            <a:r>
              <a:rPr lang="en-US" dirty="0"/>
              <a:t>System Safety</a:t>
            </a:r>
          </a:p>
        </p:txBody>
      </p:sp>
      <p:pic>
        <p:nvPicPr>
          <p:cNvPr id="8" name="Picture 2" descr="Assessment of the Human Factors Analysis and Classification System (HFACS):  Intra-rater and inter-rater reliability - ScienceDirect">
            <a:extLst>
              <a:ext uri="{FF2B5EF4-FFF2-40B4-BE49-F238E27FC236}">
                <a16:creationId xmlns:a16="http://schemas.microsoft.com/office/drawing/2014/main" id="{CFAA0D2B-AA20-1CB0-6BBA-46C7A6DB5D8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09" y="0"/>
            <a:ext cx="8301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FACS, Inc | The HFACS Framework">
            <a:extLst>
              <a:ext uri="{FF2B5EF4-FFF2-40B4-BE49-F238E27FC236}">
                <a16:creationId xmlns:a16="http://schemas.microsoft.com/office/drawing/2014/main" id="{AAE22329-0EDA-BFA3-2FE4-BB3712692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690688"/>
            <a:ext cx="4846638" cy="29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B57-02E9-4321-4E13-62D409A8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Non-Punitive Reporting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CAF6-4FC9-D636-D333-4A3B45FF14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The Non-Punitive Reporting policy promotes a culture where everyone can self-report on unintentional errors and near misses experienced in their workplace. </a:t>
            </a:r>
          </a:p>
          <a:p>
            <a:pPr>
              <a:spcBef>
                <a:spcPts val="1800"/>
              </a:spcBef>
            </a:pPr>
            <a:r>
              <a:rPr lang="en-US" dirty="0"/>
              <a:t>When reporting such an occurrence, you will not be subjected to disciplinary measures so long as you are self-reporting in good faith, and have not engaged in criminal activity or gross-negligence. </a:t>
            </a:r>
          </a:p>
          <a:p>
            <a:pPr>
              <a:spcBef>
                <a:spcPts val="1800"/>
              </a:spcBef>
            </a:pPr>
            <a:r>
              <a:rPr lang="en-US" dirty="0"/>
              <a:t>We encourage you to self-report occurrences, as the root causes and lessons learned can help improve safety for your fellow students. 	</a:t>
            </a:r>
          </a:p>
          <a:p>
            <a:pPr algn="l">
              <a:spcBef>
                <a:spcPts val="1800"/>
              </a:spcBef>
            </a:pPr>
            <a:r>
              <a:rPr lang="en-US" dirty="0"/>
              <a:t>Everyone is responsible for their own actions and has the ability to self-report occurrences without risk of discipline.</a:t>
            </a:r>
          </a:p>
        </p:txBody>
      </p:sp>
    </p:spTree>
    <p:extLst>
      <p:ext uri="{BB962C8B-B14F-4D97-AF65-F5344CB8AC3E}">
        <p14:creationId xmlns:p14="http://schemas.microsoft.com/office/powerpoint/2010/main" val="316444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35A6-CB6F-8B8A-1300-11920D0B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our Rocketry Groups – 50Qs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41F4-C2FC-9909-074A-58B01CFE31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/>
              <a:t>Group Name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President</a:t>
            </a:r>
          </a:p>
          <a:p>
            <a:r>
              <a:rPr lang="en-US" dirty="0"/>
              <a:t>RSO/DSO/Dept</a:t>
            </a:r>
          </a:p>
          <a:p>
            <a:r>
              <a:rPr lang="en-US" dirty="0"/>
              <a:t>Members</a:t>
            </a:r>
          </a:p>
          <a:p>
            <a:r>
              <a:rPr lang="en-US" dirty="0"/>
              <a:t>Group Goal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Sole Occupant workspace on Campus</a:t>
            </a:r>
          </a:p>
          <a:p>
            <a:r>
              <a:rPr lang="en-US" dirty="0"/>
              <a:t>Shared Assigned workspace on Campus</a:t>
            </a:r>
          </a:p>
          <a:p>
            <a:r>
              <a:rPr lang="en-US" dirty="0"/>
              <a:t>Utilize Existing Campus Facilities</a:t>
            </a:r>
          </a:p>
          <a:p>
            <a:r>
              <a:rPr lang="en-US" dirty="0"/>
              <a:t>Sole Occupant Workspaces at other UC property</a:t>
            </a:r>
          </a:p>
          <a:p>
            <a:r>
              <a:rPr lang="en-US" dirty="0"/>
              <a:t>Shared Assigned Workspaces on UC Property</a:t>
            </a:r>
          </a:p>
          <a:p>
            <a:r>
              <a:rPr lang="en-US" dirty="0"/>
              <a:t>Any Workspaces on 3rd Party</a:t>
            </a:r>
          </a:p>
          <a:p>
            <a:r>
              <a:rPr lang="en-US" dirty="0"/>
              <a:t>Group Vehicles</a:t>
            </a:r>
          </a:p>
          <a:p>
            <a:r>
              <a:rPr lang="en-US" dirty="0"/>
              <a:t>Assembly (Hand tools) in Assigned Workspaces </a:t>
            </a:r>
          </a:p>
          <a:p>
            <a:r>
              <a:rPr lang="en-US" dirty="0"/>
              <a:t>Machine Work (cutting, drilling, grinding, sanding, welding) in Assigned Workspaces</a:t>
            </a:r>
          </a:p>
          <a:p>
            <a:r>
              <a:rPr lang="en-US" dirty="0"/>
              <a:t>Fiberglass/resin Layout in Assigned Workspaces</a:t>
            </a:r>
          </a:p>
          <a:p>
            <a:r>
              <a:rPr lang="en-US" dirty="0"/>
              <a:t>Cold flow testing on Campus</a:t>
            </a:r>
          </a:p>
          <a:p>
            <a:r>
              <a:rPr lang="en-US" dirty="0"/>
              <a:t>Soldering in Assigned Workspaces</a:t>
            </a:r>
          </a:p>
          <a:p>
            <a:r>
              <a:rPr lang="en-US" dirty="0"/>
              <a:t>3D Printing in Assigned Workspaces</a:t>
            </a:r>
          </a:p>
          <a:p>
            <a:r>
              <a:rPr lang="en-US" dirty="0"/>
              <a:t>Hazardous Material Storage in Assigned Workspaces</a:t>
            </a:r>
          </a:p>
          <a:p>
            <a:r>
              <a:rPr lang="en-US" dirty="0"/>
              <a:t>Black Powder (on campus storage)</a:t>
            </a:r>
          </a:p>
          <a:p>
            <a:r>
              <a:rPr lang="en-US" dirty="0"/>
              <a:t>Solid Motors/Fuel Grains (on campus storage)</a:t>
            </a:r>
          </a:p>
          <a:p>
            <a:r>
              <a:rPr lang="en-US" dirty="0"/>
              <a:t>New Member Safety Onboarding</a:t>
            </a:r>
          </a:p>
          <a:p>
            <a:r>
              <a:rPr lang="en-US" dirty="0"/>
              <a:t>Quarter/Year-long Formal one-on-one Mentorship System</a:t>
            </a:r>
          </a:p>
          <a:p>
            <a:r>
              <a:rPr lang="en-US" dirty="0"/>
              <a:t>UCLC/EHS Safety Training</a:t>
            </a:r>
          </a:p>
          <a:p>
            <a:r>
              <a:rPr lang="en-US" dirty="0"/>
              <a:t>3rd Party Training</a:t>
            </a:r>
          </a:p>
          <a:p>
            <a:r>
              <a:rPr lang="en-US" dirty="0"/>
              <a:t>Waiver and Release of Liability</a:t>
            </a:r>
          </a:p>
          <a:p>
            <a:r>
              <a:rPr lang="en-US" dirty="0"/>
              <a:t># of Active Rockets to Launch this year</a:t>
            </a:r>
          </a:p>
          <a:p>
            <a:r>
              <a:rPr lang="en-US" dirty="0"/>
              <a:t># Solid Propellant (single stage)</a:t>
            </a:r>
          </a:p>
          <a:p>
            <a:r>
              <a:rPr lang="en-US" dirty="0"/>
              <a:t># Solid Propellant (multi-stage)</a:t>
            </a:r>
          </a:p>
          <a:p>
            <a:r>
              <a:rPr lang="en-US" dirty="0"/>
              <a:t># Bipropellant</a:t>
            </a:r>
          </a:p>
          <a:p>
            <a:r>
              <a:rPr lang="en-US" dirty="0"/>
              <a:t># Hybrid Propellant</a:t>
            </a:r>
          </a:p>
          <a:p>
            <a:endParaRPr lang="en-US" dirty="0"/>
          </a:p>
          <a:p>
            <a:r>
              <a:rPr lang="en-US" dirty="0"/>
              <a:t># of Active Engines in Dev (static) this year</a:t>
            </a:r>
          </a:p>
          <a:p>
            <a:r>
              <a:rPr lang="en-US" dirty="0"/>
              <a:t>Bipropellant</a:t>
            </a:r>
          </a:p>
          <a:p>
            <a:r>
              <a:rPr lang="en-US" dirty="0"/>
              <a:t>Hybrid Propellant</a:t>
            </a:r>
          </a:p>
          <a:p>
            <a:r>
              <a:rPr lang="en-US" dirty="0"/>
              <a:t>Type of Solid Fuels</a:t>
            </a:r>
          </a:p>
          <a:p>
            <a:r>
              <a:rPr lang="en-US" dirty="0"/>
              <a:t>Type of Liquid Fuel</a:t>
            </a:r>
          </a:p>
          <a:p>
            <a:r>
              <a:rPr lang="en-US" dirty="0"/>
              <a:t>Type of Oxidizer</a:t>
            </a:r>
          </a:p>
          <a:p>
            <a:r>
              <a:rPr lang="en-US" dirty="0"/>
              <a:t>Other Types of Liquid/Gas</a:t>
            </a:r>
          </a:p>
          <a:p>
            <a:r>
              <a:rPr lang="en-US" dirty="0"/>
              <a:t>Fuel Storage On Campus</a:t>
            </a:r>
          </a:p>
          <a:p>
            <a:r>
              <a:rPr lang="en-US" dirty="0"/>
              <a:t>Fuel Transportation</a:t>
            </a:r>
          </a:p>
          <a:p>
            <a:r>
              <a:rPr lang="en-US" dirty="0"/>
              <a:t>Fuel at Launch</a:t>
            </a:r>
          </a:p>
          <a:p>
            <a:r>
              <a:rPr lang="en-US" dirty="0"/>
              <a:t>Launch Sites</a:t>
            </a:r>
          </a:p>
          <a:p>
            <a:r>
              <a:rPr lang="en-US" dirty="0"/>
              <a:t>Transportation – car/van/rental</a:t>
            </a:r>
          </a:p>
          <a:p>
            <a:r>
              <a:rPr lang="en-US" dirty="0"/>
              <a:t>Estimated # of Launches/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Estimated # of Static Fires/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Travel to National/International Competition</a:t>
            </a:r>
          </a:p>
        </p:txBody>
      </p:sp>
    </p:spTree>
    <p:extLst>
      <p:ext uri="{BB962C8B-B14F-4D97-AF65-F5344CB8AC3E}">
        <p14:creationId xmlns:p14="http://schemas.microsoft.com/office/powerpoint/2010/main" val="167035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24390-4707-D9C5-31FA-3892C6A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285"/>
            <a:ext cx="4846320" cy="3314417"/>
          </a:xfrm>
        </p:spPr>
        <p:txBody>
          <a:bodyPr/>
          <a:lstStyle/>
          <a:p>
            <a:r>
              <a:rPr lang="en-US" dirty="0"/>
              <a:t>Question 1: Is your data accurate?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160D8-02B0-25C9-556E-58CAB7C006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7480" y="2597285"/>
            <a:ext cx="4846320" cy="3314417"/>
          </a:xfrm>
        </p:spPr>
        <p:txBody>
          <a:bodyPr/>
          <a:lstStyle/>
          <a:p>
            <a:r>
              <a:rPr lang="en-US" dirty="0"/>
              <a:t>Question 2: Are there questions that I should be asking but didn’t?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6E745-BD87-F5C1-ADBC-6F011F65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Item: Review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74E3D-FF5F-2240-D4F1-32F0F151DFD7}"/>
              </a:ext>
            </a:extLst>
          </p:cNvPr>
          <p:cNvSpPr txBox="1"/>
          <p:nvPr/>
        </p:nvSpPr>
        <p:spPr>
          <a:xfrm>
            <a:off x="1948124" y="1690688"/>
            <a:ext cx="8489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https://ucdrones-research.github.io/rocketry/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2146A-7E4E-2156-2478-D8FF6C6DC071}"/>
              </a:ext>
            </a:extLst>
          </p:cNvPr>
          <p:cNvSpPr txBox="1"/>
          <p:nvPr/>
        </p:nvSpPr>
        <p:spPr>
          <a:xfrm>
            <a:off x="3103123" y="3753464"/>
            <a:ext cx="5162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pieces of information should your campus know about your group?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3753E-B7F8-CA1E-934C-1B99FE0AC3E0}"/>
              </a:ext>
            </a:extLst>
          </p:cNvPr>
          <p:cNvSpPr txBox="1"/>
          <p:nvPr/>
        </p:nvSpPr>
        <p:spPr>
          <a:xfrm>
            <a:off x="4574668" y="5484035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Due: December 19</a:t>
            </a:r>
          </a:p>
        </p:txBody>
      </p:sp>
    </p:spTree>
    <p:extLst>
      <p:ext uri="{BB962C8B-B14F-4D97-AF65-F5344CB8AC3E}">
        <p14:creationId xmlns:p14="http://schemas.microsoft.com/office/powerpoint/2010/main" val="1414679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E_02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102C52"/>
      </a:accent1>
      <a:accent2>
        <a:srgbClr val="D9AC28"/>
      </a:accent2>
      <a:accent3>
        <a:srgbClr val="A52422"/>
      </a:accent3>
      <a:accent4>
        <a:srgbClr val="3F612D"/>
      </a:accent4>
      <a:accent5>
        <a:srgbClr val="2EC4B6"/>
      </a:accent5>
      <a:accent6>
        <a:srgbClr val="EAEBE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_02" id="{B244AAAA-2DC1-48E2-9B3B-310D6DDC4B62}" vid="{BA75EE62-793B-41BA-9493-DCB0326AF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COE_02</Template>
  <TotalTime>106</TotalTime>
  <Words>1006</Words>
  <Application>Microsoft Office PowerPoint</Application>
  <PresentationFormat>Widescreen</PresentationFormat>
  <Paragraphs>191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72</vt:lpstr>
      <vt:lpstr>Arial</vt:lpstr>
      <vt:lpstr>Calibri</vt:lpstr>
      <vt:lpstr>Calibri Light</vt:lpstr>
      <vt:lpstr>Symbol</vt:lpstr>
      <vt:lpstr>COE_02</vt:lpstr>
      <vt:lpstr>UC High Powered Rocketry</vt:lpstr>
      <vt:lpstr>Agenda</vt:lpstr>
      <vt:lpstr>Background</vt:lpstr>
      <vt:lpstr>Goals</vt:lpstr>
      <vt:lpstr>High-Level Plan</vt:lpstr>
      <vt:lpstr>System Safety</vt:lpstr>
      <vt:lpstr>Non-Punitive Reporting Policy</vt:lpstr>
      <vt:lpstr>Learning about our Rocketry Groups – 50Qs</vt:lpstr>
      <vt:lpstr>Action Item: Review Data</vt:lpstr>
      <vt:lpstr>Communication</vt:lpstr>
      <vt:lpstr>Action Item: Systemwide Rocketry Email List</vt:lpstr>
      <vt:lpstr>In-Person Meeting</vt:lpstr>
      <vt:lpstr>In-Person Meeting - Agenda</vt:lpstr>
      <vt:lpstr>Action Items: Answer Survey</vt:lpstr>
      <vt:lpstr>In-Person Meeting - Agenda</vt:lpstr>
      <vt:lpstr>Open Forum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High Powered Rocketry</dc:title>
  <dc:creator>Brandon Stark</dc:creator>
  <cp:lastModifiedBy>Brandon Stark</cp:lastModifiedBy>
  <cp:revision>2</cp:revision>
  <dcterms:created xsi:type="dcterms:W3CDTF">2023-11-27T23:15:04Z</dcterms:created>
  <dcterms:modified xsi:type="dcterms:W3CDTF">2023-11-28T01:01:26Z</dcterms:modified>
</cp:coreProperties>
</file>