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58" r:id="rId4"/>
    <p:sldId id="293" r:id="rId5"/>
    <p:sldId id="294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296" r:id="rId14"/>
    <p:sldId id="295" r:id="rId15"/>
    <p:sldId id="298" r:id="rId16"/>
    <p:sldId id="261" r:id="rId17"/>
    <p:sldId id="309" r:id="rId18"/>
    <p:sldId id="318" r:id="rId19"/>
    <p:sldId id="300" r:id="rId20"/>
    <p:sldId id="301" r:id="rId21"/>
    <p:sldId id="266" r:id="rId22"/>
    <p:sldId id="264" r:id="rId23"/>
    <p:sldId id="269" r:id="rId24"/>
    <p:sldId id="259" r:id="rId25"/>
    <p:sldId id="304" r:id="rId26"/>
    <p:sldId id="292" r:id="rId27"/>
    <p:sldId id="305" r:id="rId28"/>
    <p:sldId id="307" r:id="rId29"/>
    <p:sldId id="308" r:id="rId30"/>
    <p:sldId id="319" r:id="rId31"/>
    <p:sldId id="31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6"/>
    <a:srgbClr val="000000"/>
    <a:srgbClr val="00CC00"/>
    <a:srgbClr val="FFCC00"/>
    <a:srgbClr val="3333CC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4"/>
    <p:restoredTop sz="93134"/>
  </p:normalViewPr>
  <p:slideViewPr>
    <p:cSldViewPr>
      <p:cViewPr varScale="1">
        <p:scale>
          <a:sx n="148" d="100"/>
          <a:sy n="148" d="100"/>
        </p:scale>
        <p:origin x="23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8403B-B2CD-49CF-A8CE-60BD6D9EF721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CF33B-619B-403E-B2EF-DFDCA3F1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https://www.w3schools.com/colors/</a:t>
            </a:r>
            <a:r>
              <a:rPr lang="en-US" dirty="0" err="1" smtClean="0"/>
              <a:t>colors_rgb.asp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www.ucf.edu</a:t>
            </a:r>
            <a:r>
              <a:rPr lang="en-US" dirty="0" smtClean="0"/>
              <a:t>/brand/brand-assets/colors/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F33B-619B-403E-B2EF-DFDCA3F199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https://www.w3schools.com/colors/</a:t>
            </a:r>
            <a:r>
              <a:rPr lang="en-US" dirty="0" err="1" smtClean="0"/>
              <a:t>colors_rgb.asp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www.ucf.edu</a:t>
            </a:r>
            <a:r>
              <a:rPr lang="en-US" dirty="0" smtClean="0"/>
              <a:t>/brand/brand-assets/colors/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F33B-619B-403E-B2EF-DFDCA3F199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book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F33B-619B-403E-B2EF-DFDCA3F199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http://www.youtube.com/watch?v=6hfOvs8pY1k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F33B-619B-403E-B2EF-DFDCA3F199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2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book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F33B-619B-403E-B2EF-DFDCA3F199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5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71A3-8F48-4C92-836D-833CE564FCA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66950"/>
            <a:ext cx="7924800" cy="10096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Intro to Computing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124200"/>
            <a:ext cx="54102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Mechanical &amp; Aerospace Engineers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95500" y="4648200"/>
            <a:ext cx="4800600" cy="93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Josh Kaplan</a:t>
            </a:r>
          </a:p>
          <a:p>
            <a:r>
              <a:rPr lang="en-US" sz="1800" dirty="0" smtClean="0"/>
              <a:t>Fall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1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5804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29138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66367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hexadecimal</a:t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0-9, A-F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8956"/>
              </p:ext>
            </p:extLst>
          </p:nvPr>
        </p:nvGraphicFramePr>
        <p:xfrm>
          <a:off x="2362200" y="1447800"/>
          <a:ext cx="4064000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r>
                        <a:rPr lang="en-US" sz="2800" baseline="300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x 2</a:t>
                      </a:r>
                      <a:endParaRPr lang="en-US" sz="28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r>
                        <a:rPr lang="en-US" sz="2800" baseline="300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 </a:t>
                      </a: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x A</a:t>
                      </a:r>
                      <a:endParaRPr lang="en-US" sz="28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32         +        10</a:t>
                      </a:r>
                      <a:endParaRPr lang="en-US" sz="32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3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its and bytes</a:t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0xFF = 255 = 0b11111111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819061"/>
              </p:ext>
            </p:extLst>
          </p:nvPr>
        </p:nvGraphicFramePr>
        <p:xfrm>
          <a:off x="457200" y="2214880"/>
          <a:ext cx="822959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65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66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67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68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69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70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71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72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73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74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75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76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77</a:t>
                      </a:r>
                      <a:endParaRPr lang="en-US" sz="1800" b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50308"/>
              </p:ext>
            </p:extLst>
          </p:nvPr>
        </p:nvGraphicFramePr>
        <p:xfrm>
          <a:off x="2057400" y="2133600"/>
          <a:ext cx="52578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Green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Blue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0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0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0</a:t>
                      </a:r>
                      <a:endParaRPr lang="en-US" sz="1800" b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43200" y="1676400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7700" y="1646238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1646238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533299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503137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350313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022389"/>
            <a:ext cx="914400" cy="9445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6702" y="4038600"/>
            <a:ext cx="914400" cy="929482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2780" y="2233060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RGB 0, 0, </a:t>
            </a:r>
            <a:r>
              <a:rPr lang="en-US" sz="28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4241731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RGB 255, 202, 6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223306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0xFFFFFF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4224820"/>
            <a:ext cx="1614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0xFFCA06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8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676400"/>
            <a:ext cx="3124200" cy="4525963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in(5)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hex(10)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(‘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101’, 2)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C’, 16)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(‘A’)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ord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(‘a’)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(65)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chr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(0b1000001)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2057401"/>
            <a:ext cx="48768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</a:t>
            </a:r>
            <a:r>
              <a:rPr lang="en-US" dirty="0" smtClean="0"/>
              <a:t>ntroduce computational concepts and problem solving techniques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 smtClean="0"/>
              <a:t>pply concepts using Python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3352800"/>
            <a:ext cx="0" cy="1219200"/>
          </a:xfrm>
          <a:prstGeom prst="straightConnector1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lgorithms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endCxn id="46" idx="2"/>
          </p:cNvCxnSpPr>
          <p:nvPr/>
        </p:nvCxnSpPr>
        <p:spPr>
          <a:xfrm flipV="1">
            <a:off x="1317997" y="1359932"/>
            <a:ext cx="813954" cy="41379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295400" y="1447800"/>
            <a:ext cx="1676400" cy="4107874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77902" y="99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715960" y="1011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67600" y="42788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95400" y="57266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size of problem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5800" y="838200"/>
            <a:ext cx="461665" cy="4703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time to solve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95400" y="990600"/>
            <a:ext cx="0" cy="4572000"/>
          </a:xfrm>
          <a:prstGeom prst="line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295400" y="5555674"/>
            <a:ext cx="6553200" cy="6926"/>
          </a:xfrm>
          <a:prstGeom prst="line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302326" y="4463534"/>
            <a:ext cx="6089073" cy="1092139"/>
          </a:xfrm>
          <a:custGeom>
            <a:avLst/>
            <a:gdLst>
              <a:gd name="connsiteX0" fmla="*/ 0 w 4475018"/>
              <a:gd name="connsiteY0" fmla="*/ 803564 h 803564"/>
              <a:gd name="connsiteX1" fmla="*/ 1136073 w 4475018"/>
              <a:gd name="connsiteY1" fmla="*/ 180109 h 803564"/>
              <a:gd name="connsiteX2" fmla="*/ 4475018 w 4475018"/>
              <a:gd name="connsiteY2" fmla="*/ 0 h 8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8" h="803564">
                <a:moveTo>
                  <a:pt x="0" y="803564"/>
                </a:moveTo>
                <a:cubicBezTo>
                  <a:pt x="195118" y="558800"/>
                  <a:pt x="390237" y="314036"/>
                  <a:pt x="1136073" y="180109"/>
                </a:cubicBezTo>
                <a:cubicBezTo>
                  <a:pt x="1881909" y="46182"/>
                  <a:pt x="3178463" y="23091"/>
                  <a:pt x="4475018" y="0"/>
                </a:cubicBezTo>
              </a:path>
            </a:pathLst>
          </a:custGeom>
          <a:noFill/>
          <a:ln w="381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seudocode</a:t>
            </a:r>
            <a:endParaRPr lang="en-US" u="sng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763000" cy="33528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</a:t>
            </a:r>
            <a:r>
              <a:rPr lang="en-US" sz="2400" dirty="0" smtClean="0"/>
              <a:t>tand up and assign yourself the number 1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pair off with someone standing, add your numbers together, and adopt the sum as your new number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one of you should sit down; the other should go back to step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01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languages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C, C++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Java (sort of)</a:t>
            </a:r>
          </a:p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MATLAB / Octave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970" y="4405743"/>
            <a:ext cx="1027906" cy="69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Source Code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6760" y="4405744"/>
            <a:ext cx="1027906" cy="69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Machine Code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6365" y="4405744"/>
            <a:ext cx="1027906" cy="69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1263876" y="4752107"/>
            <a:ext cx="2724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8" idx="1"/>
          </p:cNvCxnSpPr>
          <p:nvPr/>
        </p:nvCxnSpPr>
        <p:spPr>
          <a:xfrm>
            <a:off x="2564271" y="4752108"/>
            <a:ext cx="2724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712" y="5259656"/>
            <a:ext cx="185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9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sz="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900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9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(“Hello World\n”)</a:t>
            </a:r>
            <a:endParaRPr lang="en-US" sz="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9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9212" y="5207478"/>
            <a:ext cx="1314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" dirty="0" err="1">
                <a:latin typeface="Consolas" charset="0"/>
                <a:ea typeface="Consolas" charset="0"/>
                <a:cs typeface="Consolas" charset="0"/>
              </a:rPr>
              <a:t>cffa</a:t>
            </a:r>
            <a:r>
              <a:rPr lang="fi-FI" sz="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800" dirty="0" err="1">
                <a:latin typeface="Consolas" charset="0"/>
                <a:ea typeface="Consolas" charset="0"/>
                <a:cs typeface="Consolas" charset="0"/>
              </a:rPr>
              <a:t>edfe</a:t>
            </a:r>
            <a:r>
              <a:rPr lang="fi-FI" sz="800" dirty="0">
                <a:latin typeface="Consolas" charset="0"/>
                <a:ea typeface="Consolas" charset="0"/>
                <a:cs typeface="Consolas" charset="0"/>
              </a:rPr>
              <a:t> 0700 0001 </a:t>
            </a:r>
            <a:endParaRPr lang="fi-FI" sz="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sz="800" dirty="0" smtClean="0">
                <a:latin typeface="Consolas" charset="0"/>
                <a:ea typeface="Consolas" charset="0"/>
                <a:cs typeface="Consolas" charset="0"/>
              </a:rPr>
              <a:t>0300 </a:t>
            </a:r>
            <a:r>
              <a:rPr lang="fi-FI" sz="800" dirty="0">
                <a:latin typeface="Consolas" charset="0"/>
                <a:ea typeface="Consolas" charset="0"/>
                <a:cs typeface="Consolas" charset="0"/>
              </a:rPr>
              <a:t>0080 0200 </a:t>
            </a:r>
            <a:r>
              <a:rPr lang="fi-FI" sz="800" dirty="0" smtClean="0">
                <a:latin typeface="Consolas" charset="0"/>
                <a:ea typeface="Consolas" charset="0"/>
                <a:cs typeface="Consolas" charset="0"/>
              </a:rPr>
              <a:t>0000</a:t>
            </a:r>
          </a:p>
          <a:p>
            <a:r>
              <a:rPr lang="fi-FI" sz="800" dirty="0" smtClean="0">
                <a:latin typeface="Consolas" charset="0"/>
                <a:ea typeface="Consolas" charset="0"/>
                <a:cs typeface="Consolas" charset="0"/>
              </a:rPr>
              <a:t>0f00 </a:t>
            </a:r>
            <a:r>
              <a:rPr lang="fi-FI" sz="800" dirty="0">
                <a:latin typeface="Consolas" charset="0"/>
                <a:ea typeface="Consolas" charset="0"/>
                <a:cs typeface="Consolas" charset="0"/>
              </a:rPr>
              <a:t>0000 b004 0000 </a:t>
            </a:r>
            <a:endParaRPr lang="fi-FI" sz="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sz="800" dirty="0" smtClean="0">
                <a:latin typeface="Consolas" charset="0"/>
                <a:ea typeface="Consolas" charset="0"/>
                <a:cs typeface="Consolas" charset="0"/>
              </a:rPr>
              <a:t>8500 </a:t>
            </a:r>
            <a:r>
              <a:rPr lang="fi-FI" sz="800" dirty="0">
                <a:latin typeface="Consolas" charset="0"/>
                <a:ea typeface="Consolas" charset="0"/>
                <a:cs typeface="Consolas" charset="0"/>
              </a:rPr>
              <a:t>2000 0000 0000  1900 0000 4800 0000 </a:t>
            </a:r>
            <a:endParaRPr lang="fi-FI" sz="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sz="800" dirty="0" smtClean="0">
                <a:latin typeface="Consolas" charset="0"/>
                <a:ea typeface="Consolas" charset="0"/>
                <a:cs typeface="Consolas" charset="0"/>
              </a:rPr>
              <a:t>5f5f </a:t>
            </a:r>
            <a:r>
              <a:rPr lang="fi-FI" sz="800" dirty="0">
                <a:latin typeface="Consolas" charset="0"/>
                <a:ea typeface="Consolas" charset="0"/>
                <a:cs typeface="Consolas" charset="0"/>
              </a:rPr>
              <a:t>5041 4745 </a:t>
            </a:r>
            <a:r>
              <a:rPr lang="fi-FI" sz="800" dirty="0" smtClean="0">
                <a:latin typeface="Consolas" charset="0"/>
                <a:ea typeface="Consolas" charset="0"/>
                <a:cs typeface="Consolas" charset="0"/>
              </a:rPr>
              <a:t>5a45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38834" y="4405743"/>
            <a:ext cx="1027906" cy="69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Source Code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81088" y="4405743"/>
            <a:ext cx="1027906" cy="69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39228" y="4405744"/>
            <a:ext cx="1242848" cy="69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5866740" y="4752107"/>
            <a:ext cx="27248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1"/>
          </p:cNvCxnSpPr>
          <p:nvPr/>
        </p:nvCxnSpPr>
        <p:spPr>
          <a:xfrm flipV="1">
            <a:off x="7382076" y="4752107"/>
            <a:ext cx="2990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35876" y="5194004"/>
            <a:ext cx="1303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 = input(‘x = ‘)</a:t>
            </a:r>
          </a:p>
          <a:p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 = 2*x + 3</a:t>
            </a:r>
          </a:p>
          <a:p>
            <a:r>
              <a:rPr lang="en-US" sz="900" dirty="0" smtClean="0">
                <a:latin typeface="Consolas" charset="0"/>
                <a:ea typeface="Consolas" charset="0"/>
                <a:cs typeface="Consolas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7320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General-Purpose</a:t>
            </a:r>
          </a:p>
          <a:p>
            <a:r>
              <a:rPr lang="en-US" dirty="0" smtClean="0"/>
              <a:t>Easy to learn (simple syntax)</a:t>
            </a:r>
          </a:p>
          <a:p>
            <a:r>
              <a:rPr lang="en-US" dirty="0" smtClean="0"/>
              <a:t>Easily cross-platform (Windows, Mac, Linux)</a:t>
            </a:r>
          </a:p>
          <a:p>
            <a:r>
              <a:rPr lang="en-US" dirty="0" smtClean="0"/>
              <a:t>Alternative Considerations:</a:t>
            </a:r>
          </a:p>
          <a:p>
            <a:pPr lvl="1"/>
            <a:r>
              <a:rPr lang="en-US" dirty="0" smtClean="0"/>
              <a:t>MATLAB / Octave</a:t>
            </a:r>
          </a:p>
          <a:p>
            <a:pPr lvl="1"/>
            <a:r>
              <a:rPr lang="en-US" dirty="0" smtClean="0"/>
              <a:t>C / C++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expressions</a:t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True/False, 0/1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70322"/>
              </p:ext>
            </p:extLst>
          </p:nvPr>
        </p:nvGraphicFramePr>
        <p:xfrm>
          <a:off x="1219200" y="2057400"/>
          <a:ext cx="7086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Python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MATLAB/Octave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C/C++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&lt;, &lt;=, &gt;, &gt;=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&lt;, &lt;=, &gt;=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&lt;,</a:t>
                      </a:r>
                      <a:r>
                        <a:rPr lang="en-US" sz="2400" baseline="0" dirty="0" smtClean="0"/>
                        <a:t> &lt;=, &gt;, &gt;=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&amp;&amp;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&amp;&amp;</a:t>
                      </a:r>
                      <a:endParaRPr lang="en-US" sz="2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||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7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x &gt; 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print(”It’s positive!”)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	print(“It’s negative”)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inary</a:t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0, 1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range(1, 10):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 10: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1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50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Go read about the Python </a:t>
            </a:r>
            <a:r>
              <a:rPr lang="en-US" sz="1800" b="1" dirty="0" err="1"/>
              <a:t>int</a:t>
            </a:r>
            <a:r>
              <a:rPr lang="en-US" sz="1800" dirty="0"/>
              <a:t> function. Remember, the number you wish to convert </a:t>
            </a:r>
            <a:r>
              <a:rPr lang="en-US" sz="1800" dirty="0" smtClean="0"/>
              <a:t>must </a:t>
            </a:r>
            <a:r>
              <a:rPr lang="en-US" sz="1800" dirty="0"/>
              <a:t>be in quotes (either single or double) because it expects the input to be a </a:t>
            </a:r>
            <a:r>
              <a:rPr lang="en-US" sz="1800" i="1" dirty="0"/>
              <a:t>string</a:t>
            </a:r>
            <a:r>
              <a:rPr lang="en-US" sz="1800" dirty="0"/>
              <a:t>. We will talk more about strings next </a:t>
            </a:r>
            <a:r>
              <a:rPr lang="en-US" sz="1800" dirty="0" smtClean="0"/>
              <a:t>time.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/>
              <a:t>Try </a:t>
            </a:r>
            <a:r>
              <a:rPr lang="en-US" sz="1800" dirty="0"/>
              <a:t>using Python’s </a:t>
            </a:r>
            <a:r>
              <a:rPr lang="en-US" sz="1800" dirty="0" err="1"/>
              <a:t>int</a:t>
            </a:r>
            <a:r>
              <a:rPr lang="en-US" sz="1800" dirty="0"/>
              <a:t> function to convert the following to </a:t>
            </a:r>
            <a:r>
              <a:rPr lang="en-US" sz="1800" dirty="0" smtClean="0"/>
              <a:t>integers: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‘10’ (Do you think this is binary or decimal?)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</a:t>
            </a:r>
            <a:r>
              <a:rPr lang="en-US" sz="1800" dirty="0"/>
              <a:t>a</a:t>
            </a:r>
            <a:r>
              <a:rPr lang="en-US" sz="18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</a:t>
            </a:r>
            <a:r>
              <a:rPr lang="en-US" sz="1800" dirty="0"/>
              <a:t>FF</a:t>
            </a:r>
            <a:r>
              <a:rPr lang="en-US" sz="18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</a:t>
            </a:r>
            <a:r>
              <a:rPr lang="en-US" sz="1800" dirty="0"/>
              <a:t>010101010100001101000110’ (What does this represent using ASCII</a:t>
            </a:r>
            <a:r>
              <a:rPr lang="en-US" sz="1800" dirty="0" smtClean="0"/>
              <a:t>?)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Write a program that determines if a number is positive or negative. What should you do if the number is zero</a:t>
            </a:r>
            <a:r>
              <a:rPr lang="en-US" sz="1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/>
              <a:t>Write a program that determines if a number is even or odd. Hint: Look up Python’s % (modulo) operator</a:t>
            </a:r>
            <a:r>
              <a:rPr lang="en-US" sz="18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/>
              <a:t>If we list all the natural numbers below 10 that are multiples of 3 or 5 we get 3, 5, 6, and 9. The sum of these multiples is 23. Write a program that finds the sum of all multiples of 3 or 5 below 1000.</a:t>
            </a:r>
            <a:endParaRPr lang="en-US" sz="1800" dirty="0" smtClean="0"/>
          </a:p>
          <a:p>
            <a:pPr marL="514350" lvl="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3970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5202"/>
              </p:ext>
            </p:extLst>
          </p:nvPr>
        </p:nvGraphicFramePr>
        <p:xfrm>
          <a:off x="1600200" y="1600200"/>
          <a:ext cx="6096000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100 x 1</a:t>
                      </a:r>
                      <a:endParaRPr lang="en-US" sz="2800" baseline="300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10 x 2</a:t>
                      </a:r>
                      <a:endParaRPr lang="en-US" sz="28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 x 3</a:t>
                      </a:r>
                      <a:endParaRPr lang="en-US" sz="28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100      +        20         +          3            </a:t>
                      </a:r>
                      <a:endParaRPr lang="en-US" sz="32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38953"/>
              </p:ext>
            </p:extLst>
          </p:nvPr>
        </p:nvGraphicFramePr>
        <p:xfrm>
          <a:off x="1600200" y="1600200"/>
          <a:ext cx="6096000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sz="28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 x 1</a:t>
                      </a:r>
                      <a:endParaRPr lang="en-US" sz="2800" baseline="300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x 0</a:t>
                      </a:r>
                      <a:endParaRPr lang="en-US" sz="28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 </a:t>
                      </a:r>
                      <a:r>
                        <a:rPr lang="en-US" sz="2800" baseline="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x 1</a:t>
                      </a:r>
                      <a:endParaRPr lang="en-US" sz="28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4         +        0          +          1            </a:t>
                      </a:r>
                      <a:endParaRPr lang="en-US" sz="3200" baseline="30000" dirty="0" smtClean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04134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76486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54819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33202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go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641</Words>
  <Application>Microsoft Macintosh PowerPoint</Application>
  <PresentationFormat>On-screen Show (4:3)</PresentationFormat>
  <Paragraphs>256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Consolas</vt:lpstr>
      <vt:lpstr>Segoe UI Light</vt:lpstr>
      <vt:lpstr>Arial</vt:lpstr>
      <vt:lpstr>Office Theme</vt:lpstr>
      <vt:lpstr>Intro to Computing</vt:lpstr>
      <vt:lpstr>Goal</vt:lpstr>
      <vt:lpstr>binary 0,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hexadecimal 0-9, A-F</vt:lpstr>
      <vt:lpstr>PowerPoint Presentation</vt:lpstr>
      <vt:lpstr>bits and bytes 0xFF = 255 = 0b11111111</vt:lpstr>
      <vt:lpstr>ASCII</vt:lpstr>
      <vt:lpstr>RGB</vt:lpstr>
      <vt:lpstr>RGB</vt:lpstr>
      <vt:lpstr>Let’s Try it Out</vt:lpstr>
      <vt:lpstr>algorithms</vt:lpstr>
      <vt:lpstr>PowerPoint Presentation</vt:lpstr>
      <vt:lpstr>pseudocode</vt:lpstr>
      <vt:lpstr>pseudocode</vt:lpstr>
      <vt:lpstr>languages</vt:lpstr>
      <vt:lpstr>Languages</vt:lpstr>
      <vt:lpstr>Why Python?</vt:lpstr>
      <vt:lpstr>boolean expressions True/False, 0/1</vt:lpstr>
      <vt:lpstr>boolean expressions</vt:lpstr>
      <vt:lpstr>conditions</vt:lpstr>
      <vt:lpstr>loops</vt:lpstr>
      <vt:lpstr>Additional Exercises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&amp; Computer Science</dc:title>
  <dc:creator>Josh Kaplan</dc:creator>
  <cp:lastModifiedBy>Josh Kaplan</cp:lastModifiedBy>
  <cp:revision>42</cp:revision>
  <dcterms:created xsi:type="dcterms:W3CDTF">2014-03-18T04:38:20Z</dcterms:created>
  <dcterms:modified xsi:type="dcterms:W3CDTF">2017-09-25T23:49:00Z</dcterms:modified>
</cp:coreProperties>
</file>