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56" r:id="rId2"/>
  </p:sldIdLst>
  <p:sldSz cx="32918400" cy="21945600"/>
  <p:notesSz cx="6858000" cy="9144000"/>
  <p:defaultTextStyle>
    <a:defPPr>
      <a:defRPr lang="en-US"/>
    </a:defPPr>
    <a:lvl1pPr marL="0" algn="l" defTabSz="2632840" rtl="0" eaLnBrk="1" latinLnBrk="0" hangingPunct="1">
      <a:defRPr sz="5184" kern="1200">
        <a:solidFill>
          <a:schemeClr val="tx1"/>
        </a:solidFill>
        <a:latin typeface="+mn-lt"/>
        <a:ea typeface="+mn-ea"/>
        <a:cs typeface="+mn-cs"/>
      </a:defRPr>
    </a:lvl1pPr>
    <a:lvl2pPr marL="1316420" algn="l" defTabSz="2632840" rtl="0" eaLnBrk="1" latinLnBrk="0" hangingPunct="1">
      <a:defRPr sz="5184" kern="1200">
        <a:solidFill>
          <a:schemeClr val="tx1"/>
        </a:solidFill>
        <a:latin typeface="+mn-lt"/>
        <a:ea typeface="+mn-ea"/>
        <a:cs typeface="+mn-cs"/>
      </a:defRPr>
    </a:lvl2pPr>
    <a:lvl3pPr marL="2632840" algn="l" defTabSz="2632840" rtl="0" eaLnBrk="1" latinLnBrk="0" hangingPunct="1">
      <a:defRPr sz="5184" kern="1200">
        <a:solidFill>
          <a:schemeClr val="tx1"/>
        </a:solidFill>
        <a:latin typeface="+mn-lt"/>
        <a:ea typeface="+mn-ea"/>
        <a:cs typeface="+mn-cs"/>
      </a:defRPr>
    </a:lvl3pPr>
    <a:lvl4pPr marL="3949260" algn="l" defTabSz="2632840" rtl="0" eaLnBrk="1" latinLnBrk="0" hangingPunct="1">
      <a:defRPr sz="5184" kern="1200">
        <a:solidFill>
          <a:schemeClr val="tx1"/>
        </a:solidFill>
        <a:latin typeface="+mn-lt"/>
        <a:ea typeface="+mn-ea"/>
        <a:cs typeface="+mn-cs"/>
      </a:defRPr>
    </a:lvl4pPr>
    <a:lvl5pPr marL="5265680" algn="l" defTabSz="2632840" rtl="0" eaLnBrk="1" latinLnBrk="0" hangingPunct="1">
      <a:defRPr sz="5184" kern="1200">
        <a:solidFill>
          <a:schemeClr val="tx1"/>
        </a:solidFill>
        <a:latin typeface="+mn-lt"/>
        <a:ea typeface="+mn-ea"/>
        <a:cs typeface="+mn-cs"/>
      </a:defRPr>
    </a:lvl5pPr>
    <a:lvl6pPr marL="6582100" algn="l" defTabSz="2632840" rtl="0" eaLnBrk="1" latinLnBrk="0" hangingPunct="1">
      <a:defRPr sz="5184" kern="1200">
        <a:solidFill>
          <a:schemeClr val="tx1"/>
        </a:solidFill>
        <a:latin typeface="+mn-lt"/>
        <a:ea typeface="+mn-ea"/>
        <a:cs typeface="+mn-cs"/>
      </a:defRPr>
    </a:lvl6pPr>
    <a:lvl7pPr marL="7898520" algn="l" defTabSz="2632840" rtl="0" eaLnBrk="1" latinLnBrk="0" hangingPunct="1">
      <a:defRPr sz="5184" kern="1200">
        <a:solidFill>
          <a:schemeClr val="tx1"/>
        </a:solidFill>
        <a:latin typeface="+mn-lt"/>
        <a:ea typeface="+mn-ea"/>
        <a:cs typeface="+mn-cs"/>
      </a:defRPr>
    </a:lvl7pPr>
    <a:lvl8pPr marL="9214940" algn="l" defTabSz="2632840" rtl="0" eaLnBrk="1" latinLnBrk="0" hangingPunct="1">
      <a:defRPr sz="5184" kern="1200">
        <a:solidFill>
          <a:schemeClr val="tx1"/>
        </a:solidFill>
        <a:latin typeface="+mn-lt"/>
        <a:ea typeface="+mn-ea"/>
        <a:cs typeface="+mn-cs"/>
      </a:defRPr>
    </a:lvl8pPr>
    <a:lvl9pPr marL="10531360" algn="l" defTabSz="2632840"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2" userDrawn="1">
          <p15:clr>
            <a:srgbClr val="A4A3A4"/>
          </p15:clr>
        </p15:guide>
        <p15:guide id="3" pos="6912" userDrawn="1">
          <p15:clr>
            <a:srgbClr val="A4A3A4"/>
          </p15:clr>
        </p15:guide>
        <p15:guide id="4" pos="13842" userDrawn="1">
          <p15:clr>
            <a:srgbClr val="A4A3A4"/>
          </p15:clr>
        </p15:guide>
        <p15:guide id="5" orient="horz" pos="9216" userDrawn="1">
          <p15:clr>
            <a:srgbClr val="A4A3A4"/>
          </p15:clr>
        </p15:guide>
        <p15:guide id="6" orient="horz"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6FAB"/>
    <a:srgbClr val="3284BF"/>
    <a:srgbClr val="3283BF"/>
    <a:srgbClr val="FFC828"/>
    <a:srgbClr val="8BC7EA"/>
    <a:srgbClr val="FAFAFA"/>
    <a:srgbClr val="0054A6"/>
    <a:srgbClr val="5B8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30" d="100"/>
          <a:sy n="30" d="100"/>
        </p:scale>
        <p:origin x="942" y="-30"/>
      </p:cViewPr>
      <p:guideLst>
        <p:guide orient="horz" pos="4592"/>
        <p:guide pos="6912"/>
        <p:guide pos="13842"/>
        <p:guide orient="horz" pos="9216"/>
        <p:guide orient="horz" pos="3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cole\Box\Technical%20Training\ArcGIS%20-%20Please%20do%20not%20move\Data\SpatialJoinFinalwithRETCounty_8_31_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cole\Box\Technical%20Training\ArcGIS%20-%20Please%20do%20not%20move\Data\SpatialJoinFinalwithRETCounty_8_31_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cole\Box\Technical%20Training\ArcGIS%20-%20Please%20do%20not%20move\Data\SpatialJoinFinalwithRETCounty_8_31_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cole\Box\Technical%20Training\ArcGIS%20-%20Please%20do%20not%20move\Data\SpatialJoinFinalwithRETCounty_8_31_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cole\Box\Technical%20Training\ArcGIS%20-%20Please%20do%20not%20move\Data\SpatialJoinFinalwithRETCounty_8_31_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White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3"/>
          <c:order val="0"/>
          <c:tx>
            <c:strRef>
              <c:f>Charts!$B$21</c:f>
              <c:strCache>
                <c:ptCount val="1"/>
                <c:pt idx="0">
                  <c:v>High</c:v>
                </c:pt>
              </c:strCache>
            </c:strRef>
          </c:tx>
          <c:spPr>
            <a:solidFill>
              <a:srgbClr val="6F458A"/>
            </a:solidFill>
            <a:ln>
              <a:noFill/>
            </a:ln>
            <a:effectLst/>
          </c:spPr>
          <c:invertIfNegative val="0"/>
          <c:cat>
            <c:strRef>
              <c:f>(Charts!$G$1,Charts!$M$1)</c:f>
              <c:strCache>
                <c:ptCount val="2"/>
                <c:pt idx="0">
                  <c:v>Long Beach</c:v>
                </c:pt>
                <c:pt idx="1">
                  <c:v>Los Angeles County</c:v>
                </c:pt>
              </c:strCache>
            </c:strRef>
          </c:cat>
          <c:val>
            <c:numRef>
              <c:f>(Charts!$G$21,Charts!$M$21)</c:f>
              <c:numCache>
                <c:formatCode>0</c:formatCode>
                <c:ptCount val="2"/>
                <c:pt idx="0">
                  <c:v>273</c:v>
                </c:pt>
                <c:pt idx="1">
                  <c:v>3457</c:v>
                </c:pt>
              </c:numCache>
            </c:numRef>
          </c:val>
          <c:extLst>
            <c:ext xmlns:c16="http://schemas.microsoft.com/office/drawing/2014/chart" uri="{C3380CC4-5D6E-409C-BE32-E72D297353CC}">
              <c16:uniqueId val="{00000000-1420-44D4-9FCC-F1A052244185}"/>
            </c:ext>
          </c:extLst>
        </c:ser>
        <c:ser>
          <c:idx val="2"/>
          <c:order val="1"/>
          <c:tx>
            <c:strRef>
              <c:f>Charts!$B$20</c:f>
              <c:strCache>
                <c:ptCount val="1"/>
                <c:pt idx="0">
                  <c:v>Medium</c:v>
                </c:pt>
              </c:strCache>
            </c:strRef>
          </c:tx>
          <c:spPr>
            <a:solidFill>
              <a:srgbClr val="956FAB"/>
            </a:solidFill>
            <a:ln>
              <a:noFill/>
            </a:ln>
            <a:effectLst/>
          </c:spPr>
          <c:invertIfNegative val="0"/>
          <c:cat>
            <c:strRef>
              <c:f>(Charts!$G$1,Charts!$M$1)</c:f>
              <c:strCache>
                <c:ptCount val="2"/>
                <c:pt idx="0">
                  <c:v>Long Beach</c:v>
                </c:pt>
                <c:pt idx="1">
                  <c:v>Los Angeles County</c:v>
                </c:pt>
              </c:strCache>
            </c:strRef>
          </c:cat>
          <c:val>
            <c:numRef>
              <c:f>(Charts!$G$20,Charts!$M$20)</c:f>
              <c:numCache>
                <c:formatCode>0</c:formatCode>
                <c:ptCount val="2"/>
                <c:pt idx="0">
                  <c:v>476</c:v>
                </c:pt>
                <c:pt idx="1">
                  <c:v>12207</c:v>
                </c:pt>
              </c:numCache>
            </c:numRef>
          </c:val>
          <c:extLst>
            <c:ext xmlns:c16="http://schemas.microsoft.com/office/drawing/2014/chart" uri="{C3380CC4-5D6E-409C-BE32-E72D297353CC}">
              <c16:uniqueId val="{00000001-1420-44D4-9FCC-F1A052244185}"/>
            </c:ext>
          </c:extLst>
        </c:ser>
        <c:ser>
          <c:idx val="1"/>
          <c:order val="2"/>
          <c:tx>
            <c:strRef>
              <c:f>Charts!$B$19</c:f>
              <c:strCache>
                <c:ptCount val="1"/>
                <c:pt idx="0">
                  <c:v>Low</c:v>
                </c:pt>
              </c:strCache>
            </c:strRef>
          </c:tx>
          <c:spPr>
            <a:solidFill>
              <a:srgbClr val="C0A3CF"/>
            </a:solidFill>
            <a:ln>
              <a:noFill/>
            </a:ln>
            <a:effectLst/>
          </c:spPr>
          <c:invertIfNegative val="0"/>
          <c:cat>
            <c:strRef>
              <c:f>(Charts!$G$1,Charts!$M$1)</c:f>
              <c:strCache>
                <c:ptCount val="2"/>
                <c:pt idx="0">
                  <c:v>Long Beach</c:v>
                </c:pt>
                <c:pt idx="1">
                  <c:v>Los Angeles County</c:v>
                </c:pt>
              </c:strCache>
            </c:strRef>
          </c:cat>
          <c:val>
            <c:numRef>
              <c:f>(Charts!$G$19,Charts!$M$19)</c:f>
              <c:numCache>
                <c:formatCode>0</c:formatCode>
                <c:ptCount val="2"/>
                <c:pt idx="0">
                  <c:v>1343</c:v>
                </c:pt>
                <c:pt idx="1">
                  <c:v>33390</c:v>
                </c:pt>
              </c:numCache>
            </c:numRef>
          </c:val>
          <c:extLst>
            <c:ext xmlns:c16="http://schemas.microsoft.com/office/drawing/2014/chart" uri="{C3380CC4-5D6E-409C-BE32-E72D297353CC}">
              <c16:uniqueId val="{00000002-1420-44D4-9FCC-F1A052244185}"/>
            </c:ext>
          </c:extLst>
        </c:ser>
        <c:ser>
          <c:idx val="0"/>
          <c:order val="3"/>
          <c:tx>
            <c:strRef>
              <c:f>Charts!$B$18</c:f>
              <c:strCache>
                <c:ptCount val="1"/>
                <c:pt idx="0">
                  <c:v>Zero</c:v>
                </c:pt>
              </c:strCache>
            </c:strRef>
          </c:tx>
          <c:spPr>
            <a:solidFill>
              <a:srgbClr val="EDE1F2"/>
            </a:solidFill>
            <a:ln>
              <a:noFill/>
            </a:ln>
            <a:effectLst/>
          </c:spPr>
          <c:invertIfNegative val="0"/>
          <c:cat>
            <c:strRef>
              <c:f>(Charts!$G$1,Charts!$M$1)</c:f>
              <c:strCache>
                <c:ptCount val="2"/>
                <c:pt idx="0">
                  <c:v>Long Beach</c:v>
                </c:pt>
                <c:pt idx="1">
                  <c:v>Los Angeles County</c:v>
                </c:pt>
              </c:strCache>
            </c:strRef>
          </c:cat>
          <c:val>
            <c:numRef>
              <c:f>(Charts!$G$18,Charts!$M$18)</c:f>
              <c:numCache>
                <c:formatCode>0</c:formatCode>
                <c:ptCount val="2"/>
                <c:pt idx="0">
                  <c:v>2623</c:v>
                </c:pt>
                <c:pt idx="1">
                  <c:v>57776</c:v>
                </c:pt>
              </c:numCache>
            </c:numRef>
          </c:val>
          <c:extLst>
            <c:ext xmlns:c16="http://schemas.microsoft.com/office/drawing/2014/chart" uri="{C3380CC4-5D6E-409C-BE32-E72D297353CC}">
              <c16:uniqueId val="{00000003-1420-44D4-9FCC-F1A052244185}"/>
            </c:ext>
          </c:extLst>
        </c:ser>
        <c:dLbls>
          <c:showLegendKey val="0"/>
          <c:showVal val="0"/>
          <c:showCatName val="0"/>
          <c:showSerName val="0"/>
          <c:showPercent val="0"/>
          <c:showBubbleSize val="0"/>
        </c:dLbls>
        <c:gapWidth val="55"/>
        <c:overlap val="100"/>
        <c:axId val="222258640"/>
        <c:axId val="222261136"/>
      </c:barChart>
      <c:catAx>
        <c:axId val="22225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261136"/>
        <c:crosses val="autoZero"/>
        <c:auto val="1"/>
        <c:lblAlgn val="ctr"/>
        <c:lblOffset val="100"/>
        <c:noMultiLvlLbl val="0"/>
      </c:catAx>
      <c:valAx>
        <c:axId val="222261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258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Hispanic</a:t>
            </a:r>
          </a:p>
        </c:rich>
      </c:tx>
      <c:layout>
        <c:manualLayout>
          <c:xMode val="edge"/>
          <c:yMode val="edge"/>
          <c:x val="0.43304544442909548"/>
          <c:y val="2.74122807017543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3"/>
          <c:order val="0"/>
          <c:tx>
            <c:strRef>
              <c:f>Charts!$B$17</c:f>
              <c:strCache>
                <c:ptCount val="1"/>
                <c:pt idx="0">
                  <c:v>High</c:v>
                </c:pt>
              </c:strCache>
            </c:strRef>
          </c:tx>
          <c:spPr>
            <a:solidFill>
              <a:srgbClr val="6F458A"/>
            </a:solidFill>
            <a:ln>
              <a:noFill/>
            </a:ln>
            <a:effectLst/>
          </c:spPr>
          <c:invertIfNegative val="0"/>
          <c:cat>
            <c:strRef>
              <c:f>(Charts!$G$1,Charts!$M$1)</c:f>
              <c:strCache>
                <c:ptCount val="2"/>
                <c:pt idx="0">
                  <c:v>Long Beach</c:v>
                </c:pt>
                <c:pt idx="1">
                  <c:v>Los Angeles County</c:v>
                </c:pt>
              </c:strCache>
            </c:strRef>
          </c:cat>
          <c:val>
            <c:numRef>
              <c:f>(Charts!$G$17,Charts!$M$17)</c:f>
              <c:numCache>
                <c:formatCode>0</c:formatCode>
                <c:ptCount val="2"/>
                <c:pt idx="0">
                  <c:v>8099</c:v>
                </c:pt>
                <c:pt idx="1">
                  <c:v>124207</c:v>
                </c:pt>
              </c:numCache>
            </c:numRef>
          </c:val>
          <c:extLst>
            <c:ext xmlns:c16="http://schemas.microsoft.com/office/drawing/2014/chart" uri="{C3380CC4-5D6E-409C-BE32-E72D297353CC}">
              <c16:uniqueId val="{00000000-D3AD-4714-AAF9-C6A6F55FA806}"/>
            </c:ext>
          </c:extLst>
        </c:ser>
        <c:ser>
          <c:idx val="2"/>
          <c:order val="1"/>
          <c:tx>
            <c:strRef>
              <c:f>Charts!$B$16</c:f>
              <c:strCache>
                <c:ptCount val="1"/>
                <c:pt idx="0">
                  <c:v>Medium</c:v>
                </c:pt>
              </c:strCache>
            </c:strRef>
          </c:tx>
          <c:spPr>
            <a:solidFill>
              <a:srgbClr val="956FAB"/>
            </a:solidFill>
            <a:ln>
              <a:noFill/>
            </a:ln>
            <a:effectLst/>
          </c:spPr>
          <c:invertIfNegative val="0"/>
          <c:cat>
            <c:strRef>
              <c:f>(Charts!$G$1,Charts!$M$1)</c:f>
              <c:strCache>
                <c:ptCount val="2"/>
                <c:pt idx="0">
                  <c:v>Long Beach</c:v>
                </c:pt>
                <c:pt idx="1">
                  <c:v>Los Angeles County</c:v>
                </c:pt>
              </c:strCache>
            </c:strRef>
          </c:cat>
          <c:val>
            <c:numRef>
              <c:f>(Charts!$G$16,Charts!$M$16)</c:f>
              <c:numCache>
                <c:formatCode>0</c:formatCode>
                <c:ptCount val="2"/>
                <c:pt idx="0">
                  <c:v>4938</c:v>
                </c:pt>
                <c:pt idx="1">
                  <c:v>130332</c:v>
                </c:pt>
              </c:numCache>
            </c:numRef>
          </c:val>
          <c:extLst>
            <c:ext xmlns:c16="http://schemas.microsoft.com/office/drawing/2014/chart" uri="{C3380CC4-5D6E-409C-BE32-E72D297353CC}">
              <c16:uniqueId val="{00000001-D3AD-4714-AAF9-C6A6F55FA806}"/>
            </c:ext>
          </c:extLst>
        </c:ser>
        <c:ser>
          <c:idx val="1"/>
          <c:order val="2"/>
          <c:tx>
            <c:strRef>
              <c:f>Charts!$B$15</c:f>
              <c:strCache>
                <c:ptCount val="1"/>
                <c:pt idx="0">
                  <c:v>Low</c:v>
                </c:pt>
              </c:strCache>
            </c:strRef>
          </c:tx>
          <c:spPr>
            <a:solidFill>
              <a:srgbClr val="C0A3CF"/>
            </a:solidFill>
            <a:ln>
              <a:noFill/>
            </a:ln>
            <a:effectLst/>
          </c:spPr>
          <c:invertIfNegative val="0"/>
          <c:cat>
            <c:strRef>
              <c:f>(Charts!$G$1,Charts!$M$1)</c:f>
              <c:strCache>
                <c:ptCount val="2"/>
                <c:pt idx="0">
                  <c:v>Long Beach</c:v>
                </c:pt>
                <c:pt idx="1">
                  <c:v>Los Angeles County</c:v>
                </c:pt>
              </c:strCache>
            </c:strRef>
          </c:cat>
          <c:val>
            <c:numRef>
              <c:f>(Charts!$G$15,Charts!$M$15)</c:f>
              <c:numCache>
                <c:formatCode>0</c:formatCode>
                <c:ptCount val="2"/>
                <c:pt idx="0">
                  <c:v>3197</c:v>
                </c:pt>
                <c:pt idx="1">
                  <c:v>71813</c:v>
                </c:pt>
              </c:numCache>
            </c:numRef>
          </c:val>
          <c:extLst>
            <c:ext xmlns:c16="http://schemas.microsoft.com/office/drawing/2014/chart" uri="{C3380CC4-5D6E-409C-BE32-E72D297353CC}">
              <c16:uniqueId val="{00000002-D3AD-4714-AAF9-C6A6F55FA806}"/>
            </c:ext>
          </c:extLst>
        </c:ser>
        <c:ser>
          <c:idx val="0"/>
          <c:order val="3"/>
          <c:tx>
            <c:strRef>
              <c:f>Charts!$B$14</c:f>
              <c:strCache>
                <c:ptCount val="1"/>
                <c:pt idx="0">
                  <c:v>Zero</c:v>
                </c:pt>
              </c:strCache>
            </c:strRef>
          </c:tx>
          <c:spPr>
            <a:solidFill>
              <a:srgbClr val="EDE1F2"/>
            </a:solidFill>
            <a:ln>
              <a:noFill/>
            </a:ln>
            <a:effectLst/>
          </c:spPr>
          <c:invertIfNegative val="0"/>
          <c:cat>
            <c:strRef>
              <c:f>(Charts!$G$1,Charts!$M$1)</c:f>
              <c:strCache>
                <c:ptCount val="2"/>
                <c:pt idx="0">
                  <c:v>Long Beach</c:v>
                </c:pt>
                <c:pt idx="1">
                  <c:v>Los Angeles County</c:v>
                </c:pt>
              </c:strCache>
            </c:strRef>
          </c:cat>
          <c:val>
            <c:numRef>
              <c:f>(Charts!$G$14,Charts!$M$14)</c:f>
              <c:numCache>
                <c:formatCode>0</c:formatCode>
                <c:ptCount val="2"/>
                <c:pt idx="0">
                  <c:v>2600</c:v>
                </c:pt>
                <c:pt idx="1">
                  <c:v>57549</c:v>
                </c:pt>
              </c:numCache>
            </c:numRef>
          </c:val>
          <c:extLst>
            <c:ext xmlns:c16="http://schemas.microsoft.com/office/drawing/2014/chart" uri="{C3380CC4-5D6E-409C-BE32-E72D297353CC}">
              <c16:uniqueId val="{00000003-D3AD-4714-AAF9-C6A6F55FA806}"/>
            </c:ext>
          </c:extLst>
        </c:ser>
        <c:dLbls>
          <c:showLegendKey val="0"/>
          <c:showVal val="0"/>
          <c:showCatName val="0"/>
          <c:showSerName val="0"/>
          <c:showPercent val="0"/>
          <c:showBubbleSize val="0"/>
        </c:dLbls>
        <c:gapWidth val="55"/>
        <c:overlap val="100"/>
        <c:axId val="613273472"/>
        <c:axId val="613267232"/>
      </c:barChart>
      <c:catAx>
        <c:axId val="61327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267232"/>
        <c:crosses val="autoZero"/>
        <c:auto val="1"/>
        <c:lblAlgn val="ctr"/>
        <c:lblOffset val="100"/>
        <c:noMultiLvlLbl val="0"/>
      </c:catAx>
      <c:valAx>
        <c:axId val="6132672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273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Asian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3"/>
          <c:order val="0"/>
          <c:tx>
            <c:strRef>
              <c:f>Charts!$B$9</c:f>
              <c:strCache>
                <c:ptCount val="1"/>
                <c:pt idx="0">
                  <c:v>High</c:v>
                </c:pt>
              </c:strCache>
            </c:strRef>
          </c:tx>
          <c:spPr>
            <a:solidFill>
              <a:srgbClr val="6F458A"/>
            </a:solidFill>
            <a:ln>
              <a:noFill/>
            </a:ln>
            <a:effectLst/>
          </c:spPr>
          <c:invertIfNegative val="0"/>
          <c:cat>
            <c:strRef>
              <c:f>(Charts!$G$1,Charts!$M$1)</c:f>
              <c:strCache>
                <c:ptCount val="2"/>
                <c:pt idx="0">
                  <c:v>Long Beach</c:v>
                </c:pt>
                <c:pt idx="1">
                  <c:v>Los Angeles County</c:v>
                </c:pt>
              </c:strCache>
            </c:strRef>
          </c:cat>
          <c:val>
            <c:numRef>
              <c:f>(Charts!$G$9,Charts!$M$9)</c:f>
              <c:numCache>
                <c:formatCode>0</c:formatCode>
                <c:ptCount val="2"/>
                <c:pt idx="0">
                  <c:v>570.54777000000001</c:v>
                </c:pt>
                <c:pt idx="1">
                  <c:v>1957.3153599999998</c:v>
                </c:pt>
              </c:numCache>
            </c:numRef>
          </c:val>
          <c:extLst>
            <c:ext xmlns:c16="http://schemas.microsoft.com/office/drawing/2014/chart" uri="{C3380CC4-5D6E-409C-BE32-E72D297353CC}">
              <c16:uniqueId val="{00000000-4387-4AB0-9CF7-AD78B3478985}"/>
            </c:ext>
          </c:extLst>
        </c:ser>
        <c:ser>
          <c:idx val="2"/>
          <c:order val="1"/>
          <c:tx>
            <c:strRef>
              <c:f>Charts!$B$8</c:f>
              <c:strCache>
                <c:ptCount val="1"/>
                <c:pt idx="0">
                  <c:v>Medium</c:v>
                </c:pt>
              </c:strCache>
            </c:strRef>
          </c:tx>
          <c:spPr>
            <a:solidFill>
              <a:srgbClr val="956FAB"/>
            </a:solidFill>
            <a:ln>
              <a:noFill/>
            </a:ln>
            <a:effectLst/>
          </c:spPr>
          <c:invertIfNegative val="0"/>
          <c:cat>
            <c:strRef>
              <c:f>(Charts!$G$1,Charts!$M$1)</c:f>
              <c:strCache>
                <c:ptCount val="2"/>
                <c:pt idx="0">
                  <c:v>Long Beach</c:v>
                </c:pt>
                <c:pt idx="1">
                  <c:v>Los Angeles County</c:v>
                </c:pt>
              </c:strCache>
            </c:strRef>
          </c:cat>
          <c:val>
            <c:numRef>
              <c:f>(Charts!$G$8,Charts!$M$8)</c:f>
              <c:numCache>
                <c:formatCode>0</c:formatCode>
                <c:ptCount val="2"/>
                <c:pt idx="0">
                  <c:v>428.20066000000003</c:v>
                </c:pt>
                <c:pt idx="1">
                  <c:v>7019.531439999997</c:v>
                </c:pt>
              </c:numCache>
            </c:numRef>
          </c:val>
          <c:extLst>
            <c:ext xmlns:c16="http://schemas.microsoft.com/office/drawing/2014/chart" uri="{C3380CC4-5D6E-409C-BE32-E72D297353CC}">
              <c16:uniqueId val="{00000001-4387-4AB0-9CF7-AD78B3478985}"/>
            </c:ext>
          </c:extLst>
        </c:ser>
        <c:ser>
          <c:idx val="1"/>
          <c:order val="2"/>
          <c:tx>
            <c:strRef>
              <c:f>Charts!$B$7</c:f>
              <c:strCache>
                <c:ptCount val="1"/>
                <c:pt idx="0">
                  <c:v>Low</c:v>
                </c:pt>
              </c:strCache>
            </c:strRef>
          </c:tx>
          <c:spPr>
            <a:solidFill>
              <a:srgbClr val="C0A3CF"/>
            </a:solidFill>
            <a:ln>
              <a:noFill/>
            </a:ln>
            <a:effectLst/>
          </c:spPr>
          <c:invertIfNegative val="0"/>
          <c:cat>
            <c:strRef>
              <c:f>(Charts!$G$1,Charts!$M$1)</c:f>
              <c:strCache>
                <c:ptCount val="2"/>
                <c:pt idx="0">
                  <c:v>Long Beach</c:v>
                </c:pt>
                <c:pt idx="1">
                  <c:v>Los Angeles County</c:v>
                </c:pt>
              </c:strCache>
            </c:strRef>
          </c:cat>
          <c:val>
            <c:numRef>
              <c:f>(Charts!$G$7,Charts!$M$7)</c:f>
              <c:numCache>
                <c:formatCode>0</c:formatCode>
                <c:ptCount val="2"/>
                <c:pt idx="0">
                  <c:v>1064.73542</c:v>
                </c:pt>
                <c:pt idx="1">
                  <c:v>22655.147540000013</c:v>
                </c:pt>
              </c:numCache>
            </c:numRef>
          </c:val>
          <c:extLst>
            <c:ext xmlns:c16="http://schemas.microsoft.com/office/drawing/2014/chart" uri="{C3380CC4-5D6E-409C-BE32-E72D297353CC}">
              <c16:uniqueId val="{00000002-4387-4AB0-9CF7-AD78B3478985}"/>
            </c:ext>
          </c:extLst>
        </c:ser>
        <c:ser>
          <c:idx val="0"/>
          <c:order val="3"/>
          <c:tx>
            <c:strRef>
              <c:f>Charts!$B$6</c:f>
              <c:strCache>
                <c:ptCount val="1"/>
                <c:pt idx="0">
                  <c:v>Zero</c:v>
                </c:pt>
              </c:strCache>
            </c:strRef>
          </c:tx>
          <c:spPr>
            <a:solidFill>
              <a:srgbClr val="EDE1F2"/>
            </a:solidFill>
            <a:ln>
              <a:noFill/>
            </a:ln>
            <a:effectLst/>
          </c:spPr>
          <c:invertIfNegative val="0"/>
          <c:cat>
            <c:strRef>
              <c:f>(Charts!$G$1,Charts!$M$1)</c:f>
              <c:strCache>
                <c:ptCount val="2"/>
                <c:pt idx="0">
                  <c:v>Long Beach</c:v>
                </c:pt>
                <c:pt idx="1">
                  <c:v>Los Angeles County</c:v>
                </c:pt>
              </c:strCache>
            </c:strRef>
          </c:cat>
          <c:val>
            <c:numRef>
              <c:f>(Charts!$G$6,Charts!$M$6)</c:f>
              <c:numCache>
                <c:formatCode>0</c:formatCode>
                <c:ptCount val="2"/>
                <c:pt idx="0">
                  <c:v>397.2894</c:v>
                </c:pt>
                <c:pt idx="1">
                  <c:v>16936.376550000001</c:v>
                </c:pt>
              </c:numCache>
            </c:numRef>
          </c:val>
          <c:extLst>
            <c:ext xmlns:c16="http://schemas.microsoft.com/office/drawing/2014/chart" uri="{C3380CC4-5D6E-409C-BE32-E72D297353CC}">
              <c16:uniqueId val="{00000003-4387-4AB0-9CF7-AD78B3478985}"/>
            </c:ext>
          </c:extLst>
        </c:ser>
        <c:dLbls>
          <c:showLegendKey val="0"/>
          <c:showVal val="0"/>
          <c:showCatName val="0"/>
          <c:showSerName val="0"/>
          <c:showPercent val="0"/>
          <c:showBubbleSize val="0"/>
        </c:dLbls>
        <c:gapWidth val="55"/>
        <c:overlap val="100"/>
        <c:axId val="834729375"/>
        <c:axId val="834733119"/>
      </c:barChart>
      <c:catAx>
        <c:axId val="834729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4733119"/>
        <c:crosses val="autoZero"/>
        <c:auto val="1"/>
        <c:lblAlgn val="ctr"/>
        <c:lblOffset val="100"/>
        <c:noMultiLvlLbl val="0"/>
      </c:catAx>
      <c:valAx>
        <c:axId val="8347331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47293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Black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3"/>
          <c:order val="0"/>
          <c:tx>
            <c:strRef>
              <c:f>Charts!$B$13</c:f>
              <c:strCache>
                <c:ptCount val="1"/>
                <c:pt idx="0">
                  <c:v>High</c:v>
                </c:pt>
              </c:strCache>
            </c:strRef>
          </c:tx>
          <c:spPr>
            <a:solidFill>
              <a:srgbClr val="6F458A"/>
            </a:solidFill>
            <a:ln>
              <a:noFill/>
            </a:ln>
            <a:effectLst/>
          </c:spPr>
          <c:invertIfNegative val="0"/>
          <c:cat>
            <c:strRef>
              <c:f>(Charts!$G$1,Charts!$M$1)</c:f>
              <c:strCache>
                <c:ptCount val="2"/>
                <c:pt idx="0">
                  <c:v>Long Beach</c:v>
                </c:pt>
                <c:pt idx="1">
                  <c:v>Los Angeles County</c:v>
                </c:pt>
              </c:strCache>
            </c:strRef>
          </c:cat>
          <c:val>
            <c:numRef>
              <c:f>(Charts!$G$13,Charts!$M$13)</c:f>
              <c:numCache>
                <c:formatCode>0</c:formatCode>
                <c:ptCount val="2"/>
                <c:pt idx="0">
                  <c:v>1081.4818700000001</c:v>
                </c:pt>
                <c:pt idx="1">
                  <c:v>6027.7430700000032</c:v>
                </c:pt>
              </c:numCache>
            </c:numRef>
          </c:val>
          <c:extLst>
            <c:ext xmlns:c16="http://schemas.microsoft.com/office/drawing/2014/chart" uri="{C3380CC4-5D6E-409C-BE32-E72D297353CC}">
              <c16:uniqueId val="{00000000-10DD-4DE1-BE92-23ADB4508798}"/>
            </c:ext>
          </c:extLst>
        </c:ser>
        <c:ser>
          <c:idx val="2"/>
          <c:order val="1"/>
          <c:tx>
            <c:strRef>
              <c:f>Charts!$B$12</c:f>
              <c:strCache>
                <c:ptCount val="1"/>
                <c:pt idx="0">
                  <c:v>Medium</c:v>
                </c:pt>
              </c:strCache>
            </c:strRef>
          </c:tx>
          <c:spPr>
            <a:solidFill>
              <a:srgbClr val="956FAB"/>
            </a:solidFill>
            <a:ln>
              <a:noFill/>
            </a:ln>
            <a:effectLst/>
          </c:spPr>
          <c:invertIfNegative val="0"/>
          <c:cat>
            <c:strRef>
              <c:f>(Charts!$G$1,Charts!$M$1)</c:f>
              <c:strCache>
                <c:ptCount val="2"/>
                <c:pt idx="0">
                  <c:v>Long Beach</c:v>
                </c:pt>
                <c:pt idx="1">
                  <c:v>Los Angeles County</c:v>
                </c:pt>
              </c:strCache>
            </c:strRef>
          </c:cat>
          <c:val>
            <c:numRef>
              <c:f>(Charts!$G$12,Charts!$M$12)</c:f>
              <c:numCache>
                <c:formatCode>0</c:formatCode>
                <c:ptCount val="2"/>
                <c:pt idx="0">
                  <c:v>648.02972</c:v>
                </c:pt>
                <c:pt idx="1">
                  <c:v>7072.9758200000006</c:v>
                </c:pt>
              </c:numCache>
            </c:numRef>
          </c:val>
          <c:extLst>
            <c:ext xmlns:c16="http://schemas.microsoft.com/office/drawing/2014/chart" uri="{C3380CC4-5D6E-409C-BE32-E72D297353CC}">
              <c16:uniqueId val="{00000001-10DD-4DE1-BE92-23ADB4508798}"/>
            </c:ext>
          </c:extLst>
        </c:ser>
        <c:ser>
          <c:idx val="1"/>
          <c:order val="2"/>
          <c:tx>
            <c:strRef>
              <c:f>Charts!$B$11</c:f>
              <c:strCache>
                <c:ptCount val="1"/>
                <c:pt idx="0">
                  <c:v>Low</c:v>
                </c:pt>
              </c:strCache>
            </c:strRef>
          </c:tx>
          <c:spPr>
            <a:solidFill>
              <a:srgbClr val="C0A3CF"/>
            </a:solidFill>
            <a:ln>
              <a:noFill/>
            </a:ln>
            <a:effectLst/>
          </c:spPr>
          <c:invertIfNegative val="0"/>
          <c:cat>
            <c:strRef>
              <c:f>(Charts!$G$1,Charts!$M$1)</c:f>
              <c:strCache>
                <c:ptCount val="2"/>
                <c:pt idx="0">
                  <c:v>Long Beach</c:v>
                </c:pt>
                <c:pt idx="1">
                  <c:v>Los Angeles County</c:v>
                </c:pt>
              </c:strCache>
            </c:strRef>
          </c:cat>
          <c:val>
            <c:numRef>
              <c:f>(Charts!$G$11,Charts!$M$11)</c:f>
              <c:numCache>
                <c:formatCode>0</c:formatCode>
                <c:ptCount val="2"/>
                <c:pt idx="0">
                  <c:v>373.39864</c:v>
                </c:pt>
                <c:pt idx="1">
                  <c:v>6868.6146599999947</c:v>
                </c:pt>
              </c:numCache>
            </c:numRef>
          </c:val>
          <c:extLst>
            <c:ext xmlns:c16="http://schemas.microsoft.com/office/drawing/2014/chart" uri="{C3380CC4-5D6E-409C-BE32-E72D297353CC}">
              <c16:uniqueId val="{00000002-10DD-4DE1-BE92-23ADB4508798}"/>
            </c:ext>
          </c:extLst>
        </c:ser>
        <c:ser>
          <c:idx val="0"/>
          <c:order val="3"/>
          <c:tx>
            <c:strRef>
              <c:f>Charts!$B$10</c:f>
              <c:strCache>
                <c:ptCount val="1"/>
                <c:pt idx="0">
                  <c:v>Zero</c:v>
                </c:pt>
              </c:strCache>
            </c:strRef>
          </c:tx>
          <c:spPr>
            <a:solidFill>
              <a:srgbClr val="EDE1F2"/>
            </a:solidFill>
            <a:ln>
              <a:noFill/>
            </a:ln>
            <a:effectLst/>
          </c:spPr>
          <c:invertIfNegative val="0"/>
          <c:cat>
            <c:strRef>
              <c:f>(Charts!$G$1,Charts!$M$1)</c:f>
              <c:strCache>
                <c:ptCount val="2"/>
                <c:pt idx="0">
                  <c:v>Long Beach</c:v>
                </c:pt>
                <c:pt idx="1">
                  <c:v>Los Angeles County</c:v>
                </c:pt>
              </c:strCache>
            </c:strRef>
          </c:cat>
          <c:val>
            <c:numRef>
              <c:f>(Charts!$G$10,Charts!$M$10)</c:f>
              <c:numCache>
                <c:formatCode>0</c:formatCode>
                <c:ptCount val="2"/>
                <c:pt idx="0">
                  <c:v>517.38932999999997</c:v>
                </c:pt>
                <c:pt idx="1">
                  <c:v>5566.1312699999971</c:v>
                </c:pt>
              </c:numCache>
            </c:numRef>
          </c:val>
          <c:extLst>
            <c:ext xmlns:c16="http://schemas.microsoft.com/office/drawing/2014/chart" uri="{C3380CC4-5D6E-409C-BE32-E72D297353CC}">
              <c16:uniqueId val="{00000003-10DD-4DE1-BE92-23ADB4508798}"/>
            </c:ext>
          </c:extLst>
        </c:ser>
        <c:dLbls>
          <c:showLegendKey val="0"/>
          <c:showVal val="0"/>
          <c:showCatName val="0"/>
          <c:showSerName val="0"/>
          <c:showPercent val="0"/>
          <c:showBubbleSize val="0"/>
        </c:dLbls>
        <c:gapWidth val="55"/>
        <c:overlap val="100"/>
        <c:axId val="222251984"/>
        <c:axId val="222257808"/>
      </c:barChart>
      <c:catAx>
        <c:axId val="22225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257808"/>
        <c:crosses val="autoZero"/>
        <c:auto val="1"/>
        <c:lblAlgn val="ctr"/>
        <c:lblOffset val="100"/>
        <c:noMultiLvlLbl val="0"/>
      </c:catAx>
      <c:valAx>
        <c:axId val="2222578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251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Other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3"/>
          <c:order val="0"/>
          <c:tx>
            <c:strRef>
              <c:f>Charts!$B$5</c:f>
              <c:strCache>
                <c:ptCount val="1"/>
                <c:pt idx="0">
                  <c:v>High</c:v>
                </c:pt>
              </c:strCache>
            </c:strRef>
          </c:tx>
          <c:spPr>
            <a:solidFill>
              <a:srgbClr val="6F458A"/>
            </a:solidFill>
            <a:ln>
              <a:noFill/>
            </a:ln>
            <a:effectLst/>
          </c:spPr>
          <c:invertIfNegative val="0"/>
          <c:cat>
            <c:strRef>
              <c:f>(Charts!$G$1,Charts!$M$1)</c:f>
              <c:strCache>
                <c:ptCount val="2"/>
                <c:pt idx="0">
                  <c:v>Long Beach</c:v>
                </c:pt>
                <c:pt idx="1">
                  <c:v>Los Angeles County</c:v>
                </c:pt>
              </c:strCache>
            </c:strRef>
          </c:cat>
          <c:val>
            <c:numRef>
              <c:f>(Charts!$G$5,Charts!$M$5)</c:f>
              <c:numCache>
                <c:formatCode>0</c:formatCode>
                <c:ptCount val="2"/>
                <c:pt idx="0">
                  <c:v>1215.9703699999995</c:v>
                </c:pt>
                <c:pt idx="1">
                  <c:v>11045.941410000005</c:v>
                </c:pt>
              </c:numCache>
            </c:numRef>
          </c:val>
          <c:extLst>
            <c:ext xmlns:c16="http://schemas.microsoft.com/office/drawing/2014/chart" uri="{C3380CC4-5D6E-409C-BE32-E72D297353CC}">
              <c16:uniqueId val="{00000000-2CA9-4C53-BAC1-09A3E7B550DE}"/>
            </c:ext>
          </c:extLst>
        </c:ser>
        <c:ser>
          <c:idx val="2"/>
          <c:order val="1"/>
          <c:tx>
            <c:strRef>
              <c:f>Charts!$B$4</c:f>
              <c:strCache>
                <c:ptCount val="1"/>
                <c:pt idx="0">
                  <c:v>Medium</c:v>
                </c:pt>
              </c:strCache>
            </c:strRef>
          </c:tx>
          <c:spPr>
            <a:solidFill>
              <a:srgbClr val="956FAB"/>
            </a:solidFill>
            <a:ln>
              <a:noFill/>
            </a:ln>
            <a:effectLst/>
          </c:spPr>
          <c:invertIfNegative val="0"/>
          <c:cat>
            <c:strRef>
              <c:f>(Charts!$G$1,Charts!$M$1)</c:f>
              <c:strCache>
                <c:ptCount val="2"/>
                <c:pt idx="0">
                  <c:v>Long Beach</c:v>
                </c:pt>
                <c:pt idx="1">
                  <c:v>Los Angeles County</c:v>
                </c:pt>
              </c:strCache>
            </c:strRef>
          </c:cat>
          <c:val>
            <c:numRef>
              <c:f>(Charts!$G$4,Charts!$M$4)</c:f>
              <c:numCache>
                <c:formatCode>0</c:formatCode>
                <c:ptCount val="2"/>
                <c:pt idx="0">
                  <c:v>1218.76965</c:v>
                </c:pt>
                <c:pt idx="1">
                  <c:v>16624.492610000001</c:v>
                </c:pt>
              </c:numCache>
            </c:numRef>
          </c:val>
          <c:extLst>
            <c:ext xmlns:c16="http://schemas.microsoft.com/office/drawing/2014/chart" uri="{C3380CC4-5D6E-409C-BE32-E72D297353CC}">
              <c16:uniqueId val="{00000001-2CA9-4C53-BAC1-09A3E7B550DE}"/>
            </c:ext>
          </c:extLst>
        </c:ser>
        <c:ser>
          <c:idx val="1"/>
          <c:order val="2"/>
          <c:tx>
            <c:strRef>
              <c:f>Charts!$B$3</c:f>
              <c:strCache>
                <c:ptCount val="1"/>
                <c:pt idx="0">
                  <c:v>Low</c:v>
                </c:pt>
              </c:strCache>
            </c:strRef>
          </c:tx>
          <c:spPr>
            <a:solidFill>
              <a:srgbClr val="C0A3CF"/>
            </a:solidFill>
            <a:ln>
              <a:noFill/>
            </a:ln>
            <a:effectLst/>
          </c:spPr>
          <c:invertIfNegative val="0"/>
          <c:cat>
            <c:strRef>
              <c:f>(Charts!$G$1,Charts!$M$1)</c:f>
              <c:strCache>
                <c:ptCount val="2"/>
                <c:pt idx="0">
                  <c:v>Long Beach</c:v>
                </c:pt>
                <c:pt idx="1">
                  <c:v>Los Angeles County</c:v>
                </c:pt>
              </c:strCache>
            </c:strRef>
          </c:cat>
          <c:val>
            <c:numRef>
              <c:f>(Charts!$G$3,Charts!$M$3)</c:f>
              <c:numCache>
                <c:formatCode>0</c:formatCode>
                <c:ptCount val="2"/>
                <c:pt idx="0">
                  <c:v>1082.8659500000001</c:v>
                </c:pt>
                <c:pt idx="1">
                  <c:v>19593.237699999991</c:v>
                </c:pt>
              </c:numCache>
            </c:numRef>
          </c:val>
          <c:extLst>
            <c:ext xmlns:c16="http://schemas.microsoft.com/office/drawing/2014/chart" uri="{C3380CC4-5D6E-409C-BE32-E72D297353CC}">
              <c16:uniqueId val="{00000002-2CA9-4C53-BAC1-09A3E7B550DE}"/>
            </c:ext>
          </c:extLst>
        </c:ser>
        <c:ser>
          <c:idx val="0"/>
          <c:order val="3"/>
          <c:tx>
            <c:strRef>
              <c:f>Charts!$B$2</c:f>
              <c:strCache>
                <c:ptCount val="1"/>
                <c:pt idx="0">
                  <c:v>Zero</c:v>
                </c:pt>
              </c:strCache>
            </c:strRef>
          </c:tx>
          <c:spPr>
            <a:solidFill>
              <a:srgbClr val="EDE1F2"/>
            </a:solidFill>
            <a:ln>
              <a:noFill/>
            </a:ln>
            <a:effectLst/>
          </c:spPr>
          <c:invertIfNegative val="0"/>
          <c:cat>
            <c:strRef>
              <c:f>(Charts!$G$1,Charts!$M$1)</c:f>
              <c:strCache>
                <c:ptCount val="2"/>
                <c:pt idx="0">
                  <c:v>Long Beach</c:v>
                </c:pt>
                <c:pt idx="1">
                  <c:v>Los Angeles County</c:v>
                </c:pt>
              </c:strCache>
            </c:strRef>
          </c:cat>
          <c:val>
            <c:numRef>
              <c:f>(Charts!$G$2,Charts!$M$2)</c:f>
              <c:numCache>
                <c:formatCode>0</c:formatCode>
                <c:ptCount val="2"/>
                <c:pt idx="0">
                  <c:v>1071.3212800000001</c:v>
                </c:pt>
                <c:pt idx="1">
                  <c:v>19785.492159999994</c:v>
                </c:pt>
              </c:numCache>
            </c:numRef>
          </c:val>
          <c:extLst>
            <c:ext xmlns:c16="http://schemas.microsoft.com/office/drawing/2014/chart" uri="{C3380CC4-5D6E-409C-BE32-E72D297353CC}">
              <c16:uniqueId val="{00000003-2CA9-4C53-BAC1-09A3E7B550DE}"/>
            </c:ext>
          </c:extLst>
        </c:ser>
        <c:dLbls>
          <c:showLegendKey val="0"/>
          <c:showVal val="0"/>
          <c:showCatName val="0"/>
          <c:showSerName val="0"/>
          <c:showPercent val="0"/>
          <c:showBubbleSize val="0"/>
        </c:dLbls>
        <c:gapWidth val="55"/>
        <c:overlap val="100"/>
        <c:axId val="735404207"/>
        <c:axId val="735403375"/>
      </c:barChart>
      <c:catAx>
        <c:axId val="735404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403375"/>
        <c:crosses val="autoZero"/>
        <c:auto val="1"/>
        <c:lblAlgn val="ctr"/>
        <c:lblOffset val="100"/>
        <c:noMultiLvlLbl val="0"/>
      </c:catAx>
      <c:valAx>
        <c:axId val="7354033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4042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8ED65-9B1B-400A-AA72-F1CFD57F500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9192670-732D-4E71-B716-9EAD3DB64082}">
      <dgm:prSet phldrT="[Text]"/>
      <dgm:spPr>
        <a:solidFill>
          <a:srgbClr val="C0A3CF"/>
        </a:solidFill>
      </dgm:spPr>
      <dgm:t>
        <a:bodyPr/>
        <a:lstStyle/>
        <a:p>
          <a:r>
            <a:rPr lang="en-US" dirty="0"/>
            <a:t>No Risk 	</a:t>
          </a:r>
        </a:p>
      </dgm:t>
    </dgm:pt>
    <dgm:pt modelId="{28BA97D2-C877-44A0-949F-4EE2E0C432EB}" type="parTrans" cxnId="{5A0EF06A-79F2-47AF-A3C3-20B79C5A136A}">
      <dgm:prSet/>
      <dgm:spPr/>
      <dgm:t>
        <a:bodyPr/>
        <a:lstStyle/>
        <a:p>
          <a:endParaRPr lang="en-US"/>
        </a:p>
      </dgm:t>
    </dgm:pt>
    <dgm:pt modelId="{18B58F89-68E3-46AD-AA43-1168C92C1092}" type="sibTrans" cxnId="{5A0EF06A-79F2-47AF-A3C3-20B79C5A136A}">
      <dgm:prSet/>
      <dgm:spPr/>
      <dgm:t>
        <a:bodyPr/>
        <a:lstStyle/>
        <a:p>
          <a:endParaRPr lang="en-US"/>
        </a:p>
      </dgm:t>
    </dgm:pt>
    <dgm:pt modelId="{B29618EA-155B-4B6D-9818-F5B0071EC0D5}">
      <dgm:prSet phldrT="[Text]"/>
      <dgm:spPr>
        <a:solidFill>
          <a:srgbClr val="C0A3CF"/>
        </a:solidFill>
      </dgm:spPr>
      <dgm:t>
        <a:bodyPr/>
        <a:lstStyle/>
        <a:p>
          <a:r>
            <a:rPr lang="en-US" dirty="0"/>
            <a:t>1-2 Risk Factors</a:t>
          </a:r>
        </a:p>
      </dgm:t>
    </dgm:pt>
    <dgm:pt modelId="{2D306FD9-2177-4F88-9B22-4058C5790B17}" type="parTrans" cxnId="{4A5849EA-004E-4F7F-8D9D-D19C91139962}">
      <dgm:prSet/>
      <dgm:spPr/>
      <dgm:t>
        <a:bodyPr/>
        <a:lstStyle/>
        <a:p>
          <a:endParaRPr lang="en-US"/>
        </a:p>
      </dgm:t>
    </dgm:pt>
    <dgm:pt modelId="{209A9B56-D46E-415E-832A-930D06F072DF}" type="sibTrans" cxnId="{4A5849EA-004E-4F7F-8D9D-D19C91139962}">
      <dgm:prSet/>
      <dgm:spPr/>
      <dgm:t>
        <a:bodyPr/>
        <a:lstStyle/>
        <a:p>
          <a:endParaRPr lang="en-US"/>
        </a:p>
      </dgm:t>
    </dgm:pt>
    <dgm:pt modelId="{DCB22509-3BBE-4AF6-AD9A-615EF6975747}">
      <dgm:prSet phldrT="[Text]"/>
      <dgm:spPr>
        <a:solidFill>
          <a:srgbClr val="C0A3CF"/>
        </a:solidFill>
      </dgm:spPr>
      <dgm:t>
        <a:bodyPr/>
        <a:lstStyle/>
        <a:p>
          <a:r>
            <a:rPr lang="en-US" dirty="0"/>
            <a:t>3-5 Risk Factors</a:t>
          </a:r>
        </a:p>
      </dgm:t>
    </dgm:pt>
    <dgm:pt modelId="{C8E8F9DE-BB4F-4CE4-A077-979923F09F3D}" type="parTrans" cxnId="{901C0891-F160-43BB-9EAD-072E4142CDD7}">
      <dgm:prSet/>
      <dgm:spPr/>
      <dgm:t>
        <a:bodyPr/>
        <a:lstStyle/>
        <a:p>
          <a:endParaRPr lang="en-US"/>
        </a:p>
      </dgm:t>
    </dgm:pt>
    <dgm:pt modelId="{FF93C3E7-967F-42B9-8F5D-04F4A2F89915}" type="sibTrans" cxnId="{901C0891-F160-43BB-9EAD-072E4142CDD7}">
      <dgm:prSet/>
      <dgm:spPr/>
      <dgm:t>
        <a:bodyPr/>
        <a:lstStyle/>
        <a:p>
          <a:endParaRPr lang="en-US"/>
        </a:p>
      </dgm:t>
    </dgm:pt>
    <dgm:pt modelId="{4C64F27C-353F-4DD8-B31A-F43C82499DF1}">
      <dgm:prSet/>
      <dgm:spPr>
        <a:solidFill>
          <a:srgbClr val="C0A3CF"/>
        </a:solidFill>
      </dgm:spPr>
      <dgm:t>
        <a:bodyPr/>
        <a:lstStyle/>
        <a:p>
          <a:r>
            <a:rPr lang="en-US" dirty="0"/>
            <a:t>6-10 Risk Factors </a:t>
          </a:r>
        </a:p>
      </dgm:t>
    </dgm:pt>
    <dgm:pt modelId="{0B46F0F7-3E1D-43C1-97B8-2CC3EC04F7BA}" type="parTrans" cxnId="{92B560EE-8F4C-4F05-AC1F-E7AF70F14270}">
      <dgm:prSet/>
      <dgm:spPr/>
      <dgm:t>
        <a:bodyPr/>
        <a:lstStyle/>
        <a:p>
          <a:endParaRPr lang="en-US"/>
        </a:p>
      </dgm:t>
    </dgm:pt>
    <dgm:pt modelId="{8854DCD0-8806-4AF4-A8EB-D444DDC63649}" type="sibTrans" cxnId="{92B560EE-8F4C-4F05-AC1F-E7AF70F14270}">
      <dgm:prSet/>
      <dgm:spPr/>
      <dgm:t>
        <a:bodyPr/>
        <a:lstStyle/>
        <a:p>
          <a:endParaRPr lang="en-US"/>
        </a:p>
      </dgm:t>
    </dgm:pt>
    <dgm:pt modelId="{77C5DD0B-307F-4005-8609-37A07497C61A}" type="pres">
      <dgm:prSet presAssocID="{FEC8ED65-9B1B-400A-AA72-F1CFD57F5005}" presName="Name0" presStyleCnt="0">
        <dgm:presLayoutVars>
          <dgm:chMax val="7"/>
          <dgm:chPref val="7"/>
          <dgm:dir/>
        </dgm:presLayoutVars>
      </dgm:prSet>
      <dgm:spPr/>
    </dgm:pt>
    <dgm:pt modelId="{20274D4D-E6B4-4106-ACE8-F7A59A3A2BFE}" type="pres">
      <dgm:prSet presAssocID="{FEC8ED65-9B1B-400A-AA72-F1CFD57F5005}" presName="Name1" presStyleCnt="0"/>
      <dgm:spPr/>
    </dgm:pt>
    <dgm:pt modelId="{95E9799C-F82F-459D-8638-65CF80164331}" type="pres">
      <dgm:prSet presAssocID="{FEC8ED65-9B1B-400A-AA72-F1CFD57F5005}" presName="cycle" presStyleCnt="0"/>
      <dgm:spPr/>
    </dgm:pt>
    <dgm:pt modelId="{460D0B5E-A415-499C-8487-8EDE560DBFEC}" type="pres">
      <dgm:prSet presAssocID="{FEC8ED65-9B1B-400A-AA72-F1CFD57F5005}" presName="srcNode" presStyleLbl="node1" presStyleIdx="0" presStyleCnt="4"/>
      <dgm:spPr/>
    </dgm:pt>
    <dgm:pt modelId="{D55814F1-AA24-4584-ABC8-45A6D5A6D056}" type="pres">
      <dgm:prSet presAssocID="{FEC8ED65-9B1B-400A-AA72-F1CFD57F5005}" presName="conn" presStyleLbl="parChTrans1D2" presStyleIdx="0" presStyleCnt="1"/>
      <dgm:spPr/>
    </dgm:pt>
    <dgm:pt modelId="{79B2D987-68DB-4543-99FD-E1EFE115AC1B}" type="pres">
      <dgm:prSet presAssocID="{FEC8ED65-9B1B-400A-AA72-F1CFD57F5005}" presName="extraNode" presStyleLbl="node1" presStyleIdx="0" presStyleCnt="4"/>
      <dgm:spPr/>
    </dgm:pt>
    <dgm:pt modelId="{76A38DD5-B05A-42B7-89F3-C687403DD67A}" type="pres">
      <dgm:prSet presAssocID="{FEC8ED65-9B1B-400A-AA72-F1CFD57F5005}" presName="dstNode" presStyleLbl="node1" presStyleIdx="0" presStyleCnt="4"/>
      <dgm:spPr/>
    </dgm:pt>
    <dgm:pt modelId="{BDBB968F-E1A1-47D2-8160-116E3F46C655}" type="pres">
      <dgm:prSet presAssocID="{D9192670-732D-4E71-B716-9EAD3DB64082}" presName="text_1" presStyleLbl="node1" presStyleIdx="0" presStyleCnt="4">
        <dgm:presLayoutVars>
          <dgm:bulletEnabled val="1"/>
        </dgm:presLayoutVars>
      </dgm:prSet>
      <dgm:spPr/>
    </dgm:pt>
    <dgm:pt modelId="{5E63D560-E0E7-4105-9044-087EEA9D38DC}" type="pres">
      <dgm:prSet presAssocID="{D9192670-732D-4E71-B716-9EAD3DB64082}" presName="accent_1" presStyleCnt="0"/>
      <dgm:spPr/>
    </dgm:pt>
    <dgm:pt modelId="{24C8CFF2-61D1-449F-A2ED-F661C411F429}" type="pres">
      <dgm:prSet presAssocID="{D9192670-732D-4E71-B716-9EAD3DB64082}" presName="accentRepeatNode" presStyleLbl="solidFgAcc1" presStyleIdx="0" presStyleCnt="4"/>
      <dgm:spPr/>
    </dgm:pt>
    <dgm:pt modelId="{F7252904-B9C2-4F5B-81EB-BC1657AC2B6C}" type="pres">
      <dgm:prSet presAssocID="{B29618EA-155B-4B6D-9818-F5B0071EC0D5}" presName="text_2" presStyleLbl="node1" presStyleIdx="1" presStyleCnt="4">
        <dgm:presLayoutVars>
          <dgm:bulletEnabled val="1"/>
        </dgm:presLayoutVars>
      </dgm:prSet>
      <dgm:spPr/>
    </dgm:pt>
    <dgm:pt modelId="{48CBC00B-ACB2-498C-BBDF-B0BEBE55DE47}" type="pres">
      <dgm:prSet presAssocID="{B29618EA-155B-4B6D-9818-F5B0071EC0D5}" presName="accent_2" presStyleCnt="0"/>
      <dgm:spPr/>
    </dgm:pt>
    <dgm:pt modelId="{5D7A9546-6BD8-4D5D-A194-BA5C08638BC8}" type="pres">
      <dgm:prSet presAssocID="{B29618EA-155B-4B6D-9818-F5B0071EC0D5}" presName="accentRepeatNode" presStyleLbl="solidFgAcc1" presStyleIdx="1" presStyleCnt="4"/>
      <dgm:spPr/>
    </dgm:pt>
    <dgm:pt modelId="{FAE6EF2F-E0FA-45EA-B106-E4135C62C0C7}" type="pres">
      <dgm:prSet presAssocID="{DCB22509-3BBE-4AF6-AD9A-615EF6975747}" presName="text_3" presStyleLbl="node1" presStyleIdx="2" presStyleCnt="4">
        <dgm:presLayoutVars>
          <dgm:bulletEnabled val="1"/>
        </dgm:presLayoutVars>
      </dgm:prSet>
      <dgm:spPr/>
    </dgm:pt>
    <dgm:pt modelId="{AB269FA9-8DAB-4851-956E-3FE0C4D4FDC7}" type="pres">
      <dgm:prSet presAssocID="{DCB22509-3BBE-4AF6-AD9A-615EF6975747}" presName="accent_3" presStyleCnt="0"/>
      <dgm:spPr/>
    </dgm:pt>
    <dgm:pt modelId="{113F40A1-E255-4131-9222-28CFC12B7777}" type="pres">
      <dgm:prSet presAssocID="{DCB22509-3BBE-4AF6-AD9A-615EF6975747}" presName="accentRepeatNode" presStyleLbl="solidFgAcc1" presStyleIdx="2" presStyleCnt="4"/>
      <dgm:spPr/>
    </dgm:pt>
    <dgm:pt modelId="{BBAFB1A8-39D6-468A-9820-1ECBFC44D5A8}" type="pres">
      <dgm:prSet presAssocID="{4C64F27C-353F-4DD8-B31A-F43C82499DF1}" presName="text_4" presStyleLbl="node1" presStyleIdx="3" presStyleCnt="4">
        <dgm:presLayoutVars>
          <dgm:bulletEnabled val="1"/>
        </dgm:presLayoutVars>
      </dgm:prSet>
      <dgm:spPr/>
    </dgm:pt>
    <dgm:pt modelId="{18E9320A-166A-4A3C-8CDA-3BC3947F65F4}" type="pres">
      <dgm:prSet presAssocID="{4C64F27C-353F-4DD8-B31A-F43C82499DF1}" presName="accent_4" presStyleCnt="0"/>
      <dgm:spPr/>
    </dgm:pt>
    <dgm:pt modelId="{7715F15D-424B-4E22-8DE5-70BD7A7CD5F0}" type="pres">
      <dgm:prSet presAssocID="{4C64F27C-353F-4DD8-B31A-F43C82499DF1}" presName="accentRepeatNode" presStyleLbl="solidFgAcc1" presStyleIdx="3" presStyleCnt="4"/>
      <dgm:spPr/>
    </dgm:pt>
  </dgm:ptLst>
  <dgm:cxnLst>
    <dgm:cxn modelId="{5A0EF06A-79F2-47AF-A3C3-20B79C5A136A}" srcId="{FEC8ED65-9B1B-400A-AA72-F1CFD57F5005}" destId="{D9192670-732D-4E71-B716-9EAD3DB64082}" srcOrd="0" destOrd="0" parTransId="{28BA97D2-C877-44A0-949F-4EE2E0C432EB}" sibTransId="{18B58F89-68E3-46AD-AA43-1168C92C1092}"/>
    <dgm:cxn modelId="{B1A7D477-7501-4523-B1FF-C94551CB5902}" type="presOf" srcId="{4C64F27C-353F-4DD8-B31A-F43C82499DF1}" destId="{BBAFB1A8-39D6-468A-9820-1ECBFC44D5A8}" srcOrd="0" destOrd="0" presId="urn:microsoft.com/office/officeart/2008/layout/VerticalCurvedList"/>
    <dgm:cxn modelId="{DC56788A-61D8-4160-8FCE-792B1BC9B666}" type="presOf" srcId="{FEC8ED65-9B1B-400A-AA72-F1CFD57F5005}" destId="{77C5DD0B-307F-4005-8609-37A07497C61A}" srcOrd="0" destOrd="0" presId="urn:microsoft.com/office/officeart/2008/layout/VerticalCurvedList"/>
    <dgm:cxn modelId="{901C0891-F160-43BB-9EAD-072E4142CDD7}" srcId="{FEC8ED65-9B1B-400A-AA72-F1CFD57F5005}" destId="{DCB22509-3BBE-4AF6-AD9A-615EF6975747}" srcOrd="2" destOrd="0" parTransId="{C8E8F9DE-BB4F-4CE4-A077-979923F09F3D}" sibTransId="{FF93C3E7-967F-42B9-8F5D-04F4A2F89915}"/>
    <dgm:cxn modelId="{2E76D7C8-D7BB-4F08-8B9C-828D446EBC59}" type="presOf" srcId="{D9192670-732D-4E71-B716-9EAD3DB64082}" destId="{BDBB968F-E1A1-47D2-8160-116E3F46C655}" srcOrd="0" destOrd="0" presId="urn:microsoft.com/office/officeart/2008/layout/VerticalCurvedList"/>
    <dgm:cxn modelId="{BBF431CB-A7C8-42AD-8455-6A938E686DC1}" type="presOf" srcId="{B29618EA-155B-4B6D-9818-F5B0071EC0D5}" destId="{F7252904-B9C2-4F5B-81EB-BC1657AC2B6C}" srcOrd="0" destOrd="0" presId="urn:microsoft.com/office/officeart/2008/layout/VerticalCurvedList"/>
    <dgm:cxn modelId="{8F37F9E8-FE52-40B6-8A9A-182EA253D810}" type="presOf" srcId="{DCB22509-3BBE-4AF6-AD9A-615EF6975747}" destId="{FAE6EF2F-E0FA-45EA-B106-E4135C62C0C7}" srcOrd="0" destOrd="0" presId="urn:microsoft.com/office/officeart/2008/layout/VerticalCurvedList"/>
    <dgm:cxn modelId="{4A5849EA-004E-4F7F-8D9D-D19C91139962}" srcId="{FEC8ED65-9B1B-400A-AA72-F1CFD57F5005}" destId="{B29618EA-155B-4B6D-9818-F5B0071EC0D5}" srcOrd="1" destOrd="0" parTransId="{2D306FD9-2177-4F88-9B22-4058C5790B17}" sibTransId="{209A9B56-D46E-415E-832A-930D06F072DF}"/>
    <dgm:cxn modelId="{92B560EE-8F4C-4F05-AC1F-E7AF70F14270}" srcId="{FEC8ED65-9B1B-400A-AA72-F1CFD57F5005}" destId="{4C64F27C-353F-4DD8-B31A-F43C82499DF1}" srcOrd="3" destOrd="0" parTransId="{0B46F0F7-3E1D-43C1-97B8-2CC3EC04F7BA}" sibTransId="{8854DCD0-8806-4AF4-A8EB-D444DDC63649}"/>
    <dgm:cxn modelId="{D82395F5-41FB-4E42-AD76-EE3CCD6FCF40}" type="presOf" srcId="{18B58F89-68E3-46AD-AA43-1168C92C1092}" destId="{D55814F1-AA24-4584-ABC8-45A6D5A6D056}" srcOrd="0" destOrd="0" presId="urn:microsoft.com/office/officeart/2008/layout/VerticalCurvedList"/>
    <dgm:cxn modelId="{1AEF2B8F-0048-4849-84C0-8EDDF41B60B7}" type="presParOf" srcId="{77C5DD0B-307F-4005-8609-37A07497C61A}" destId="{20274D4D-E6B4-4106-ACE8-F7A59A3A2BFE}" srcOrd="0" destOrd="0" presId="urn:microsoft.com/office/officeart/2008/layout/VerticalCurvedList"/>
    <dgm:cxn modelId="{10E2E32A-D66A-45DC-A49C-93E27F4D1E05}" type="presParOf" srcId="{20274D4D-E6B4-4106-ACE8-F7A59A3A2BFE}" destId="{95E9799C-F82F-459D-8638-65CF80164331}" srcOrd="0" destOrd="0" presId="urn:microsoft.com/office/officeart/2008/layout/VerticalCurvedList"/>
    <dgm:cxn modelId="{67E5FE8A-1A04-4713-A75A-D8449E997518}" type="presParOf" srcId="{95E9799C-F82F-459D-8638-65CF80164331}" destId="{460D0B5E-A415-499C-8487-8EDE560DBFEC}" srcOrd="0" destOrd="0" presId="urn:microsoft.com/office/officeart/2008/layout/VerticalCurvedList"/>
    <dgm:cxn modelId="{214D4267-A5E4-45F2-BBFA-E82D4D4CACDD}" type="presParOf" srcId="{95E9799C-F82F-459D-8638-65CF80164331}" destId="{D55814F1-AA24-4584-ABC8-45A6D5A6D056}" srcOrd="1" destOrd="0" presId="urn:microsoft.com/office/officeart/2008/layout/VerticalCurvedList"/>
    <dgm:cxn modelId="{F15B6AAF-E534-4A8B-8F63-92244D0AC8E1}" type="presParOf" srcId="{95E9799C-F82F-459D-8638-65CF80164331}" destId="{79B2D987-68DB-4543-99FD-E1EFE115AC1B}" srcOrd="2" destOrd="0" presId="urn:microsoft.com/office/officeart/2008/layout/VerticalCurvedList"/>
    <dgm:cxn modelId="{423140B6-DD02-4DD7-ADA8-36CA7E75FE59}" type="presParOf" srcId="{95E9799C-F82F-459D-8638-65CF80164331}" destId="{76A38DD5-B05A-42B7-89F3-C687403DD67A}" srcOrd="3" destOrd="0" presId="urn:microsoft.com/office/officeart/2008/layout/VerticalCurvedList"/>
    <dgm:cxn modelId="{F9F28207-24CA-461B-B2F4-7BA8D104CA49}" type="presParOf" srcId="{20274D4D-E6B4-4106-ACE8-F7A59A3A2BFE}" destId="{BDBB968F-E1A1-47D2-8160-116E3F46C655}" srcOrd="1" destOrd="0" presId="urn:microsoft.com/office/officeart/2008/layout/VerticalCurvedList"/>
    <dgm:cxn modelId="{C2528782-0BCF-45E7-9976-E0B7579EF183}" type="presParOf" srcId="{20274D4D-E6B4-4106-ACE8-F7A59A3A2BFE}" destId="{5E63D560-E0E7-4105-9044-087EEA9D38DC}" srcOrd="2" destOrd="0" presId="urn:microsoft.com/office/officeart/2008/layout/VerticalCurvedList"/>
    <dgm:cxn modelId="{A12F8F90-B7B2-48A5-A25A-50D04C517A7A}" type="presParOf" srcId="{5E63D560-E0E7-4105-9044-087EEA9D38DC}" destId="{24C8CFF2-61D1-449F-A2ED-F661C411F429}" srcOrd="0" destOrd="0" presId="urn:microsoft.com/office/officeart/2008/layout/VerticalCurvedList"/>
    <dgm:cxn modelId="{D5E95946-F13F-4588-9E96-03E586CEDD64}" type="presParOf" srcId="{20274D4D-E6B4-4106-ACE8-F7A59A3A2BFE}" destId="{F7252904-B9C2-4F5B-81EB-BC1657AC2B6C}" srcOrd="3" destOrd="0" presId="urn:microsoft.com/office/officeart/2008/layout/VerticalCurvedList"/>
    <dgm:cxn modelId="{4AC398AE-699B-489D-92AB-7F0600FD63D8}" type="presParOf" srcId="{20274D4D-E6B4-4106-ACE8-F7A59A3A2BFE}" destId="{48CBC00B-ACB2-498C-BBDF-B0BEBE55DE47}" srcOrd="4" destOrd="0" presId="urn:microsoft.com/office/officeart/2008/layout/VerticalCurvedList"/>
    <dgm:cxn modelId="{D83F275D-2D19-4257-BD10-A1BD9110A648}" type="presParOf" srcId="{48CBC00B-ACB2-498C-BBDF-B0BEBE55DE47}" destId="{5D7A9546-6BD8-4D5D-A194-BA5C08638BC8}" srcOrd="0" destOrd="0" presId="urn:microsoft.com/office/officeart/2008/layout/VerticalCurvedList"/>
    <dgm:cxn modelId="{9067D5AB-0885-4EF4-B10D-1ACA1FD9CB3F}" type="presParOf" srcId="{20274D4D-E6B4-4106-ACE8-F7A59A3A2BFE}" destId="{FAE6EF2F-E0FA-45EA-B106-E4135C62C0C7}" srcOrd="5" destOrd="0" presId="urn:microsoft.com/office/officeart/2008/layout/VerticalCurvedList"/>
    <dgm:cxn modelId="{96CD0923-CD35-4907-804A-E145B6A7C922}" type="presParOf" srcId="{20274D4D-E6B4-4106-ACE8-F7A59A3A2BFE}" destId="{AB269FA9-8DAB-4851-956E-3FE0C4D4FDC7}" srcOrd="6" destOrd="0" presId="urn:microsoft.com/office/officeart/2008/layout/VerticalCurvedList"/>
    <dgm:cxn modelId="{C25EEC86-6F2B-40A5-B450-7847AA45F666}" type="presParOf" srcId="{AB269FA9-8DAB-4851-956E-3FE0C4D4FDC7}" destId="{113F40A1-E255-4131-9222-28CFC12B7777}" srcOrd="0" destOrd="0" presId="urn:microsoft.com/office/officeart/2008/layout/VerticalCurvedList"/>
    <dgm:cxn modelId="{FDE11F60-9817-406F-BA8F-589974C0D8AB}" type="presParOf" srcId="{20274D4D-E6B4-4106-ACE8-F7A59A3A2BFE}" destId="{BBAFB1A8-39D6-468A-9820-1ECBFC44D5A8}" srcOrd="7" destOrd="0" presId="urn:microsoft.com/office/officeart/2008/layout/VerticalCurvedList"/>
    <dgm:cxn modelId="{BEE03FCF-8A19-4507-8AE7-BC8DF94849EE}" type="presParOf" srcId="{20274D4D-E6B4-4106-ACE8-F7A59A3A2BFE}" destId="{18E9320A-166A-4A3C-8CDA-3BC3947F65F4}" srcOrd="8" destOrd="0" presId="urn:microsoft.com/office/officeart/2008/layout/VerticalCurvedList"/>
    <dgm:cxn modelId="{9930F245-4C1A-4D37-8C19-9A0D4900F181}" type="presParOf" srcId="{18E9320A-166A-4A3C-8CDA-3BC3947F65F4}" destId="{7715F15D-424B-4E22-8DE5-70BD7A7CD5F0}"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A8F5BF-EEE7-4EE7-A5B0-E170B3EFEB0F}"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C651CCA0-E8DD-4D5A-8562-EA287283DC3B}">
      <dgm:prSet phldrT="[Text]"/>
      <dgm:spPr/>
      <dgm:t>
        <a:bodyPr/>
        <a:lstStyle/>
        <a:p>
          <a:r>
            <a:rPr lang="en-US" dirty="0"/>
            <a:t>Pct. 25+ with college degree</a:t>
          </a:r>
        </a:p>
      </dgm:t>
    </dgm:pt>
    <dgm:pt modelId="{D613FCEC-7BFD-497C-B1E6-71430166C4EA}" type="parTrans" cxnId="{20B87636-1A83-4E28-A3D0-AFDB9B9B9323}">
      <dgm:prSet/>
      <dgm:spPr/>
      <dgm:t>
        <a:bodyPr/>
        <a:lstStyle/>
        <a:p>
          <a:endParaRPr lang="en-US"/>
        </a:p>
      </dgm:t>
    </dgm:pt>
    <dgm:pt modelId="{DB35999C-D0F1-4050-B6E6-C0C71B90A710}" type="sibTrans" cxnId="{20B87636-1A83-4E28-A3D0-AFDB9B9B9323}">
      <dgm:prSet/>
      <dgm:spPr/>
      <dgm:t>
        <a:bodyPr/>
        <a:lstStyle/>
        <a:p>
          <a:endParaRPr lang="en-US"/>
        </a:p>
      </dgm:t>
    </dgm:pt>
    <dgm:pt modelId="{9ABEAE67-49D5-4F3F-8784-6BA448AA317D}">
      <dgm:prSet phldrT="[Text]"/>
      <dgm:spPr/>
      <dgm:t>
        <a:bodyPr/>
        <a:lstStyle/>
        <a:p>
          <a:r>
            <a:rPr lang="en-US" dirty="0"/>
            <a:t>Pct. 25+ with no diploma</a:t>
          </a:r>
        </a:p>
      </dgm:t>
    </dgm:pt>
    <dgm:pt modelId="{9A6E40ED-05B6-4958-9892-7C3B92A76CD7}" type="parTrans" cxnId="{E1BF637A-A80C-4E81-8EB7-9636909D1806}">
      <dgm:prSet/>
      <dgm:spPr/>
      <dgm:t>
        <a:bodyPr/>
        <a:lstStyle/>
        <a:p>
          <a:endParaRPr lang="en-US"/>
        </a:p>
      </dgm:t>
    </dgm:pt>
    <dgm:pt modelId="{810DD93A-789D-49AB-BFB9-286F47FDF216}" type="sibTrans" cxnId="{E1BF637A-A80C-4E81-8EB7-9636909D1806}">
      <dgm:prSet/>
      <dgm:spPr/>
      <dgm:t>
        <a:bodyPr/>
        <a:lstStyle/>
        <a:p>
          <a:endParaRPr lang="en-US"/>
        </a:p>
      </dgm:t>
    </dgm:pt>
    <dgm:pt modelId="{42C61751-D39E-4D24-891A-F99DD54664D8}">
      <dgm:prSet phldrT="[Text]"/>
      <dgm:spPr/>
      <dgm:t>
        <a:bodyPr/>
        <a:lstStyle/>
        <a:p>
          <a:r>
            <a:rPr lang="en-US" dirty="0"/>
            <a:t>Pct. families with children in poverty</a:t>
          </a:r>
        </a:p>
      </dgm:t>
    </dgm:pt>
    <dgm:pt modelId="{AAA09677-CBC7-4477-98F7-7873F887B758}" type="parTrans" cxnId="{FA46A6DB-8791-4A3A-87D7-D99426557D88}">
      <dgm:prSet/>
      <dgm:spPr/>
      <dgm:t>
        <a:bodyPr/>
        <a:lstStyle/>
        <a:p>
          <a:endParaRPr lang="en-US"/>
        </a:p>
      </dgm:t>
    </dgm:pt>
    <dgm:pt modelId="{DD42EDAC-9D4D-4EB5-9435-76427BAF7D9F}" type="sibTrans" cxnId="{FA46A6DB-8791-4A3A-87D7-D99426557D88}">
      <dgm:prSet/>
      <dgm:spPr/>
      <dgm:t>
        <a:bodyPr/>
        <a:lstStyle/>
        <a:p>
          <a:endParaRPr lang="en-US"/>
        </a:p>
      </dgm:t>
    </dgm:pt>
    <dgm:pt modelId="{1AA09AD9-F1D6-49A2-914B-1CA9DA31144A}">
      <dgm:prSet phldrT="[Text]" custT="1"/>
      <dgm:spPr>
        <a:solidFill>
          <a:srgbClr val="956FAB"/>
        </a:solidFill>
        <a:ln>
          <a:noFill/>
        </a:ln>
      </dgm:spPr>
      <dgm:t>
        <a:bodyPr/>
        <a:lstStyle/>
        <a:p>
          <a:r>
            <a:rPr lang="en-US" sz="2600" dirty="0"/>
            <a:t>Negative NRI Indicators</a:t>
          </a:r>
        </a:p>
      </dgm:t>
    </dgm:pt>
    <dgm:pt modelId="{FCA7A47D-1730-4C6E-92A0-86BB40FA3484}" type="sibTrans" cxnId="{735315D0-1936-4B52-BF1E-0CEFDF31E5FD}">
      <dgm:prSet/>
      <dgm:spPr/>
      <dgm:t>
        <a:bodyPr/>
        <a:lstStyle/>
        <a:p>
          <a:endParaRPr lang="en-US"/>
        </a:p>
      </dgm:t>
    </dgm:pt>
    <dgm:pt modelId="{442E452B-DD81-4BB4-A2C5-9B2082525245}" type="parTrans" cxnId="{735315D0-1936-4B52-BF1E-0CEFDF31E5FD}">
      <dgm:prSet/>
      <dgm:spPr/>
      <dgm:t>
        <a:bodyPr/>
        <a:lstStyle/>
        <a:p>
          <a:endParaRPr lang="en-US"/>
        </a:p>
      </dgm:t>
    </dgm:pt>
    <dgm:pt modelId="{0BD7A20A-6628-4D4C-9F54-B9A65CB40550}">
      <dgm:prSet phldrT="[Text]" custT="1"/>
      <dgm:spPr>
        <a:solidFill>
          <a:srgbClr val="956FAB"/>
        </a:solidFill>
      </dgm:spPr>
      <dgm:t>
        <a:bodyPr/>
        <a:lstStyle/>
        <a:p>
          <a:r>
            <a:rPr lang="en-US" sz="2600" dirty="0"/>
            <a:t>Positive NRI Indicators</a:t>
          </a:r>
        </a:p>
      </dgm:t>
    </dgm:pt>
    <dgm:pt modelId="{4E8C700C-70DB-44F2-B13A-54D70CE970A7}" type="sibTrans" cxnId="{B2425BBF-6102-49D3-BA0F-E64573ADE545}">
      <dgm:prSet/>
      <dgm:spPr/>
      <dgm:t>
        <a:bodyPr/>
        <a:lstStyle/>
        <a:p>
          <a:endParaRPr lang="en-US"/>
        </a:p>
      </dgm:t>
    </dgm:pt>
    <dgm:pt modelId="{65612847-DF35-4F6C-951E-3055214036D5}" type="parTrans" cxnId="{B2425BBF-6102-49D3-BA0F-E64573ADE545}">
      <dgm:prSet/>
      <dgm:spPr/>
      <dgm:t>
        <a:bodyPr/>
        <a:lstStyle/>
        <a:p>
          <a:endParaRPr lang="en-US"/>
        </a:p>
      </dgm:t>
    </dgm:pt>
    <dgm:pt modelId="{FA840EB6-EBAF-4AC4-B554-F91324BC7B97}">
      <dgm:prSet phldrT="[Text]"/>
      <dgm:spPr/>
      <dgm:t>
        <a:bodyPr/>
        <a:lstStyle/>
        <a:p>
          <a:r>
            <a:rPr lang="en-US" dirty="0"/>
            <a:t>Pct. single parent families</a:t>
          </a:r>
        </a:p>
      </dgm:t>
    </dgm:pt>
    <dgm:pt modelId="{89C1D69F-885D-40E2-B012-FABF3E619E90}" type="parTrans" cxnId="{9AB0DB9F-26BB-4DE1-8CE8-0AB007C7E922}">
      <dgm:prSet/>
      <dgm:spPr/>
      <dgm:t>
        <a:bodyPr/>
        <a:lstStyle/>
        <a:p>
          <a:endParaRPr lang="en-US"/>
        </a:p>
      </dgm:t>
    </dgm:pt>
    <dgm:pt modelId="{726E48E3-A979-4A6E-87EE-0BBAFF21D09E}" type="sibTrans" cxnId="{9AB0DB9F-26BB-4DE1-8CE8-0AB007C7E922}">
      <dgm:prSet/>
      <dgm:spPr/>
      <dgm:t>
        <a:bodyPr/>
        <a:lstStyle/>
        <a:p>
          <a:endParaRPr lang="en-US"/>
        </a:p>
      </dgm:t>
    </dgm:pt>
    <dgm:pt modelId="{A26B0F35-A8C5-4F04-B768-DE2E431EFF46}">
      <dgm:prSet phldrT="[Text]"/>
      <dgm:spPr/>
      <dgm:t>
        <a:bodyPr/>
        <a:lstStyle/>
        <a:p>
          <a:r>
            <a:rPr lang="en-US" dirty="0"/>
            <a:t>Pct. owner occupied housing </a:t>
          </a:r>
        </a:p>
      </dgm:t>
    </dgm:pt>
    <dgm:pt modelId="{43356814-F419-4F55-BF70-3D3EB3BCF601}" type="parTrans" cxnId="{BAE42A28-E065-4162-B9CB-AB0168EE8636}">
      <dgm:prSet/>
      <dgm:spPr/>
      <dgm:t>
        <a:bodyPr/>
        <a:lstStyle/>
        <a:p>
          <a:endParaRPr lang="en-US"/>
        </a:p>
      </dgm:t>
    </dgm:pt>
    <dgm:pt modelId="{48FF391E-3087-41AE-9597-A5D4C27EC7F0}" type="sibTrans" cxnId="{BAE42A28-E065-4162-B9CB-AB0168EE8636}">
      <dgm:prSet/>
      <dgm:spPr/>
      <dgm:t>
        <a:bodyPr/>
        <a:lstStyle/>
        <a:p>
          <a:endParaRPr lang="en-US"/>
        </a:p>
      </dgm:t>
    </dgm:pt>
    <dgm:pt modelId="{C2019D7E-8A7B-42BC-9AFA-B75E4B34FFD3}">
      <dgm:prSet phldrT="[Text]"/>
      <dgm:spPr/>
      <dgm:t>
        <a:bodyPr/>
        <a:lstStyle/>
        <a:p>
          <a:r>
            <a:rPr lang="en-US" dirty="0"/>
            <a:t>Pct. head of household with interest, dividend, or rent income </a:t>
          </a:r>
        </a:p>
      </dgm:t>
    </dgm:pt>
    <dgm:pt modelId="{F601CAB1-778B-49A8-BCA1-B52293C63DC6}" type="parTrans" cxnId="{C1EA7A93-16BB-4627-B1E7-35E6F82DAAF4}">
      <dgm:prSet/>
      <dgm:spPr/>
      <dgm:t>
        <a:bodyPr/>
        <a:lstStyle/>
        <a:p>
          <a:endParaRPr lang="en-US"/>
        </a:p>
      </dgm:t>
    </dgm:pt>
    <dgm:pt modelId="{1EDE24AC-236E-48A5-B8D0-563CD14DA322}" type="sibTrans" cxnId="{C1EA7A93-16BB-4627-B1E7-35E6F82DAAF4}">
      <dgm:prSet/>
      <dgm:spPr/>
      <dgm:t>
        <a:bodyPr/>
        <a:lstStyle/>
        <a:p>
          <a:endParaRPr lang="en-US"/>
        </a:p>
      </dgm:t>
    </dgm:pt>
    <dgm:pt modelId="{A3A6F3F1-148D-4712-A5A6-706D347C3E8D}">
      <dgm:prSet phldrT="[Text]"/>
      <dgm:spPr/>
      <dgm:t>
        <a:bodyPr/>
        <a:lstStyle/>
        <a:p>
          <a:r>
            <a:rPr lang="en-US" dirty="0"/>
            <a:t>Pct. head of household with wage income</a:t>
          </a:r>
        </a:p>
      </dgm:t>
    </dgm:pt>
    <dgm:pt modelId="{0F4B3B08-EAE0-4265-8A8E-888B31EEA7BF}" type="parTrans" cxnId="{714AD6E0-13D3-449F-9C95-626D9A3CEC9D}">
      <dgm:prSet/>
      <dgm:spPr/>
      <dgm:t>
        <a:bodyPr/>
        <a:lstStyle/>
        <a:p>
          <a:endParaRPr lang="en-US"/>
        </a:p>
      </dgm:t>
    </dgm:pt>
    <dgm:pt modelId="{D4FBF65D-709D-4914-9ACB-4742C53ABF1F}" type="sibTrans" cxnId="{714AD6E0-13D3-449F-9C95-626D9A3CEC9D}">
      <dgm:prSet/>
      <dgm:spPr/>
      <dgm:t>
        <a:bodyPr/>
        <a:lstStyle/>
        <a:p>
          <a:endParaRPr lang="en-US"/>
        </a:p>
      </dgm:t>
    </dgm:pt>
    <dgm:pt modelId="{30F7635D-C510-4BF3-A920-0669C2CB1427}">
      <dgm:prSet phldrT="[Text]"/>
      <dgm:spPr/>
      <dgm:t>
        <a:bodyPr/>
        <a:lstStyle/>
        <a:p>
          <a:r>
            <a:rPr lang="en-US" dirty="0"/>
            <a:t>Pct. 18+ with limited English proficiency</a:t>
          </a:r>
        </a:p>
      </dgm:t>
    </dgm:pt>
    <dgm:pt modelId="{E4677CD8-D686-46AC-BED4-5EFE1679C24E}" type="parTrans" cxnId="{2295A44D-6F6E-4D38-8E38-AEFE50AC23E2}">
      <dgm:prSet/>
      <dgm:spPr/>
      <dgm:t>
        <a:bodyPr/>
        <a:lstStyle/>
        <a:p>
          <a:endParaRPr lang="en-US"/>
        </a:p>
      </dgm:t>
    </dgm:pt>
    <dgm:pt modelId="{287A9C9D-E96C-493A-8772-3DAE2AE377BF}" type="sibTrans" cxnId="{2295A44D-6F6E-4D38-8E38-AEFE50AC23E2}">
      <dgm:prSet/>
      <dgm:spPr/>
      <dgm:t>
        <a:bodyPr/>
        <a:lstStyle/>
        <a:p>
          <a:endParaRPr lang="en-US"/>
        </a:p>
      </dgm:t>
    </dgm:pt>
    <dgm:pt modelId="{AD88AC10-4E5C-444C-B205-052B7B34BE96}">
      <dgm:prSet phldrT="[Text]"/>
      <dgm:spPr/>
      <dgm:t>
        <a:bodyPr/>
        <a:lstStyle/>
        <a:p>
          <a:r>
            <a:rPr lang="en-US" dirty="0"/>
            <a:t>Pct. youth not engaged in education or employment</a:t>
          </a:r>
        </a:p>
      </dgm:t>
    </dgm:pt>
    <dgm:pt modelId="{39283FA5-D522-431E-9ABC-950F232332C9}" type="parTrans" cxnId="{DA6B0D0E-F93F-40EF-A1A3-664D2A1150FF}">
      <dgm:prSet/>
      <dgm:spPr/>
      <dgm:t>
        <a:bodyPr/>
        <a:lstStyle/>
        <a:p>
          <a:endParaRPr lang="en-US"/>
        </a:p>
      </dgm:t>
    </dgm:pt>
    <dgm:pt modelId="{F25CB840-6FE2-49AF-8A29-A6B07478D006}" type="sibTrans" cxnId="{DA6B0D0E-F93F-40EF-A1A3-664D2A1150FF}">
      <dgm:prSet/>
      <dgm:spPr/>
      <dgm:t>
        <a:bodyPr/>
        <a:lstStyle/>
        <a:p>
          <a:endParaRPr lang="en-US"/>
        </a:p>
      </dgm:t>
    </dgm:pt>
    <dgm:pt modelId="{DF0E6A24-AE17-4F46-AE4D-279C242BE75C}">
      <dgm:prSet phldrT="[Text]"/>
      <dgm:spPr/>
      <dgm:t>
        <a:bodyPr/>
        <a:lstStyle/>
        <a:p>
          <a:r>
            <a:rPr lang="en-US" dirty="0"/>
            <a:t>Pct.  head of household on public assistance</a:t>
          </a:r>
        </a:p>
      </dgm:t>
    </dgm:pt>
    <dgm:pt modelId="{864ED4E6-99B9-43F3-BADD-EBFBF91F6722}" type="parTrans" cxnId="{EBB2BC5B-2C39-4CF2-937F-CAFEC7AC1429}">
      <dgm:prSet/>
      <dgm:spPr/>
      <dgm:t>
        <a:bodyPr/>
        <a:lstStyle/>
        <a:p>
          <a:endParaRPr lang="en-US"/>
        </a:p>
      </dgm:t>
    </dgm:pt>
    <dgm:pt modelId="{6CE6A947-29C7-4A1A-80AB-4ECC7A5A37FA}" type="sibTrans" cxnId="{EBB2BC5B-2C39-4CF2-937F-CAFEC7AC1429}">
      <dgm:prSet/>
      <dgm:spPr/>
      <dgm:t>
        <a:bodyPr/>
        <a:lstStyle/>
        <a:p>
          <a:endParaRPr lang="en-US"/>
        </a:p>
      </dgm:t>
    </dgm:pt>
    <dgm:pt modelId="{CE9821EA-7454-4CE9-8AA7-AAC3B355D9FC}" type="pres">
      <dgm:prSet presAssocID="{F5A8F5BF-EEE7-4EE7-A5B0-E170B3EFEB0F}" presName="Name0" presStyleCnt="0">
        <dgm:presLayoutVars>
          <dgm:dir/>
          <dgm:animLvl val="lvl"/>
          <dgm:resizeHandles val="exact"/>
        </dgm:presLayoutVars>
      </dgm:prSet>
      <dgm:spPr/>
    </dgm:pt>
    <dgm:pt modelId="{0552910A-9B42-4A2A-A3DB-17EEC9B48B83}" type="pres">
      <dgm:prSet presAssocID="{0BD7A20A-6628-4D4C-9F54-B9A65CB40550}" presName="composite" presStyleCnt="0"/>
      <dgm:spPr/>
    </dgm:pt>
    <dgm:pt modelId="{304A420B-DACA-41E8-8A04-F81174CC2E1F}" type="pres">
      <dgm:prSet presAssocID="{0BD7A20A-6628-4D4C-9F54-B9A65CB40550}" presName="parTx" presStyleLbl="alignNode1" presStyleIdx="0" presStyleCnt="2" custLinFactNeighborX="-1" custLinFactNeighborY="-10803">
        <dgm:presLayoutVars>
          <dgm:chMax val="0"/>
          <dgm:chPref val="0"/>
          <dgm:bulletEnabled val="1"/>
        </dgm:presLayoutVars>
      </dgm:prSet>
      <dgm:spPr/>
    </dgm:pt>
    <dgm:pt modelId="{7348412D-AAA5-4FD9-898A-ABF3E83CF9EF}" type="pres">
      <dgm:prSet presAssocID="{0BD7A20A-6628-4D4C-9F54-B9A65CB40550}" presName="desTx" presStyleLbl="alignAccFollowNode1" presStyleIdx="0" presStyleCnt="2">
        <dgm:presLayoutVars>
          <dgm:bulletEnabled val="1"/>
        </dgm:presLayoutVars>
      </dgm:prSet>
      <dgm:spPr/>
    </dgm:pt>
    <dgm:pt modelId="{D707AE3A-7985-43AD-B6D1-A8F164A67B2D}" type="pres">
      <dgm:prSet presAssocID="{4E8C700C-70DB-44F2-B13A-54D70CE970A7}" presName="space" presStyleCnt="0"/>
      <dgm:spPr/>
    </dgm:pt>
    <dgm:pt modelId="{94BB6BE0-FFA9-46FB-BAD5-6F814282B7BA}" type="pres">
      <dgm:prSet presAssocID="{1AA09AD9-F1D6-49A2-914B-1CA9DA31144A}" presName="composite" presStyleCnt="0"/>
      <dgm:spPr/>
    </dgm:pt>
    <dgm:pt modelId="{217EB85C-21C8-4FA3-9D26-790AE3BB2772}" type="pres">
      <dgm:prSet presAssocID="{1AA09AD9-F1D6-49A2-914B-1CA9DA31144A}" presName="parTx" presStyleLbl="alignNode1" presStyleIdx="1" presStyleCnt="2" custLinFactNeighborX="1" custLinFactNeighborY="-17957">
        <dgm:presLayoutVars>
          <dgm:chMax val="0"/>
          <dgm:chPref val="0"/>
          <dgm:bulletEnabled val="1"/>
        </dgm:presLayoutVars>
      </dgm:prSet>
      <dgm:spPr/>
    </dgm:pt>
    <dgm:pt modelId="{63B42EA6-F848-4EC4-A903-5D0B0ACCC938}" type="pres">
      <dgm:prSet presAssocID="{1AA09AD9-F1D6-49A2-914B-1CA9DA31144A}" presName="desTx" presStyleLbl="alignAccFollowNode1" presStyleIdx="1" presStyleCnt="2" custLinFactNeighborX="-1005" custLinFactNeighborY="-1585">
        <dgm:presLayoutVars>
          <dgm:bulletEnabled val="1"/>
        </dgm:presLayoutVars>
      </dgm:prSet>
      <dgm:spPr/>
    </dgm:pt>
  </dgm:ptLst>
  <dgm:cxnLst>
    <dgm:cxn modelId="{DA6B0D0E-F93F-40EF-A1A3-664D2A1150FF}" srcId="{1AA09AD9-F1D6-49A2-914B-1CA9DA31144A}" destId="{AD88AC10-4E5C-444C-B205-052B7B34BE96}" srcOrd="5" destOrd="0" parTransId="{39283FA5-D522-431E-9ABC-950F232332C9}" sibTransId="{F25CB840-6FE2-49AF-8A29-A6B07478D006}"/>
    <dgm:cxn modelId="{BAE42A28-E065-4162-B9CB-AB0168EE8636}" srcId="{0BD7A20A-6628-4D4C-9F54-B9A65CB40550}" destId="{A26B0F35-A8C5-4F04-B768-DE2E431EFF46}" srcOrd="1" destOrd="0" parTransId="{43356814-F419-4F55-BF70-3D3EB3BCF601}" sibTransId="{48FF391E-3087-41AE-9597-A5D4C27EC7F0}"/>
    <dgm:cxn modelId="{26EF5530-4A50-4FE9-A1FA-C64F444BC012}" type="presOf" srcId="{A26B0F35-A8C5-4F04-B768-DE2E431EFF46}" destId="{7348412D-AAA5-4FD9-898A-ABF3E83CF9EF}" srcOrd="0" destOrd="1" presId="urn:microsoft.com/office/officeart/2005/8/layout/hList1"/>
    <dgm:cxn modelId="{20B87636-1A83-4E28-A3D0-AFDB9B9B9323}" srcId="{0BD7A20A-6628-4D4C-9F54-B9A65CB40550}" destId="{C651CCA0-E8DD-4D5A-8562-EA287283DC3B}" srcOrd="0" destOrd="0" parTransId="{D613FCEC-7BFD-497C-B1E6-71430166C4EA}" sibTransId="{DB35999C-D0F1-4050-B6E6-C0C71B90A710}"/>
    <dgm:cxn modelId="{F91B2A37-930F-49FD-80C3-3E6D5C4F1351}" type="presOf" srcId="{C2019D7E-8A7B-42BC-9AFA-B75E4B34FFD3}" destId="{7348412D-AAA5-4FD9-898A-ABF3E83CF9EF}" srcOrd="0" destOrd="2" presId="urn:microsoft.com/office/officeart/2005/8/layout/hList1"/>
    <dgm:cxn modelId="{D2CB0E3B-B3DC-49B4-90F8-5B847918A51B}" type="presOf" srcId="{9ABEAE67-49D5-4F3F-8784-6BA448AA317D}" destId="{63B42EA6-F848-4EC4-A903-5D0B0ACCC938}" srcOrd="0" destOrd="1" presId="urn:microsoft.com/office/officeart/2005/8/layout/hList1"/>
    <dgm:cxn modelId="{EBB2BC5B-2C39-4CF2-937F-CAFEC7AC1429}" srcId="{1AA09AD9-F1D6-49A2-914B-1CA9DA31144A}" destId="{DF0E6A24-AE17-4F46-AE4D-279C242BE75C}" srcOrd="2" destOrd="0" parTransId="{864ED4E6-99B9-43F3-BADD-EBFBF91F6722}" sibTransId="{6CE6A947-29C7-4A1A-80AB-4ECC7A5A37FA}"/>
    <dgm:cxn modelId="{E471615D-4D8B-411C-826B-F58066EB8FC2}" type="presOf" srcId="{42C61751-D39E-4D24-891A-F99DD54664D8}" destId="{63B42EA6-F848-4EC4-A903-5D0B0ACCC938}" srcOrd="0" destOrd="0" presId="urn:microsoft.com/office/officeart/2005/8/layout/hList1"/>
    <dgm:cxn modelId="{2295A44D-6F6E-4D38-8E38-AEFE50AC23E2}" srcId="{1AA09AD9-F1D6-49A2-914B-1CA9DA31144A}" destId="{30F7635D-C510-4BF3-A920-0669C2CB1427}" srcOrd="4" destOrd="0" parTransId="{E4677CD8-D686-46AC-BED4-5EFE1679C24E}" sibTransId="{287A9C9D-E96C-493A-8772-3DAE2AE377BF}"/>
    <dgm:cxn modelId="{60922979-2466-4BCF-9C01-506746460C99}" type="presOf" srcId="{30F7635D-C510-4BF3-A920-0669C2CB1427}" destId="{63B42EA6-F848-4EC4-A903-5D0B0ACCC938}" srcOrd="0" destOrd="4" presId="urn:microsoft.com/office/officeart/2005/8/layout/hList1"/>
    <dgm:cxn modelId="{E1BF637A-A80C-4E81-8EB7-9636909D1806}" srcId="{1AA09AD9-F1D6-49A2-914B-1CA9DA31144A}" destId="{9ABEAE67-49D5-4F3F-8784-6BA448AA317D}" srcOrd="1" destOrd="0" parTransId="{9A6E40ED-05B6-4958-9892-7C3B92A76CD7}" sibTransId="{810DD93A-789D-49AB-BFB9-286F47FDF216}"/>
    <dgm:cxn modelId="{D406327B-170B-40E8-B712-89FA5339C10C}" type="presOf" srcId="{C651CCA0-E8DD-4D5A-8562-EA287283DC3B}" destId="{7348412D-AAA5-4FD9-898A-ABF3E83CF9EF}" srcOrd="0" destOrd="0" presId="urn:microsoft.com/office/officeart/2005/8/layout/hList1"/>
    <dgm:cxn modelId="{4E18F883-319C-4184-81BC-9E7DEC124C35}" type="presOf" srcId="{FA840EB6-EBAF-4AC4-B554-F91324BC7B97}" destId="{63B42EA6-F848-4EC4-A903-5D0B0ACCC938}" srcOrd="0" destOrd="3" presId="urn:microsoft.com/office/officeart/2005/8/layout/hList1"/>
    <dgm:cxn modelId="{AF069B8F-30EE-44DC-989A-3EDF5F73F00B}" type="presOf" srcId="{F5A8F5BF-EEE7-4EE7-A5B0-E170B3EFEB0F}" destId="{CE9821EA-7454-4CE9-8AA7-AAC3B355D9FC}" srcOrd="0" destOrd="0" presId="urn:microsoft.com/office/officeart/2005/8/layout/hList1"/>
    <dgm:cxn modelId="{35327092-B601-4FD0-8D1C-C502F7D1DE56}" type="presOf" srcId="{AD88AC10-4E5C-444C-B205-052B7B34BE96}" destId="{63B42EA6-F848-4EC4-A903-5D0B0ACCC938}" srcOrd="0" destOrd="5" presId="urn:microsoft.com/office/officeart/2005/8/layout/hList1"/>
    <dgm:cxn modelId="{C1EA7A93-16BB-4627-B1E7-35E6F82DAAF4}" srcId="{0BD7A20A-6628-4D4C-9F54-B9A65CB40550}" destId="{C2019D7E-8A7B-42BC-9AFA-B75E4B34FFD3}" srcOrd="2" destOrd="0" parTransId="{F601CAB1-778B-49A8-BCA1-B52293C63DC6}" sibTransId="{1EDE24AC-236E-48A5-B8D0-563CD14DA322}"/>
    <dgm:cxn modelId="{9AB0DB9F-26BB-4DE1-8CE8-0AB007C7E922}" srcId="{1AA09AD9-F1D6-49A2-914B-1CA9DA31144A}" destId="{FA840EB6-EBAF-4AC4-B554-F91324BC7B97}" srcOrd="3" destOrd="0" parTransId="{89C1D69F-885D-40E2-B012-FABF3E619E90}" sibTransId="{726E48E3-A979-4A6E-87EE-0BBAFF21D09E}"/>
    <dgm:cxn modelId="{52C230AF-07C0-4449-8758-0B61C1755BCE}" type="presOf" srcId="{DF0E6A24-AE17-4F46-AE4D-279C242BE75C}" destId="{63B42EA6-F848-4EC4-A903-5D0B0ACCC938}" srcOrd="0" destOrd="2" presId="urn:microsoft.com/office/officeart/2005/8/layout/hList1"/>
    <dgm:cxn modelId="{B2425BBF-6102-49D3-BA0F-E64573ADE545}" srcId="{F5A8F5BF-EEE7-4EE7-A5B0-E170B3EFEB0F}" destId="{0BD7A20A-6628-4D4C-9F54-B9A65CB40550}" srcOrd="0" destOrd="0" parTransId="{65612847-DF35-4F6C-951E-3055214036D5}" sibTransId="{4E8C700C-70DB-44F2-B13A-54D70CE970A7}"/>
    <dgm:cxn modelId="{735315D0-1936-4B52-BF1E-0CEFDF31E5FD}" srcId="{F5A8F5BF-EEE7-4EE7-A5B0-E170B3EFEB0F}" destId="{1AA09AD9-F1D6-49A2-914B-1CA9DA31144A}" srcOrd="1" destOrd="0" parTransId="{442E452B-DD81-4BB4-A2C5-9B2082525245}" sibTransId="{FCA7A47D-1730-4C6E-92A0-86BB40FA3484}"/>
    <dgm:cxn modelId="{7BB85FD2-D2C9-410C-99A7-99634721A7F9}" type="presOf" srcId="{A3A6F3F1-148D-4712-A5A6-706D347C3E8D}" destId="{7348412D-AAA5-4FD9-898A-ABF3E83CF9EF}" srcOrd="0" destOrd="3" presId="urn:microsoft.com/office/officeart/2005/8/layout/hList1"/>
    <dgm:cxn modelId="{FA46A6DB-8791-4A3A-87D7-D99426557D88}" srcId="{1AA09AD9-F1D6-49A2-914B-1CA9DA31144A}" destId="{42C61751-D39E-4D24-891A-F99DD54664D8}" srcOrd="0" destOrd="0" parTransId="{AAA09677-CBC7-4477-98F7-7873F887B758}" sibTransId="{DD42EDAC-9D4D-4EB5-9435-76427BAF7D9F}"/>
    <dgm:cxn modelId="{714AD6E0-13D3-449F-9C95-626D9A3CEC9D}" srcId="{0BD7A20A-6628-4D4C-9F54-B9A65CB40550}" destId="{A3A6F3F1-148D-4712-A5A6-706D347C3E8D}" srcOrd="3" destOrd="0" parTransId="{0F4B3B08-EAE0-4265-8A8E-888B31EEA7BF}" sibTransId="{D4FBF65D-709D-4914-9ACB-4742C53ABF1F}"/>
    <dgm:cxn modelId="{4845B8E2-BDAD-40EB-B4D5-5A91E8270FC1}" type="presOf" srcId="{1AA09AD9-F1D6-49A2-914B-1CA9DA31144A}" destId="{217EB85C-21C8-4FA3-9D26-790AE3BB2772}" srcOrd="0" destOrd="0" presId="urn:microsoft.com/office/officeart/2005/8/layout/hList1"/>
    <dgm:cxn modelId="{B2E80AE3-F19E-4B55-B6C7-B24C2EF4E7F4}" type="presOf" srcId="{0BD7A20A-6628-4D4C-9F54-B9A65CB40550}" destId="{304A420B-DACA-41E8-8A04-F81174CC2E1F}" srcOrd="0" destOrd="0" presId="urn:microsoft.com/office/officeart/2005/8/layout/hList1"/>
    <dgm:cxn modelId="{BCEC859C-B65E-45E2-BA9B-962CAED1BA4D}" type="presParOf" srcId="{CE9821EA-7454-4CE9-8AA7-AAC3B355D9FC}" destId="{0552910A-9B42-4A2A-A3DB-17EEC9B48B83}" srcOrd="0" destOrd="0" presId="urn:microsoft.com/office/officeart/2005/8/layout/hList1"/>
    <dgm:cxn modelId="{5E21AEA8-D463-46B2-B2EF-7147303D9E25}" type="presParOf" srcId="{0552910A-9B42-4A2A-A3DB-17EEC9B48B83}" destId="{304A420B-DACA-41E8-8A04-F81174CC2E1F}" srcOrd="0" destOrd="0" presId="urn:microsoft.com/office/officeart/2005/8/layout/hList1"/>
    <dgm:cxn modelId="{89E656EC-56A0-4C1A-A9FF-3237A60D8E42}" type="presParOf" srcId="{0552910A-9B42-4A2A-A3DB-17EEC9B48B83}" destId="{7348412D-AAA5-4FD9-898A-ABF3E83CF9EF}" srcOrd="1" destOrd="0" presId="urn:microsoft.com/office/officeart/2005/8/layout/hList1"/>
    <dgm:cxn modelId="{9C998A93-87B6-4915-AA52-FC5039498391}" type="presParOf" srcId="{CE9821EA-7454-4CE9-8AA7-AAC3B355D9FC}" destId="{D707AE3A-7985-43AD-B6D1-A8F164A67B2D}" srcOrd="1" destOrd="0" presId="urn:microsoft.com/office/officeart/2005/8/layout/hList1"/>
    <dgm:cxn modelId="{F5DAADC5-2B59-483D-8E1E-356860E40ED7}" type="presParOf" srcId="{CE9821EA-7454-4CE9-8AA7-AAC3B355D9FC}" destId="{94BB6BE0-FFA9-46FB-BAD5-6F814282B7BA}" srcOrd="2" destOrd="0" presId="urn:microsoft.com/office/officeart/2005/8/layout/hList1"/>
    <dgm:cxn modelId="{5F50CD61-C8F3-4754-B747-FB4C65B1C41C}" type="presParOf" srcId="{94BB6BE0-FFA9-46FB-BAD5-6F814282B7BA}" destId="{217EB85C-21C8-4FA3-9D26-790AE3BB2772}" srcOrd="0" destOrd="0" presId="urn:microsoft.com/office/officeart/2005/8/layout/hList1"/>
    <dgm:cxn modelId="{FF7E6FE0-9A62-4256-99C2-F0D75F713189}" type="presParOf" srcId="{94BB6BE0-FFA9-46FB-BAD5-6F814282B7BA}" destId="{63B42EA6-F848-4EC4-A903-5D0B0ACCC938}" srcOrd="1" destOrd="0" presId="urn:microsoft.com/office/officeart/2005/8/layout/h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814F1-AA24-4584-ABC8-45A6D5A6D056}">
      <dsp:nvSpPr>
        <dsp:cNvPr id="0" name=""/>
        <dsp:cNvSpPr/>
      </dsp:nvSpPr>
      <dsp:spPr>
        <a:xfrm>
          <a:off x="-3634901" y="-558548"/>
          <a:ext cx="4333077" cy="4333077"/>
        </a:xfrm>
        <a:prstGeom prst="blockArc">
          <a:avLst>
            <a:gd name="adj1" fmla="val 18900000"/>
            <a:gd name="adj2" fmla="val 2700000"/>
            <a:gd name="adj3" fmla="val 4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BB968F-E1A1-47D2-8160-116E3F46C655}">
      <dsp:nvSpPr>
        <dsp:cNvPr id="0" name=""/>
        <dsp:cNvSpPr/>
      </dsp:nvSpPr>
      <dsp:spPr>
        <a:xfrm>
          <a:off x="365993" y="247244"/>
          <a:ext cx="5286236" cy="494746"/>
        </a:xfrm>
        <a:prstGeom prst="rect">
          <a:avLst/>
        </a:prstGeom>
        <a:solidFill>
          <a:srgbClr val="C0A3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70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No Risk 	</a:t>
          </a:r>
        </a:p>
      </dsp:txBody>
      <dsp:txXfrm>
        <a:off x="365993" y="247244"/>
        <a:ext cx="5286236" cy="494746"/>
      </dsp:txXfrm>
    </dsp:sp>
    <dsp:sp modelId="{24C8CFF2-61D1-449F-A2ED-F661C411F429}">
      <dsp:nvSpPr>
        <dsp:cNvPr id="0" name=""/>
        <dsp:cNvSpPr/>
      </dsp:nvSpPr>
      <dsp:spPr>
        <a:xfrm>
          <a:off x="56776" y="185401"/>
          <a:ext cx="618432" cy="6184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252904-B9C2-4F5B-81EB-BC1657AC2B6C}">
      <dsp:nvSpPr>
        <dsp:cNvPr id="0" name=""/>
        <dsp:cNvSpPr/>
      </dsp:nvSpPr>
      <dsp:spPr>
        <a:xfrm>
          <a:off x="649642" y="989492"/>
          <a:ext cx="5002587" cy="494746"/>
        </a:xfrm>
        <a:prstGeom prst="rect">
          <a:avLst/>
        </a:prstGeom>
        <a:solidFill>
          <a:srgbClr val="C0A3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70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1-2 Risk Factors</a:t>
          </a:r>
        </a:p>
      </dsp:txBody>
      <dsp:txXfrm>
        <a:off x="649642" y="989492"/>
        <a:ext cx="5002587" cy="494746"/>
      </dsp:txXfrm>
    </dsp:sp>
    <dsp:sp modelId="{5D7A9546-6BD8-4D5D-A194-BA5C08638BC8}">
      <dsp:nvSpPr>
        <dsp:cNvPr id="0" name=""/>
        <dsp:cNvSpPr/>
      </dsp:nvSpPr>
      <dsp:spPr>
        <a:xfrm>
          <a:off x="340426" y="927649"/>
          <a:ext cx="618432" cy="6184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E6EF2F-E0FA-45EA-B106-E4135C62C0C7}">
      <dsp:nvSpPr>
        <dsp:cNvPr id="0" name=""/>
        <dsp:cNvSpPr/>
      </dsp:nvSpPr>
      <dsp:spPr>
        <a:xfrm>
          <a:off x="649642" y="1731740"/>
          <a:ext cx="5002587" cy="494746"/>
        </a:xfrm>
        <a:prstGeom prst="rect">
          <a:avLst/>
        </a:prstGeom>
        <a:solidFill>
          <a:srgbClr val="C0A3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70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3-5 Risk Factors</a:t>
          </a:r>
        </a:p>
      </dsp:txBody>
      <dsp:txXfrm>
        <a:off x="649642" y="1731740"/>
        <a:ext cx="5002587" cy="494746"/>
      </dsp:txXfrm>
    </dsp:sp>
    <dsp:sp modelId="{113F40A1-E255-4131-9222-28CFC12B7777}">
      <dsp:nvSpPr>
        <dsp:cNvPr id="0" name=""/>
        <dsp:cNvSpPr/>
      </dsp:nvSpPr>
      <dsp:spPr>
        <a:xfrm>
          <a:off x="340426" y="1669897"/>
          <a:ext cx="618432" cy="6184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AFB1A8-39D6-468A-9820-1ECBFC44D5A8}">
      <dsp:nvSpPr>
        <dsp:cNvPr id="0" name=""/>
        <dsp:cNvSpPr/>
      </dsp:nvSpPr>
      <dsp:spPr>
        <a:xfrm>
          <a:off x="365993" y="2473989"/>
          <a:ext cx="5286236" cy="494746"/>
        </a:xfrm>
        <a:prstGeom prst="rect">
          <a:avLst/>
        </a:prstGeom>
        <a:solidFill>
          <a:srgbClr val="C0A3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70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6-10 Risk Factors </a:t>
          </a:r>
        </a:p>
      </dsp:txBody>
      <dsp:txXfrm>
        <a:off x="365993" y="2473989"/>
        <a:ext cx="5286236" cy="494746"/>
      </dsp:txXfrm>
    </dsp:sp>
    <dsp:sp modelId="{7715F15D-424B-4E22-8DE5-70BD7A7CD5F0}">
      <dsp:nvSpPr>
        <dsp:cNvPr id="0" name=""/>
        <dsp:cNvSpPr/>
      </dsp:nvSpPr>
      <dsp:spPr>
        <a:xfrm>
          <a:off x="56776" y="2412145"/>
          <a:ext cx="618432" cy="6184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A420B-DACA-41E8-8A04-F81174CC2E1F}">
      <dsp:nvSpPr>
        <dsp:cNvPr id="0" name=""/>
        <dsp:cNvSpPr/>
      </dsp:nvSpPr>
      <dsp:spPr>
        <a:xfrm>
          <a:off x="2" y="28504"/>
          <a:ext cx="4644677" cy="576000"/>
        </a:xfrm>
        <a:prstGeom prst="rect">
          <a:avLst/>
        </a:prstGeom>
        <a:solidFill>
          <a:srgbClr val="956FAB"/>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Positive NRI Indicators</a:t>
          </a:r>
        </a:p>
      </dsp:txBody>
      <dsp:txXfrm>
        <a:off x="2" y="28504"/>
        <a:ext cx="4644677" cy="576000"/>
      </dsp:txXfrm>
    </dsp:sp>
    <dsp:sp modelId="{7348412D-AAA5-4FD9-898A-ABF3E83CF9EF}">
      <dsp:nvSpPr>
        <dsp:cNvPr id="0" name=""/>
        <dsp:cNvSpPr/>
      </dsp:nvSpPr>
      <dsp:spPr>
        <a:xfrm>
          <a:off x="48" y="666730"/>
          <a:ext cx="4644677" cy="2738137"/>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Pct. 25+ with college degree</a:t>
          </a:r>
        </a:p>
        <a:p>
          <a:pPr marL="228600" lvl="1" indent="-228600" algn="l" defTabSz="889000">
            <a:lnSpc>
              <a:spcPct val="90000"/>
            </a:lnSpc>
            <a:spcBef>
              <a:spcPct val="0"/>
            </a:spcBef>
            <a:spcAft>
              <a:spcPct val="15000"/>
            </a:spcAft>
            <a:buChar char="•"/>
          </a:pPr>
          <a:r>
            <a:rPr lang="en-US" sz="2000" kern="1200" dirty="0"/>
            <a:t>Pct. owner occupied housing </a:t>
          </a:r>
        </a:p>
        <a:p>
          <a:pPr marL="228600" lvl="1" indent="-228600" algn="l" defTabSz="889000">
            <a:lnSpc>
              <a:spcPct val="90000"/>
            </a:lnSpc>
            <a:spcBef>
              <a:spcPct val="0"/>
            </a:spcBef>
            <a:spcAft>
              <a:spcPct val="15000"/>
            </a:spcAft>
            <a:buChar char="•"/>
          </a:pPr>
          <a:r>
            <a:rPr lang="en-US" sz="2000" kern="1200" dirty="0"/>
            <a:t>Pct. head of household with interest, dividend, or rent income </a:t>
          </a:r>
        </a:p>
        <a:p>
          <a:pPr marL="228600" lvl="1" indent="-228600" algn="l" defTabSz="889000">
            <a:lnSpc>
              <a:spcPct val="90000"/>
            </a:lnSpc>
            <a:spcBef>
              <a:spcPct val="0"/>
            </a:spcBef>
            <a:spcAft>
              <a:spcPct val="15000"/>
            </a:spcAft>
            <a:buChar char="•"/>
          </a:pPr>
          <a:r>
            <a:rPr lang="en-US" sz="2000" kern="1200" dirty="0"/>
            <a:t>Pct. head of household with wage income</a:t>
          </a:r>
        </a:p>
      </dsp:txBody>
      <dsp:txXfrm>
        <a:off x="48" y="666730"/>
        <a:ext cx="4644677" cy="2738137"/>
      </dsp:txXfrm>
    </dsp:sp>
    <dsp:sp modelId="{217EB85C-21C8-4FA3-9D26-790AE3BB2772}">
      <dsp:nvSpPr>
        <dsp:cNvPr id="0" name=""/>
        <dsp:cNvSpPr/>
      </dsp:nvSpPr>
      <dsp:spPr>
        <a:xfrm>
          <a:off x="5295026" y="0"/>
          <a:ext cx="4644677" cy="576000"/>
        </a:xfrm>
        <a:prstGeom prst="rect">
          <a:avLst/>
        </a:prstGeom>
        <a:solidFill>
          <a:srgbClr val="956FAB"/>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Negative NRI Indicators</a:t>
          </a:r>
        </a:p>
      </dsp:txBody>
      <dsp:txXfrm>
        <a:off x="5295026" y="0"/>
        <a:ext cx="4644677" cy="576000"/>
      </dsp:txXfrm>
    </dsp:sp>
    <dsp:sp modelId="{63B42EA6-F848-4EC4-A903-5D0B0ACCC938}">
      <dsp:nvSpPr>
        <dsp:cNvPr id="0" name=""/>
        <dsp:cNvSpPr/>
      </dsp:nvSpPr>
      <dsp:spPr>
        <a:xfrm>
          <a:off x="5248301" y="623330"/>
          <a:ext cx="4644677" cy="2738137"/>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Pct. families with children in poverty</a:t>
          </a:r>
        </a:p>
        <a:p>
          <a:pPr marL="228600" lvl="1" indent="-228600" algn="l" defTabSz="889000">
            <a:lnSpc>
              <a:spcPct val="90000"/>
            </a:lnSpc>
            <a:spcBef>
              <a:spcPct val="0"/>
            </a:spcBef>
            <a:spcAft>
              <a:spcPct val="15000"/>
            </a:spcAft>
            <a:buChar char="•"/>
          </a:pPr>
          <a:r>
            <a:rPr lang="en-US" sz="2000" kern="1200" dirty="0"/>
            <a:t>Pct. 25+ with no diploma</a:t>
          </a:r>
        </a:p>
        <a:p>
          <a:pPr marL="228600" lvl="1" indent="-228600" algn="l" defTabSz="889000">
            <a:lnSpc>
              <a:spcPct val="90000"/>
            </a:lnSpc>
            <a:spcBef>
              <a:spcPct val="0"/>
            </a:spcBef>
            <a:spcAft>
              <a:spcPct val="15000"/>
            </a:spcAft>
            <a:buChar char="•"/>
          </a:pPr>
          <a:r>
            <a:rPr lang="en-US" sz="2000" kern="1200" dirty="0"/>
            <a:t>Pct.  head of household on public assistance</a:t>
          </a:r>
        </a:p>
        <a:p>
          <a:pPr marL="228600" lvl="1" indent="-228600" algn="l" defTabSz="889000">
            <a:lnSpc>
              <a:spcPct val="90000"/>
            </a:lnSpc>
            <a:spcBef>
              <a:spcPct val="0"/>
            </a:spcBef>
            <a:spcAft>
              <a:spcPct val="15000"/>
            </a:spcAft>
            <a:buChar char="•"/>
          </a:pPr>
          <a:r>
            <a:rPr lang="en-US" sz="2000" kern="1200" dirty="0"/>
            <a:t>Pct. single parent families</a:t>
          </a:r>
        </a:p>
        <a:p>
          <a:pPr marL="228600" lvl="1" indent="-228600" algn="l" defTabSz="889000">
            <a:lnSpc>
              <a:spcPct val="90000"/>
            </a:lnSpc>
            <a:spcBef>
              <a:spcPct val="0"/>
            </a:spcBef>
            <a:spcAft>
              <a:spcPct val="15000"/>
            </a:spcAft>
            <a:buChar char="•"/>
          </a:pPr>
          <a:r>
            <a:rPr lang="en-US" sz="2000" kern="1200" dirty="0"/>
            <a:t>Pct. 18+ with limited English proficiency</a:t>
          </a:r>
        </a:p>
        <a:p>
          <a:pPr marL="228600" lvl="1" indent="-228600" algn="l" defTabSz="889000">
            <a:lnSpc>
              <a:spcPct val="90000"/>
            </a:lnSpc>
            <a:spcBef>
              <a:spcPct val="0"/>
            </a:spcBef>
            <a:spcAft>
              <a:spcPct val="15000"/>
            </a:spcAft>
            <a:buChar char="•"/>
          </a:pPr>
          <a:r>
            <a:rPr lang="en-US" sz="2000" kern="1200" dirty="0"/>
            <a:t>Pct. youth not engaged in education or employment</a:t>
          </a:r>
        </a:p>
      </dsp:txBody>
      <dsp:txXfrm>
        <a:off x="5248301" y="623330"/>
        <a:ext cx="4644677" cy="273813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18147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12996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30273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81176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3D1F1-7914-458A-AAD6-4B7F8B7C5CF9}"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68115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3D1F1-7914-458A-AAD6-4B7F8B7C5CF9}"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89016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3D1F1-7914-458A-AAD6-4B7F8B7C5CF9}"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85602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3D1F1-7914-458A-AAD6-4B7F8B7C5CF9}"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175026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3D1F1-7914-458A-AAD6-4B7F8B7C5CF9}"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158256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59651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0368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2C3D1F1-7914-458A-AAD6-4B7F8B7C5CF9}" type="datetimeFigureOut">
              <a:rPr lang="en-US" smtClean="0"/>
              <a:t>11/16/2020</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B035C8BC-C405-451A-9D50-F41DC4C35960}" type="slidenum">
              <a:rPr lang="en-US" smtClean="0"/>
              <a:t>‹#›</a:t>
            </a:fld>
            <a:endParaRPr lang="en-US"/>
          </a:p>
        </p:txBody>
      </p:sp>
    </p:spTree>
    <p:extLst>
      <p:ext uri="{BB962C8B-B14F-4D97-AF65-F5344CB8AC3E}">
        <p14:creationId xmlns:p14="http://schemas.microsoft.com/office/powerpoint/2010/main" val="4101478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chart" Target="../charts/chart4.xml"/><Relationship Id="rId3" Type="http://schemas.openxmlformats.org/officeDocument/2006/relationships/image" Target="../media/image2.jpe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chart" Target="../charts/chart3.xml"/><Relationship Id="rId2" Type="http://schemas.openxmlformats.org/officeDocument/2006/relationships/image" Target="../media/image1.png"/><Relationship Id="rId16" Type="http://schemas.openxmlformats.org/officeDocument/2006/relationships/chart" Target="../charts/chart2.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chart" Target="../charts/chart1.xml"/><Relationship Id="rId10" Type="http://schemas.openxmlformats.org/officeDocument/2006/relationships/diagramData" Target="../diagrams/data2.xml"/><Relationship Id="rId19" Type="http://schemas.openxmlformats.org/officeDocument/2006/relationships/chart" Target="../charts/chart5.xml"/><Relationship Id="rId4" Type="http://schemas.openxmlformats.org/officeDocument/2006/relationships/image" Target="../media/image3.png"/><Relationship Id="rId9" Type="http://schemas.microsoft.com/office/2007/relationships/diagramDrawing" Target="../diagrams/drawing1.xml"/><Relationship Id="rId14"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36856" y="4433429"/>
            <a:ext cx="31089600" cy="228600"/>
          </a:xfrm>
          <a:prstGeom prst="rect">
            <a:avLst/>
          </a:prstGeom>
          <a:solidFill>
            <a:srgbClr val="FFC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baseline="-25000" dirty="0"/>
          </a:p>
        </p:txBody>
      </p:sp>
      <p:sp>
        <p:nvSpPr>
          <p:cNvPr id="9" name="Rectangle 8"/>
          <p:cNvSpPr/>
          <p:nvPr/>
        </p:nvSpPr>
        <p:spPr>
          <a:xfrm>
            <a:off x="12192000" y="4876800"/>
            <a:ext cx="8534400" cy="15849600"/>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0" name="Rectangle 9"/>
          <p:cNvSpPr/>
          <p:nvPr/>
        </p:nvSpPr>
        <p:spPr>
          <a:xfrm>
            <a:off x="21945600" y="4876800"/>
            <a:ext cx="8534400" cy="15849600"/>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1" name="TextBox 10"/>
          <p:cNvSpPr txBox="1"/>
          <p:nvPr/>
        </p:nvSpPr>
        <p:spPr>
          <a:xfrm>
            <a:off x="1422778" y="4835210"/>
            <a:ext cx="8534400" cy="995209"/>
          </a:xfrm>
          <a:prstGeom prst="rect">
            <a:avLst/>
          </a:prstGeom>
          <a:noFill/>
        </p:spPr>
        <p:txBody>
          <a:bodyPr wrap="square" rtlCol="0">
            <a:spAutoFit/>
          </a:bodyPr>
          <a:lstStyle/>
          <a:p>
            <a:r>
              <a:rPr lang="en-US" sz="5867" b="1" dirty="0">
                <a:solidFill>
                  <a:srgbClr val="3284BF"/>
                </a:solidFill>
              </a:rPr>
              <a:t>Background </a:t>
            </a:r>
          </a:p>
        </p:txBody>
      </p:sp>
      <p:sp>
        <p:nvSpPr>
          <p:cNvPr id="14" name="TextBox 13"/>
          <p:cNvSpPr txBox="1"/>
          <p:nvPr/>
        </p:nvSpPr>
        <p:spPr>
          <a:xfrm>
            <a:off x="1519861" y="9620171"/>
            <a:ext cx="9356701" cy="923330"/>
          </a:xfrm>
          <a:prstGeom prst="rect">
            <a:avLst/>
          </a:prstGeom>
          <a:noFill/>
        </p:spPr>
        <p:txBody>
          <a:bodyPr wrap="square" rtlCol="0">
            <a:spAutoFit/>
          </a:bodyPr>
          <a:lstStyle/>
          <a:p>
            <a:r>
              <a:rPr lang="en-US" sz="5400" b="1" dirty="0">
                <a:solidFill>
                  <a:srgbClr val="3284BF"/>
                </a:solidFill>
              </a:rPr>
              <a:t>Methods and Approach </a:t>
            </a:r>
          </a:p>
        </p:txBody>
      </p:sp>
      <p:sp>
        <p:nvSpPr>
          <p:cNvPr id="15" name="TextBox 14"/>
          <p:cNvSpPr txBox="1"/>
          <p:nvPr/>
        </p:nvSpPr>
        <p:spPr>
          <a:xfrm>
            <a:off x="22552873" y="4937930"/>
            <a:ext cx="8238706" cy="995209"/>
          </a:xfrm>
          <a:prstGeom prst="rect">
            <a:avLst/>
          </a:prstGeom>
          <a:noFill/>
        </p:spPr>
        <p:txBody>
          <a:bodyPr wrap="square" rtlCol="0">
            <a:spAutoFit/>
          </a:bodyPr>
          <a:lstStyle/>
          <a:p>
            <a:r>
              <a:rPr lang="en-US" sz="5867" b="1" dirty="0">
                <a:solidFill>
                  <a:srgbClr val="3284BF"/>
                </a:solidFill>
              </a:rPr>
              <a:t>Conclusions </a:t>
            </a:r>
          </a:p>
        </p:txBody>
      </p:sp>
      <p:sp>
        <p:nvSpPr>
          <p:cNvPr id="16" name="TextBox 15"/>
          <p:cNvSpPr txBox="1"/>
          <p:nvPr/>
        </p:nvSpPr>
        <p:spPr>
          <a:xfrm>
            <a:off x="22552873" y="12325206"/>
            <a:ext cx="8238707" cy="995209"/>
          </a:xfrm>
          <a:prstGeom prst="rect">
            <a:avLst/>
          </a:prstGeom>
          <a:noFill/>
        </p:spPr>
        <p:txBody>
          <a:bodyPr wrap="square" rtlCol="0">
            <a:spAutoFit/>
          </a:bodyPr>
          <a:lstStyle/>
          <a:p>
            <a:r>
              <a:rPr lang="en-US" sz="5867" b="1" dirty="0">
                <a:solidFill>
                  <a:srgbClr val="3284BF"/>
                </a:solidFill>
              </a:rPr>
              <a:t>Future Directions</a:t>
            </a:r>
          </a:p>
        </p:txBody>
      </p:sp>
      <p:sp>
        <p:nvSpPr>
          <p:cNvPr id="17" name="Rectangle 16"/>
          <p:cNvSpPr/>
          <p:nvPr/>
        </p:nvSpPr>
        <p:spPr>
          <a:xfrm>
            <a:off x="729175" y="21361866"/>
            <a:ext cx="31089600" cy="228600"/>
          </a:xfrm>
          <a:prstGeom prst="rect">
            <a:avLst/>
          </a:prstGeom>
          <a:solidFill>
            <a:srgbClr val="328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baseline="-25000" dirty="0"/>
          </a:p>
        </p:txBody>
      </p:sp>
      <p:sp>
        <p:nvSpPr>
          <p:cNvPr id="26" name="TextBox 25"/>
          <p:cNvSpPr txBox="1"/>
          <p:nvPr/>
        </p:nvSpPr>
        <p:spPr>
          <a:xfrm>
            <a:off x="1503915" y="6003601"/>
            <a:ext cx="8534400" cy="3379387"/>
          </a:xfrm>
          <a:prstGeom prst="rect">
            <a:avLst/>
          </a:prstGeom>
          <a:noFill/>
        </p:spPr>
        <p:txBody>
          <a:bodyPr wrap="square" rtlCol="0">
            <a:spAutoFit/>
          </a:bodyPr>
          <a:lstStyle/>
          <a:p>
            <a:r>
              <a:rPr lang="en-US" sz="2670" dirty="0"/>
              <a:t>Neighborhoods can have a profound impact on early childhood development. Environmental influences include social and physical factors that interact with each other impacting health outcomes for children. Differences in exposure to such factors unfortunately vary by race and ethnicity both between and within neighborhoods. The significance of place and population measures is critical to the goals of achieving equity. </a:t>
            </a:r>
          </a:p>
        </p:txBody>
      </p:sp>
      <p:sp>
        <p:nvSpPr>
          <p:cNvPr id="29" name="TextBox 28"/>
          <p:cNvSpPr txBox="1"/>
          <p:nvPr/>
        </p:nvSpPr>
        <p:spPr>
          <a:xfrm>
            <a:off x="22552873" y="5879690"/>
            <a:ext cx="8220632" cy="5844677"/>
          </a:xfrm>
          <a:prstGeom prst="rect">
            <a:avLst/>
          </a:prstGeom>
          <a:noFill/>
        </p:spPr>
        <p:txBody>
          <a:bodyPr wrap="square" rtlCol="0">
            <a:spAutoFit/>
          </a:bodyPr>
          <a:lstStyle/>
          <a:p>
            <a:r>
              <a:rPr lang="en-US" sz="2670" dirty="0"/>
              <a:t>Identifying clusters of risk factors tell us more about areas of concentrated deprivation within a city. Visually depicting this adds to the discussion on the structural barriers imposed by disproportionate exposure to risk factors.  </a:t>
            </a:r>
          </a:p>
          <a:p>
            <a:endParaRPr lang="en-US" sz="2670" dirty="0"/>
          </a:p>
          <a:p>
            <a:r>
              <a:rPr lang="en-US" sz="2670" dirty="0"/>
              <a:t>These maps also allow us to identify areas of opportunity in neighborhoods to positively influence child development and help local communities develop a greater sense of spatial awareness</a:t>
            </a:r>
          </a:p>
          <a:p>
            <a:endParaRPr lang="en-US" sz="2670" dirty="0"/>
          </a:p>
          <a:p>
            <a:r>
              <a:rPr lang="en-US" sz="2670" dirty="0"/>
              <a:t>Snapshots of risk patterns can inform population place-based strategies which can be deployed in conjunction with individual intervention.</a:t>
            </a:r>
          </a:p>
        </p:txBody>
      </p:sp>
      <p:sp>
        <p:nvSpPr>
          <p:cNvPr id="45" name="TextBox 44"/>
          <p:cNvSpPr txBox="1"/>
          <p:nvPr/>
        </p:nvSpPr>
        <p:spPr>
          <a:xfrm>
            <a:off x="22673205" y="19572588"/>
            <a:ext cx="8238706" cy="913199"/>
          </a:xfrm>
          <a:prstGeom prst="rect">
            <a:avLst/>
          </a:prstGeom>
          <a:noFill/>
        </p:spPr>
        <p:txBody>
          <a:bodyPr wrap="square" rtlCol="0">
            <a:spAutoFit/>
          </a:bodyPr>
          <a:lstStyle/>
          <a:p>
            <a:r>
              <a:rPr lang="en-US" sz="2667" dirty="0"/>
              <a:t>We also thank our colleagues Efren Aguilar, Charlene Choi, and Joshua Bader for their ongoing work on this project.</a:t>
            </a:r>
          </a:p>
        </p:txBody>
      </p:sp>
      <p:sp>
        <p:nvSpPr>
          <p:cNvPr id="39" name="Title 1">
            <a:extLst>
              <a:ext uri="{FF2B5EF4-FFF2-40B4-BE49-F238E27FC236}">
                <a16:creationId xmlns:a16="http://schemas.microsoft.com/office/drawing/2014/main" id="{7C6A9F80-A35C-49A6-9752-A7C0D237B9EE}"/>
              </a:ext>
            </a:extLst>
          </p:cNvPr>
          <p:cNvSpPr txBox="1">
            <a:spLocks/>
          </p:cNvSpPr>
          <p:nvPr/>
        </p:nvSpPr>
        <p:spPr>
          <a:xfrm>
            <a:off x="2438400" y="914399"/>
            <a:ext cx="28041600" cy="2960365"/>
          </a:xfrm>
          <a:prstGeom prst="rect">
            <a:avLst/>
          </a:prstGeom>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97500" lnSpcReduction="10000"/>
          </a:bodyPr>
          <a:lstStyle>
            <a:lvl1pPr algn="ctr" defTabSz="2926080" rtl="0" eaLnBrk="1" latinLnBrk="0" hangingPunct="1">
              <a:lnSpc>
                <a:spcPct val="90000"/>
              </a:lnSpc>
              <a:spcBef>
                <a:spcPct val="0"/>
              </a:spcBef>
              <a:buNone/>
              <a:defRPr sz="19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8900" dirty="0">
                <a:solidFill>
                  <a:srgbClr val="0054A6"/>
                </a:solidFill>
              </a:rPr>
              <a:t>Spatial Equity Mapping: </a:t>
            </a:r>
            <a:br>
              <a:rPr lang="en-US" sz="8900" dirty="0">
                <a:solidFill>
                  <a:srgbClr val="0054A6"/>
                </a:solidFill>
              </a:rPr>
            </a:br>
            <a:r>
              <a:rPr lang="en-US" sz="8000" dirty="0">
                <a:solidFill>
                  <a:srgbClr val="0054A6"/>
                </a:solidFill>
              </a:rPr>
              <a:t>Patterns and Distributions of Neighborhood Risk</a:t>
            </a:r>
            <a:br>
              <a:rPr lang="en-US" sz="8000" dirty="0">
                <a:solidFill>
                  <a:srgbClr val="3284BF"/>
                </a:solidFill>
              </a:rPr>
            </a:br>
            <a:r>
              <a:rPr lang="en-US" sz="5300" dirty="0">
                <a:solidFill>
                  <a:srgbClr val="3284BF"/>
                </a:solidFill>
              </a:rPr>
              <a:t>Nicole Pereira &amp; Jared Schor, UCLA</a:t>
            </a:r>
          </a:p>
        </p:txBody>
      </p:sp>
      <p:pic>
        <p:nvPicPr>
          <p:cNvPr id="33" name="Picture 4" descr="The UCLA Fielding School of Public... - UCLA Fielding School of Public  Health | Facebook">
            <a:extLst>
              <a:ext uri="{FF2B5EF4-FFF2-40B4-BE49-F238E27FC236}">
                <a16:creationId xmlns:a16="http://schemas.microsoft.com/office/drawing/2014/main" id="{92E2D7BF-8339-4509-AEF0-92B808802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072" y="1409700"/>
            <a:ext cx="3948413" cy="216389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UCLA Center for Healthier Children, Families and Communities | LinkedIn">
            <a:extLst>
              <a:ext uri="{FF2B5EF4-FFF2-40B4-BE49-F238E27FC236}">
                <a16:creationId xmlns:a16="http://schemas.microsoft.com/office/drawing/2014/main" id="{A5C4ACDF-FA1C-4301-9C5C-DF044ABA4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915" y="919479"/>
            <a:ext cx="3084031" cy="308403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E6625CE5-A91A-4FC6-B66D-18853117951E}"/>
              </a:ext>
            </a:extLst>
          </p:cNvPr>
          <p:cNvSpPr txBox="1"/>
          <p:nvPr/>
        </p:nvSpPr>
        <p:spPr>
          <a:xfrm>
            <a:off x="1417739" y="14787037"/>
            <a:ext cx="8238707" cy="2557623"/>
          </a:xfrm>
          <a:prstGeom prst="rect">
            <a:avLst/>
          </a:prstGeom>
          <a:noFill/>
        </p:spPr>
        <p:txBody>
          <a:bodyPr wrap="square" rtlCol="0">
            <a:spAutoFit/>
          </a:bodyPr>
          <a:lstStyle/>
          <a:p>
            <a:endParaRPr lang="en-US" sz="2670" dirty="0"/>
          </a:p>
          <a:p>
            <a:endParaRPr lang="en-US" sz="2670" dirty="0"/>
          </a:p>
          <a:p>
            <a:r>
              <a:rPr lang="en-US" sz="2670" dirty="0"/>
              <a:t>Data was obtained from the American Community Survey at the census tract level. A neighborhood is considered at risk if it is +/- 1 standard deviation from the national mean of the following indicators: </a:t>
            </a:r>
            <a:endParaRPr lang="en-US" sz="2667" dirty="0"/>
          </a:p>
        </p:txBody>
      </p:sp>
      <p:pic>
        <p:nvPicPr>
          <p:cNvPr id="56" name="Picture 55">
            <a:extLst>
              <a:ext uri="{FF2B5EF4-FFF2-40B4-BE49-F238E27FC236}">
                <a16:creationId xmlns:a16="http://schemas.microsoft.com/office/drawing/2014/main" id="{D946036A-0C93-4359-B686-4411F64DBCEF}"/>
              </a:ext>
            </a:extLst>
          </p:cNvPr>
          <p:cNvPicPr>
            <a:picLocks noChangeAspect="1"/>
          </p:cNvPicPr>
          <p:nvPr/>
        </p:nvPicPr>
        <p:blipFill>
          <a:blip r:embed="rId4"/>
          <a:stretch>
            <a:fillRect/>
          </a:stretch>
        </p:blipFill>
        <p:spPr>
          <a:xfrm>
            <a:off x="12128541" y="6274921"/>
            <a:ext cx="8444698" cy="6758438"/>
          </a:xfrm>
          <a:prstGeom prst="rect">
            <a:avLst/>
          </a:prstGeom>
        </p:spPr>
      </p:pic>
      <p:sp>
        <p:nvSpPr>
          <p:cNvPr id="62" name="TextBox 61">
            <a:extLst>
              <a:ext uri="{FF2B5EF4-FFF2-40B4-BE49-F238E27FC236}">
                <a16:creationId xmlns:a16="http://schemas.microsoft.com/office/drawing/2014/main" id="{B36C2A6F-BA77-45B1-B854-F5C0F8034F3D}"/>
              </a:ext>
            </a:extLst>
          </p:cNvPr>
          <p:cNvSpPr txBox="1"/>
          <p:nvPr/>
        </p:nvSpPr>
        <p:spPr>
          <a:xfrm>
            <a:off x="22534798" y="13320415"/>
            <a:ext cx="8238707" cy="5017527"/>
          </a:xfrm>
          <a:prstGeom prst="rect">
            <a:avLst/>
          </a:prstGeom>
          <a:noFill/>
        </p:spPr>
        <p:txBody>
          <a:bodyPr wrap="square" rtlCol="0">
            <a:spAutoFit/>
          </a:bodyPr>
          <a:lstStyle/>
          <a:p>
            <a:r>
              <a:rPr lang="en-US" sz="2667" dirty="0"/>
              <a:t>Ultimately, we aim to work directly with cities sing these maps as both tools and starting points for deeper discussions on child health and development. Our goals in the forthcoming months are:</a:t>
            </a:r>
          </a:p>
          <a:p>
            <a:endParaRPr lang="en-US" sz="2667" dirty="0"/>
          </a:p>
          <a:p>
            <a:pPr marL="457200" indent="-457200">
              <a:buFont typeface="Arial" panose="020B0604020202020204" pitchFamily="34" charset="0"/>
              <a:buChar char="•"/>
            </a:pPr>
            <a:r>
              <a:rPr lang="en-US" sz="2667" dirty="0"/>
              <a:t>To help cities explore the histories that underpin the data</a:t>
            </a:r>
          </a:p>
          <a:p>
            <a:pPr marL="457200" indent="-457200">
              <a:buFont typeface="Arial" panose="020B0604020202020204" pitchFamily="34" charset="0"/>
              <a:buChar char="•"/>
            </a:pPr>
            <a:r>
              <a:rPr lang="en-US" sz="2667" dirty="0"/>
              <a:t>Identify strategies to address these patterns of risk</a:t>
            </a:r>
          </a:p>
          <a:p>
            <a:pPr marL="457200" indent="-457200">
              <a:buFont typeface="Arial" panose="020B0604020202020204" pitchFamily="34" charset="0"/>
              <a:buChar char="•"/>
            </a:pPr>
            <a:r>
              <a:rPr lang="en-US" sz="2667" dirty="0"/>
              <a:t>Compile a list of strategies to be shared between participating cities</a:t>
            </a:r>
          </a:p>
          <a:p>
            <a:pPr marL="457200" indent="-457200">
              <a:buFont typeface="Arial" panose="020B0604020202020204" pitchFamily="34" charset="0"/>
              <a:buChar char="•"/>
            </a:pPr>
            <a:r>
              <a:rPr lang="en-US" sz="2667" dirty="0"/>
              <a:t>Develop an online platform using ArcGIS Hub to explore and track city data and dashboards over time  </a:t>
            </a:r>
          </a:p>
        </p:txBody>
      </p:sp>
      <p:sp>
        <p:nvSpPr>
          <p:cNvPr id="63" name="TextBox 62">
            <a:extLst>
              <a:ext uri="{FF2B5EF4-FFF2-40B4-BE49-F238E27FC236}">
                <a16:creationId xmlns:a16="http://schemas.microsoft.com/office/drawing/2014/main" id="{A5641C86-B0B1-4B49-86DD-A807B7250E89}"/>
              </a:ext>
            </a:extLst>
          </p:cNvPr>
          <p:cNvSpPr txBox="1"/>
          <p:nvPr/>
        </p:nvSpPr>
        <p:spPr>
          <a:xfrm>
            <a:off x="22673204" y="18651844"/>
            <a:ext cx="8238707" cy="995209"/>
          </a:xfrm>
          <a:prstGeom prst="rect">
            <a:avLst/>
          </a:prstGeom>
          <a:noFill/>
        </p:spPr>
        <p:txBody>
          <a:bodyPr wrap="square" rtlCol="0">
            <a:spAutoFit/>
          </a:bodyPr>
          <a:lstStyle/>
          <a:p>
            <a:r>
              <a:rPr lang="en-US" sz="5867" b="1" dirty="0">
                <a:solidFill>
                  <a:srgbClr val="3284BF"/>
                </a:solidFill>
              </a:rPr>
              <a:t>Acknowledgements</a:t>
            </a:r>
          </a:p>
        </p:txBody>
      </p:sp>
      <p:grpSp>
        <p:nvGrpSpPr>
          <p:cNvPr id="46" name="Group 45">
            <a:extLst>
              <a:ext uri="{FF2B5EF4-FFF2-40B4-BE49-F238E27FC236}">
                <a16:creationId xmlns:a16="http://schemas.microsoft.com/office/drawing/2014/main" id="{18BD9535-F3F4-4B77-928F-458A8E1FC8AB}"/>
              </a:ext>
            </a:extLst>
          </p:cNvPr>
          <p:cNvGrpSpPr/>
          <p:nvPr/>
        </p:nvGrpSpPr>
        <p:grpSpPr>
          <a:xfrm>
            <a:off x="1417739" y="12094413"/>
            <a:ext cx="6946002" cy="3215980"/>
            <a:chOff x="14453379" y="8771465"/>
            <a:chExt cx="6564328" cy="3294770"/>
          </a:xfrm>
        </p:grpSpPr>
        <p:graphicFrame>
          <p:nvGraphicFramePr>
            <p:cNvPr id="47" name="Diagram 46">
              <a:extLst>
                <a:ext uri="{FF2B5EF4-FFF2-40B4-BE49-F238E27FC236}">
                  <a16:creationId xmlns:a16="http://schemas.microsoft.com/office/drawing/2014/main" id="{5774B02A-BA52-4EC5-9A8E-EF3FD04A577A}"/>
                </a:ext>
              </a:extLst>
            </p:cNvPr>
            <p:cNvGraphicFramePr/>
            <p:nvPr>
              <p:extLst>
                <p:ext uri="{D42A27DB-BD31-4B8C-83A1-F6EECF244321}">
                  <p14:modId xmlns:p14="http://schemas.microsoft.com/office/powerpoint/2010/main" val="3357078556"/>
                </p:ext>
              </p:extLst>
            </p:nvPr>
          </p:nvGraphicFramePr>
          <p:xfrm>
            <a:off x="15636563" y="8771465"/>
            <a:ext cx="5381144" cy="329477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8" name="TextBox 47">
              <a:extLst>
                <a:ext uri="{FF2B5EF4-FFF2-40B4-BE49-F238E27FC236}">
                  <a16:creationId xmlns:a16="http://schemas.microsoft.com/office/drawing/2014/main" id="{74CDF743-0AF0-4609-879C-06F66497C82D}"/>
                </a:ext>
              </a:extLst>
            </p:cNvPr>
            <p:cNvSpPr txBox="1"/>
            <p:nvPr/>
          </p:nvSpPr>
          <p:spPr>
            <a:xfrm>
              <a:off x="14707213" y="9034517"/>
              <a:ext cx="1219200" cy="492443"/>
            </a:xfrm>
            <a:prstGeom prst="rect">
              <a:avLst/>
            </a:prstGeom>
            <a:noFill/>
          </p:spPr>
          <p:txBody>
            <a:bodyPr wrap="square" rtlCol="0">
              <a:spAutoFit/>
            </a:bodyPr>
            <a:lstStyle/>
            <a:p>
              <a:r>
                <a:rPr lang="en-US" sz="2600" dirty="0"/>
                <a:t>Zero</a:t>
              </a:r>
            </a:p>
          </p:txBody>
        </p:sp>
        <p:sp>
          <p:nvSpPr>
            <p:cNvPr id="49" name="TextBox 48">
              <a:extLst>
                <a:ext uri="{FF2B5EF4-FFF2-40B4-BE49-F238E27FC236}">
                  <a16:creationId xmlns:a16="http://schemas.microsoft.com/office/drawing/2014/main" id="{81810AC9-F7B7-41BB-BE84-5434AE121C50}"/>
                </a:ext>
              </a:extLst>
            </p:cNvPr>
            <p:cNvSpPr txBox="1"/>
            <p:nvPr/>
          </p:nvSpPr>
          <p:spPr>
            <a:xfrm>
              <a:off x="14758336" y="9868676"/>
              <a:ext cx="1508055" cy="492443"/>
            </a:xfrm>
            <a:prstGeom prst="rect">
              <a:avLst/>
            </a:prstGeom>
            <a:noFill/>
          </p:spPr>
          <p:txBody>
            <a:bodyPr wrap="square" rtlCol="0">
              <a:spAutoFit/>
            </a:bodyPr>
            <a:lstStyle/>
            <a:p>
              <a:r>
                <a:rPr lang="en-US" sz="2600" dirty="0"/>
                <a:t>Low</a:t>
              </a:r>
            </a:p>
          </p:txBody>
        </p:sp>
        <p:sp>
          <p:nvSpPr>
            <p:cNvPr id="50" name="TextBox 49">
              <a:extLst>
                <a:ext uri="{FF2B5EF4-FFF2-40B4-BE49-F238E27FC236}">
                  <a16:creationId xmlns:a16="http://schemas.microsoft.com/office/drawing/2014/main" id="{FA78B4D0-B685-47A2-886E-DD2F4A6C6143}"/>
                </a:ext>
              </a:extLst>
            </p:cNvPr>
            <p:cNvSpPr txBox="1"/>
            <p:nvPr/>
          </p:nvSpPr>
          <p:spPr>
            <a:xfrm>
              <a:off x="14453379" y="10551118"/>
              <a:ext cx="2614540" cy="492443"/>
            </a:xfrm>
            <a:prstGeom prst="rect">
              <a:avLst/>
            </a:prstGeom>
            <a:noFill/>
          </p:spPr>
          <p:txBody>
            <a:bodyPr wrap="square" rtlCol="0">
              <a:spAutoFit/>
            </a:bodyPr>
            <a:lstStyle/>
            <a:p>
              <a:r>
                <a:rPr lang="en-US" sz="2600" dirty="0"/>
                <a:t>Medium</a:t>
              </a:r>
            </a:p>
          </p:txBody>
        </p:sp>
        <p:sp>
          <p:nvSpPr>
            <p:cNvPr id="52" name="TextBox 51">
              <a:extLst>
                <a:ext uri="{FF2B5EF4-FFF2-40B4-BE49-F238E27FC236}">
                  <a16:creationId xmlns:a16="http://schemas.microsoft.com/office/drawing/2014/main" id="{B0F3E0B2-75E1-4F54-ACD8-64AC41300F5D}"/>
                </a:ext>
              </a:extLst>
            </p:cNvPr>
            <p:cNvSpPr txBox="1"/>
            <p:nvPr/>
          </p:nvSpPr>
          <p:spPr>
            <a:xfrm>
              <a:off x="14771829" y="11336609"/>
              <a:ext cx="1508055" cy="492443"/>
            </a:xfrm>
            <a:prstGeom prst="rect">
              <a:avLst/>
            </a:prstGeom>
            <a:noFill/>
          </p:spPr>
          <p:txBody>
            <a:bodyPr wrap="square" rtlCol="0">
              <a:spAutoFit/>
            </a:bodyPr>
            <a:lstStyle/>
            <a:p>
              <a:r>
                <a:rPr lang="en-US" sz="2600" dirty="0"/>
                <a:t>High</a:t>
              </a:r>
            </a:p>
          </p:txBody>
        </p:sp>
      </p:grpSp>
      <p:sp>
        <p:nvSpPr>
          <p:cNvPr id="64" name="TextBox 63">
            <a:extLst>
              <a:ext uri="{FF2B5EF4-FFF2-40B4-BE49-F238E27FC236}">
                <a16:creationId xmlns:a16="http://schemas.microsoft.com/office/drawing/2014/main" id="{1995498C-FF73-4725-A3B6-396D7D2BB803}"/>
              </a:ext>
            </a:extLst>
          </p:cNvPr>
          <p:cNvSpPr txBox="1"/>
          <p:nvPr/>
        </p:nvSpPr>
        <p:spPr>
          <a:xfrm>
            <a:off x="1519861" y="10586300"/>
            <a:ext cx="8238707" cy="2557175"/>
          </a:xfrm>
          <a:prstGeom prst="rect">
            <a:avLst/>
          </a:prstGeom>
          <a:noFill/>
        </p:spPr>
        <p:txBody>
          <a:bodyPr wrap="square" rtlCol="0">
            <a:spAutoFit/>
          </a:bodyPr>
          <a:lstStyle/>
          <a:p>
            <a:r>
              <a:rPr lang="en-US" sz="2670" dirty="0"/>
              <a:t>Using the Neighborhood Risk Index (NRI), generate one dimensional maps of neighborhood risk levels classified by zero, low, medium, and high risk. </a:t>
            </a:r>
          </a:p>
          <a:p>
            <a:endParaRPr lang="en-US" sz="2670" dirty="0"/>
          </a:p>
          <a:p>
            <a:endParaRPr lang="en-US" sz="2670" dirty="0"/>
          </a:p>
          <a:p>
            <a:endParaRPr lang="en-US" sz="2667" dirty="0"/>
          </a:p>
        </p:txBody>
      </p:sp>
      <p:graphicFrame>
        <p:nvGraphicFramePr>
          <p:cNvPr id="12" name="Diagram 11">
            <a:extLst>
              <a:ext uri="{FF2B5EF4-FFF2-40B4-BE49-F238E27FC236}">
                <a16:creationId xmlns:a16="http://schemas.microsoft.com/office/drawing/2014/main" id="{F3C8B491-C018-49A2-A302-91D61F199DA6}"/>
              </a:ext>
            </a:extLst>
          </p:cNvPr>
          <p:cNvGraphicFramePr/>
          <p:nvPr>
            <p:extLst>
              <p:ext uri="{D42A27DB-BD31-4B8C-83A1-F6EECF244321}">
                <p14:modId xmlns:p14="http://schemas.microsoft.com/office/powerpoint/2010/main" val="2778545683"/>
              </p:ext>
            </p:extLst>
          </p:nvPr>
        </p:nvGraphicFramePr>
        <p:xfrm>
          <a:off x="936856" y="17546183"/>
          <a:ext cx="9939706" cy="349559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36" name="Chart 35">
            <a:extLst>
              <a:ext uri="{FF2B5EF4-FFF2-40B4-BE49-F238E27FC236}">
                <a16:creationId xmlns:a16="http://schemas.microsoft.com/office/drawing/2014/main" id="{E6884F98-C691-4AE2-AAD0-323239AD4907}"/>
              </a:ext>
            </a:extLst>
          </p:cNvPr>
          <p:cNvGraphicFramePr>
            <a:graphicFrameLocks/>
          </p:cNvGraphicFramePr>
          <p:nvPr>
            <p:extLst>
              <p:ext uri="{D42A27DB-BD31-4B8C-83A1-F6EECF244321}">
                <p14:modId xmlns:p14="http://schemas.microsoft.com/office/powerpoint/2010/main" val="1317562819"/>
              </p:ext>
            </p:extLst>
          </p:nvPr>
        </p:nvGraphicFramePr>
        <p:xfrm>
          <a:off x="11763526" y="14028954"/>
          <a:ext cx="3931920" cy="237744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7" name="Chart 36">
            <a:extLst>
              <a:ext uri="{FF2B5EF4-FFF2-40B4-BE49-F238E27FC236}">
                <a16:creationId xmlns:a16="http://schemas.microsoft.com/office/drawing/2014/main" id="{85AE283F-720E-419A-8604-9AB63F819913}"/>
              </a:ext>
            </a:extLst>
          </p:cNvPr>
          <p:cNvGraphicFramePr>
            <a:graphicFrameLocks/>
          </p:cNvGraphicFramePr>
          <p:nvPr>
            <p:extLst>
              <p:ext uri="{D42A27DB-BD31-4B8C-83A1-F6EECF244321}">
                <p14:modId xmlns:p14="http://schemas.microsoft.com/office/powerpoint/2010/main" val="1869275766"/>
              </p:ext>
            </p:extLst>
          </p:nvPr>
        </p:nvGraphicFramePr>
        <p:xfrm>
          <a:off x="15982938" y="14030362"/>
          <a:ext cx="3931920" cy="237744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8" name="Chart 37">
            <a:extLst>
              <a:ext uri="{FF2B5EF4-FFF2-40B4-BE49-F238E27FC236}">
                <a16:creationId xmlns:a16="http://schemas.microsoft.com/office/drawing/2014/main" id="{1C9D0B04-DE55-4B7A-A88A-854945DCC030}"/>
              </a:ext>
            </a:extLst>
          </p:cNvPr>
          <p:cNvGraphicFramePr>
            <a:graphicFrameLocks/>
          </p:cNvGraphicFramePr>
          <p:nvPr>
            <p:extLst>
              <p:ext uri="{D42A27DB-BD31-4B8C-83A1-F6EECF244321}">
                <p14:modId xmlns:p14="http://schemas.microsoft.com/office/powerpoint/2010/main" val="1004897968"/>
              </p:ext>
            </p:extLst>
          </p:nvPr>
        </p:nvGraphicFramePr>
        <p:xfrm>
          <a:off x="13873232" y="18972058"/>
          <a:ext cx="3931920" cy="237744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40" name="Chart 39">
            <a:extLst>
              <a:ext uri="{FF2B5EF4-FFF2-40B4-BE49-F238E27FC236}">
                <a16:creationId xmlns:a16="http://schemas.microsoft.com/office/drawing/2014/main" id="{8ADB36C1-05C5-4FEC-876C-8779B2988765}"/>
              </a:ext>
            </a:extLst>
          </p:cNvPr>
          <p:cNvGraphicFramePr>
            <a:graphicFrameLocks/>
          </p:cNvGraphicFramePr>
          <p:nvPr>
            <p:extLst>
              <p:ext uri="{D42A27DB-BD31-4B8C-83A1-F6EECF244321}">
                <p14:modId xmlns:p14="http://schemas.microsoft.com/office/powerpoint/2010/main" val="4091966948"/>
              </p:ext>
            </p:extLst>
          </p:nvPr>
        </p:nvGraphicFramePr>
        <p:xfrm>
          <a:off x="11756044" y="16512634"/>
          <a:ext cx="3931920" cy="237744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42" name="Chart 41">
            <a:extLst>
              <a:ext uri="{FF2B5EF4-FFF2-40B4-BE49-F238E27FC236}">
                <a16:creationId xmlns:a16="http://schemas.microsoft.com/office/drawing/2014/main" id="{FB83179B-4823-4C8A-B2F7-610E6D791C31}"/>
              </a:ext>
            </a:extLst>
          </p:cNvPr>
          <p:cNvGraphicFramePr>
            <a:graphicFrameLocks/>
          </p:cNvGraphicFramePr>
          <p:nvPr>
            <p:extLst>
              <p:ext uri="{D42A27DB-BD31-4B8C-83A1-F6EECF244321}">
                <p14:modId xmlns:p14="http://schemas.microsoft.com/office/powerpoint/2010/main" val="1741062687"/>
              </p:ext>
            </p:extLst>
          </p:nvPr>
        </p:nvGraphicFramePr>
        <p:xfrm>
          <a:off x="15977721" y="16512634"/>
          <a:ext cx="3931920" cy="2377440"/>
        </p:xfrm>
        <a:graphic>
          <a:graphicData uri="http://schemas.openxmlformats.org/drawingml/2006/chart">
            <c:chart xmlns:c="http://schemas.openxmlformats.org/drawingml/2006/chart" xmlns:r="http://schemas.openxmlformats.org/officeDocument/2006/relationships" r:id="rId19"/>
          </a:graphicData>
        </a:graphic>
      </p:graphicFrame>
      <p:grpSp>
        <p:nvGrpSpPr>
          <p:cNvPr id="43" name="Group 42">
            <a:extLst>
              <a:ext uri="{FF2B5EF4-FFF2-40B4-BE49-F238E27FC236}">
                <a16:creationId xmlns:a16="http://schemas.microsoft.com/office/drawing/2014/main" id="{73A8B313-F2A8-44BE-9F84-4CAC46DC4D79}"/>
              </a:ext>
            </a:extLst>
          </p:cNvPr>
          <p:cNvGrpSpPr/>
          <p:nvPr/>
        </p:nvGrpSpPr>
        <p:grpSpPr>
          <a:xfrm>
            <a:off x="20263315" y="15286254"/>
            <a:ext cx="1466142" cy="2253367"/>
            <a:chOff x="21140807" y="13076532"/>
            <a:chExt cx="1466142" cy="2253367"/>
          </a:xfrm>
        </p:grpSpPr>
        <p:pic>
          <p:nvPicPr>
            <p:cNvPr id="44" name="Picture 43" descr="A picture containing graphical user interface, application&#10;&#10;Description automatically generated">
              <a:extLst>
                <a:ext uri="{FF2B5EF4-FFF2-40B4-BE49-F238E27FC236}">
                  <a16:creationId xmlns:a16="http://schemas.microsoft.com/office/drawing/2014/main" id="{7D5CA0C3-806F-4C2E-BAE5-E256B802A39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1292803" y="13645733"/>
              <a:ext cx="1162151" cy="1684166"/>
            </a:xfrm>
            <a:prstGeom prst="rect">
              <a:avLst/>
            </a:prstGeom>
          </p:spPr>
        </p:pic>
        <p:sp>
          <p:nvSpPr>
            <p:cNvPr id="51" name="TextBox 50">
              <a:extLst>
                <a:ext uri="{FF2B5EF4-FFF2-40B4-BE49-F238E27FC236}">
                  <a16:creationId xmlns:a16="http://schemas.microsoft.com/office/drawing/2014/main" id="{89979EF0-7BF4-4465-A612-A3D6959AF861}"/>
                </a:ext>
              </a:extLst>
            </p:cNvPr>
            <p:cNvSpPr txBox="1"/>
            <p:nvPr/>
          </p:nvSpPr>
          <p:spPr>
            <a:xfrm>
              <a:off x="21140807" y="13076532"/>
              <a:ext cx="1466142" cy="369332"/>
            </a:xfrm>
            <a:prstGeom prst="rect">
              <a:avLst/>
            </a:prstGeom>
            <a:noFill/>
          </p:spPr>
          <p:txBody>
            <a:bodyPr wrap="square" rtlCol="0">
              <a:spAutoFit/>
            </a:bodyPr>
            <a:lstStyle/>
            <a:p>
              <a:pPr algn="ctr"/>
              <a:r>
                <a:rPr lang="en-US" sz="1800" dirty="0"/>
                <a:t>Risk Level</a:t>
              </a:r>
            </a:p>
          </p:txBody>
        </p:sp>
      </p:grpSp>
      <p:sp>
        <p:nvSpPr>
          <p:cNvPr id="53" name="TextBox 52">
            <a:extLst>
              <a:ext uri="{FF2B5EF4-FFF2-40B4-BE49-F238E27FC236}">
                <a16:creationId xmlns:a16="http://schemas.microsoft.com/office/drawing/2014/main" id="{0CF5A8CA-762B-419F-AEC4-D767760B730D}"/>
              </a:ext>
            </a:extLst>
          </p:cNvPr>
          <p:cNvSpPr txBox="1"/>
          <p:nvPr/>
        </p:nvSpPr>
        <p:spPr>
          <a:xfrm>
            <a:off x="11347022" y="13397229"/>
            <a:ext cx="10166667" cy="584775"/>
          </a:xfrm>
          <a:prstGeom prst="rect">
            <a:avLst/>
          </a:prstGeom>
          <a:noFill/>
        </p:spPr>
        <p:txBody>
          <a:bodyPr wrap="square" rtlCol="0">
            <a:spAutoFit/>
          </a:bodyPr>
          <a:lstStyle/>
          <a:p>
            <a:pPr algn="ctr"/>
            <a:r>
              <a:rPr lang="en-US" sz="3200" dirty="0"/>
              <a:t>Distribution of Neighborhood Risk by Race (Long Beach)</a:t>
            </a:r>
          </a:p>
        </p:txBody>
      </p:sp>
      <p:sp>
        <p:nvSpPr>
          <p:cNvPr id="54" name="TextBox 53">
            <a:extLst>
              <a:ext uri="{FF2B5EF4-FFF2-40B4-BE49-F238E27FC236}">
                <a16:creationId xmlns:a16="http://schemas.microsoft.com/office/drawing/2014/main" id="{43BC1C75-8A00-4903-B070-029C46B13537}"/>
              </a:ext>
            </a:extLst>
          </p:cNvPr>
          <p:cNvSpPr txBox="1"/>
          <p:nvPr/>
        </p:nvSpPr>
        <p:spPr>
          <a:xfrm>
            <a:off x="12779188" y="5449287"/>
            <a:ext cx="6989574" cy="584775"/>
          </a:xfrm>
          <a:prstGeom prst="rect">
            <a:avLst/>
          </a:prstGeom>
          <a:noFill/>
        </p:spPr>
        <p:txBody>
          <a:bodyPr wrap="square" rtlCol="0">
            <a:spAutoFit/>
          </a:bodyPr>
          <a:lstStyle/>
          <a:p>
            <a:pPr algn="ctr"/>
            <a:r>
              <a:rPr lang="en-US" sz="3200" dirty="0"/>
              <a:t>Long Beach Neighborhood Risk</a:t>
            </a:r>
          </a:p>
        </p:txBody>
      </p:sp>
    </p:spTree>
    <p:extLst>
      <p:ext uri="{BB962C8B-B14F-4D97-AF65-F5344CB8AC3E}">
        <p14:creationId xmlns:p14="http://schemas.microsoft.com/office/powerpoint/2010/main" val="274581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TotalTime>
  <Words>460</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Library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Author name, affiliation, email</dc:title>
  <dc:creator>Bethany Myers</dc:creator>
  <cp:lastModifiedBy>Pereira, Nicole A.</cp:lastModifiedBy>
  <cp:revision>32</cp:revision>
  <dcterms:created xsi:type="dcterms:W3CDTF">2015-02-24T18:33:10Z</dcterms:created>
  <dcterms:modified xsi:type="dcterms:W3CDTF">2020-11-17T03:01:01Z</dcterms:modified>
</cp:coreProperties>
</file>