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57" r:id="rId5"/>
    <p:sldId id="270" r:id="rId6"/>
    <p:sldId id="259" r:id="rId7"/>
    <p:sldId id="260" r:id="rId8"/>
    <p:sldId id="261" r:id="rId9"/>
    <p:sldId id="263" r:id="rId10"/>
    <p:sldId id="268" r:id="rId11"/>
    <p:sldId id="264" r:id="rId12"/>
    <p:sldId id="266" r:id="rId13"/>
    <p:sldId id="267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09F3-0E80-426D-A408-37B302D0052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ABD9-8846-4FB4-A9E9-08D4C982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Hose at 11 – highest evaporation during day, could I move things around to be more efficient?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day of week to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 all ones that don’t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5A21-B1F0-464A-9CF5-01392704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BBA7-FCDE-45A2-9A34-890223D9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02A9A7-0FBD-4661-B379-3399CFAC0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2D87B9-0F53-40D6-A11A-73A6E7611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3A7-738F-4387-926A-F67D65B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3F35-9F57-4480-B905-04B2C402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69AC-4208-4BC7-B6F5-DD68764D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9FD0-A020-40E5-BD37-F8E853A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AF15-C0F4-4092-BAE6-B719A4C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E3389-3CEF-4639-9822-B3E5D63DE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660D-559F-4A7F-94C2-4E2FAD36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1CED-C3B7-4E56-84D8-55E9DE2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A5A2-9104-4E54-B814-F025CFEB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FEB6-A105-4DD8-9078-0C8B1265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B54-15A9-409C-AA39-A5351AFF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EA7C-753B-465B-A727-E577D54B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E317-ECFA-46F2-A1B5-096C91ED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F061-9D26-4F86-83E7-344F3390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FFEC-1091-4FB1-95F7-10930A20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575-E939-49CE-96D4-4DA084EB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1BD5-67A8-4ED6-9FB1-00DFDB18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E2EC-8722-49C5-B4D7-E493E584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A38-49EF-4299-AF07-F98E8E20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D8E8-A85C-404D-8D10-461D7A16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50A-A81C-46B4-AE82-C6A7C63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564E-B716-4E79-B15C-31635158F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D0EA-CDB7-4D7A-8394-501F8FEC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D5C6-70E0-4B56-881B-9A8B095B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B665-9412-469E-A3D9-4AD652B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D4DD-A58E-4979-8971-FC22AB2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151F-9CB7-4472-9A4C-3856BBF4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9B86-E341-4D9B-9E16-FF85DB99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3AF8-6EA5-4E27-8856-B1C4CCBE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872C-E0D3-4742-B458-3F86E2C92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572AC-9CED-43C6-B3AF-449CED4E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0F78-86DB-4C83-B118-DFEC8B24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623E-25B7-4FE3-93F1-DBD93068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9D37-A88C-4F7E-9D64-D9F8000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BAC7-2D04-47F6-8668-B45DBB0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6CC2F-4D5C-4703-8687-87D3233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BD029-BB9E-4946-9CAB-1225A3C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AF025-3A2E-4223-BBE2-E1D7B59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7CB56-B8D1-450F-96EA-F852D273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349E-258D-4773-B005-CFFFE33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8D29-5C12-41CA-81B7-B88F07E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1828-1AC0-46AD-92DD-6D07E96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AC52-FB17-425C-9CC1-09EDB2BD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3C05-A6AF-421D-BD29-C979833C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6A1-18FD-4515-ACFE-8AFAD02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214-1FE4-4D0D-A3FC-321E732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AA7AE-AB61-43C7-9440-BCE523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C439-5FAE-48A9-B8B3-B9FBAAC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01572-40AE-450A-9A3C-E983C300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C2A61-1D97-42AE-AE0C-C9CA8FF8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6B22-D9B1-41FD-A22E-F1FA6527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8704-180F-4C1C-ADEB-A9852C0C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E530-017E-4E1D-AEB3-3AE3DFD6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E7859-BF42-4EA8-AFDA-D6B239E750B8}"/>
              </a:ext>
            </a:extLst>
          </p:cNvPr>
          <p:cNvSpPr/>
          <p:nvPr userDrawn="1"/>
        </p:nvSpPr>
        <p:spPr>
          <a:xfrm>
            <a:off x="-1" y="222106"/>
            <a:ext cx="308057" cy="5106352"/>
          </a:xfrm>
          <a:prstGeom prst="rect">
            <a:avLst/>
          </a:prstGeom>
          <a:gradFill flip="none" rotWithShape="1">
            <a:gsLst>
              <a:gs pos="25529">
                <a:srgbClr val="BFCFEB"/>
              </a:gs>
              <a:gs pos="2000">
                <a:schemeClr val="bg1"/>
              </a:gs>
              <a:gs pos="71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4A5B1-B94D-4E31-871C-B70CE4B1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50EA-899A-45BB-818D-E942A68F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4980-6A46-4555-A8A2-6D3D82691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2" descr="Image result for utah water research laboratory">
            <a:extLst>
              <a:ext uri="{FF2B5EF4-FFF2-40B4-BE49-F238E27FC236}">
                <a16:creationId xmlns:a16="http://schemas.microsoft.com/office/drawing/2014/main" id="{52927408-687C-4D34-93E9-BC74A629B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9" y="6087432"/>
            <a:ext cx="1660070" cy="7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u college of engineering">
            <a:extLst>
              <a:ext uri="{FF2B5EF4-FFF2-40B4-BE49-F238E27FC236}">
                <a16:creationId xmlns:a16="http://schemas.microsoft.com/office/drawing/2014/main" id="{3F52A9CA-3FC2-412B-AD18-562420ADE8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067" y="6302528"/>
            <a:ext cx="1729108" cy="4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3679CB-350D-4299-B865-1C2553F39A4D}"/>
              </a:ext>
            </a:extLst>
          </p:cNvPr>
          <p:cNvSpPr/>
          <p:nvPr userDrawn="1"/>
        </p:nvSpPr>
        <p:spPr>
          <a:xfrm>
            <a:off x="-7627" y="-396"/>
            <a:ext cx="11111049" cy="252549"/>
          </a:xfrm>
          <a:prstGeom prst="rect">
            <a:avLst/>
          </a:prstGeom>
          <a:gradFill flip="none" rotWithShape="1">
            <a:gsLst>
              <a:gs pos="146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C003951B-79B6-465A-BCAC-C1E1104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3FEACE-5177-4244-BEBC-1D133C4CA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Challenge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3C9024-D749-467E-B98D-5B668740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4, 2020</a:t>
            </a:r>
          </a:p>
          <a:p>
            <a:r>
              <a:rPr lang="en-US" dirty="0"/>
              <a:t>Jesse Rowles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BE07-88A9-4F49-B26D-309F76D478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7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 - Variant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D443828-C302-4D69-9E17-76860B3D5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add volumes of each type and total to indicate both proportion of total water used as well as volume</a:t>
            </a:r>
          </a:p>
          <a:p>
            <a:r>
              <a:rPr lang="en-US" dirty="0"/>
              <a:t>Helps to show days when little or a lot of water are used while showing breakdown (e.g., Jul 31)</a:t>
            </a:r>
          </a:p>
          <a:p>
            <a:pPr lvl="1"/>
            <a:r>
              <a:rPr lang="en-US" dirty="0"/>
              <a:t>Could be misleading, so needs to be made clear that numbers are </a:t>
            </a:r>
            <a:r>
              <a:rPr lang="en-US" b="1" dirty="0"/>
              <a:t>not</a:t>
            </a:r>
            <a:r>
              <a:rPr lang="en-US" dirty="0"/>
              <a:t> percentages, but volumes (although could easily show %s instead)</a:t>
            </a:r>
          </a:p>
          <a:p>
            <a:r>
              <a:rPr lang="en-US" dirty="0"/>
              <a:t>May be difficult in days to view numbers with irrigation dominating</a:t>
            </a:r>
          </a:p>
          <a:p>
            <a:r>
              <a:rPr lang="en-US" dirty="0"/>
              <a:t>Days of week shown to show changes between weekdays/end 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A34C41C-F52D-4E5D-9DF7-FC22E39C3F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05" y="1622468"/>
            <a:ext cx="621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- Overview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Suggested behaviors to limit volume of water used (examples, not meant to be realistic or doable)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shower durations to 10 minutes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shower heads with low-flow heads at a maximum of 1.5 </a:t>
            </a:r>
            <a:r>
              <a:rPr lang="en-US" dirty="0" err="1"/>
              <a:t>gpm</a:t>
            </a:r>
            <a:r>
              <a:rPr lang="en-US" dirty="0"/>
              <a:t> (duration of showers unchanged)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Replaced toilets with low-flow/water-efficient toilets that use a maximum of 1.3 gal per flush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faucet heads with more efficient water heads, reducing each faucet use to 75% original flow rate</a:t>
            </a:r>
          </a:p>
          <a:p>
            <a:pPr lvl="1"/>
            <a:r>
              <a:rPr lang="en-US" dirty="0"/>
              <a:t>Average flow rate of faucet events was 2.2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High-efficiency faucet heads can operate at a maximum of 1.6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1.6 </a:t>
            </a:r>
            <a:r>
              <a:rPr lang="en-US" dirty="0" err="1"/>
              <a:t>gpm</a:t>
            </a:r>
            <a:r>
              <a:rPr lang="en-US" dirty="0"/>
              <a:t> / 2.2 </a:t>
            </a:r>
            <a:r>
              <a:rPr lang="en-US" dirty="0" err="1"/>
              <a:t>gpm</a:t>
            </a:r>
            <a:r>
              <a:rPr lang="en-US" dirty="0"/>
              <a:t> = 75%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above improvements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Volume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Total volume water use displayed on top of bar in black</a:t>
            </a:r>
          </a:p>
          <a:p>
            <a:r>
              <a:rPr lang="en-US" dirty="0"/>
              <a:t>Volume of individual use types shown at bottom of section in white</a:t>
            </a:r>
          </a:p>
          <a:p>
            <a:r>
              <a:rPr lang="en-US" dirty="0"/>
              <a:t>Irrigation not included, but if improvements can be made to irrigation, would be good to add</a:t>
            </a:r>
          </a:p>
          <a:p>
            <a:r>
              <a:rPr lang="en-US" dirty="0"/>
              <a:t>Colors of bar section are bold if value changes from original, otherwise slightly transparent</a:t>
            </a:r>
          </a:p>
          <a:p>
            <a:r>
              <a:rPr lang="en-US" dirty="0"/>
              <a:t>Shows reduction in each individual use as well as total with different water-saving behaviors in effect</a:t>
            </a:r>
          </a:p>
          <a:p>
            <a:r>
              <a:rPr lang="en-US" dirty="0"/>
              <a:t>Can be used to determine money saved or highlight measures with largest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12</a:t>
            </a:fld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CE31D686-D16F-4F05-8751-F2B32672D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98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442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Difference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837" y="1825625"/>
            <a:ext cx="684866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‘Original’ column shows water volume used for each type and total</a:t>
            </a:r>
          </a:p>
          <a:p>
            <a:r>
              <a:rPr lang="en-US" dirty="0"/>
              <a:t>Other columns show change in volume from original for each type and total with improvement implemented</a:t>
            </a:r>
          </a:p>
          <a:p>
            <a:pPr lvl="1"/>
            <a:r>
              <a:rPr lang="en-US" dirty="0"/>
              <a:t>Dashed line indicates showing total volume vs difference in volume in all other bars besides original</a:t>
            </a:r>
          </a:p>
          <a:p>
            <a:r>
              <a:rPr lang="en-US" dirty="0"/>
              <a:t>Alternative to previous plot to show change in volume possible from different improvement measures</a:t>
            </a:r>
          </a:p>
          <a:p>
            <a:r>
              <a:rPr lang="en-US" dirty="0"/>
              <a:t>Something similar could be done for irrigation, but I’m not sure on improvement techniques since irrigation is volume based (depth in soil times area of land)</a:t>
            </a:r>
          </a:p>
          <a:p>
            <a:pPr lvl="1"/>
            <a:r>
              <a:rPr lang="en-US" dirty="0"/>
              <a:t>Adjusting time of day to decrease evapotranspiration (if possible)</a:t>
            </a:r>
          </a:p>
          <a:p>
            <a:r>
              <a:rPr lang="en-US" dirty="0"/>
              <a:t>Could also be done as percent reduction of original, but I thought number of gallons would be more useful to home owner to determine savings in water use</a:t>
            </a:r>
          </a:p>
          <a:p>
            <a:pPr lvl="1"/>
            <a:r>
              <a:rPr lang="en-US" dirty="0"/>
              <a:t>e.g., 617 gallons less than original / 2378 gallons in original = 26% less than original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13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C29CE15-4EFF-4691-9702-1CBC1E0CB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90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207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875D17-17F9-4783-AFB5-962BF39D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40C9E-7CCE-45A2-A14F-26BF9138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Percentiles of water efficiency – how building of interest compares to others (e.g., “your home is in the 80</a:t>
            </a:r>
            <a:r>
              <a:rPr lang="en-US" baseline="30000" dirty="0"/>
              <a:t>th</a:t>
            </a:r>
            <a:r>
              <a:rPr lang="en-US" dirty="0"/>
              <a:t> percentile of faucet usage in homes in a 50-miles radius”)</a:t>
            </a:r>
          </a:p>
          <a:p>
            <a:r>
              <a:rPr lang="en-US" dirty="0"/>
              <a:t>Show how building of interest compares to nearby buildings</a:t>
            </a:r>
          </a:p>
          <a:p>
            <a:pPr lvl="1"/>
            <a:r>
              <a:rPr lang="en-US" dirty="0"/>
              <a:t>Provoke interest in home/building owner to ask around and see what practices others are using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14E1-B23D-4013-9EE2-FB84413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Example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767665" y="2460105"/>
            <a:ext cx="3424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building of interest outlined in cyan against median of all other buildings nearby (within radius?)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‘Median’ data created by multiplying given data by random decimal for visualization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shows the home of interest using more water than most of the nearby homes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77964-1A76-4A7B-8F70-3F021184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73"/>
            <a:ext cx="8873412" cy="39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D9C083-A588-4343-8FFA-B141B155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73"/>
            <a:ext cx="8873412" cy="393231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Potential Enhancements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677469" y="1154926"/>
            <a:ext cx="342433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divide water use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each type by number of people in residence for per person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by land area to get water use per acre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show on any timescale presented in </a:t>
            </a:r>
            <a:r>
              <a:rPr lang="en-US"/>
              <a:t>this work </a:t>
            </a:r>
            <a:r>
              <a:rPr lang="en-US" dirty="0"/>
              <a:t>(e.g., hour of day, monthly, total over any period)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show building of interest against any percentile (including min or max) of nearby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classifying nearby buildings similarly to one of interest (e.g., compare home to nearby homes, industrial to nearby industrial, etc.)</a:t>
            </a:r>
          </a:p>
        </p:txBody>
      </p:sp>
    </p:spTree>
    <p:extLst>
      <p:ext uri="{BB962C8B-B14F-4D97-AF65-F5344CB8AC3E}">
        <p14:creationId xmlns:p14="http://schemas.microsoft.com/office/powerpoint/2010/main" val="80174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F0C4-9089-47D0-8188-2DFE5D3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Comparisons to Nearby Homes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358659-C174-422D-A02A-F82CAF860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829" y="1825625"/>
            <a:ext cx="771641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Histograms of 12-hour totals of volume of water used in home of interest and nearby homes for each type and total</a:t>
            </a:r>
          </a:p>
          <a:p>
            <a:pPr lvl="1"/>
            <a:r>
              <a:rPr lang="en-US" dirty="0"/>
              <a:t>Total here shown without irrigation since it causes bimodal distribution</a:t>
            </a:r>
          </a:p>
          <a:p>
            <a:r>
              <a:rPr lang="en-US" dirty="0"/>
              <a:t>Would be improved with more days to get more full distribution (15 days in record, n = 29)</a:t>
            </a:r>
          </a:p>
          <a:p>
            <a:r>
              <a:rPr lang="en-US" dirty="0"/>
              <a:t>Another method of comparison to indicate days of higher water use than surrounding homes</a:t>
            </a:r>
          </a:p>
          <a:p>
            <a:pPr lvl="1"/>
            <a:r>
              <a:rPr lang="en-US" dirty="0"/>
              <a:t>Individual plots for each type could indicate problem use areas (e.g., if shower histogram has many bars higher than surrounding areas, but all others don’t)</a:t>
            </a:r>
          </a:p>
          <a:p>
            <a:pPr lvl="1"/>
            <a:r>
              <a:rPr lang="en-US" dirty="0"/>
              <a:t>Could show if one volume range has many more than others and cause homeowner to consider why</a:t>
            </a:r>
          </a:p>
          <a:p>
            <a:r>
              <a:rPr lang="en-US" dirty="0"/>
              <a:t>Histogram may be advanced concept for average homeowner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B1B51-CF1A-4B69-8530-4411EB6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2B919-4208-4DDB-A578-4991CC39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62" y="3988346"/>
            <a:ext cx="3441738" cy="28681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91BFF1-3EB3-48C9-ABF6-EA2CF75C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759" y="1204321"/>
            <a:ext cx="3365241" cy="27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3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FC8913-4D30-462E-BA42-0EC6640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Projections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8862D5-960C-4EF9-830B-E3A7D2C8D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894" y="1825625"/>
            <a:ext cx="40494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Projecting water use to a longer time scale (e.g., projecting first week of month to monthly scale)</a:t>
            </a:r>
          </a:p>
          <a:p>
            <a:pPr lvl="1"/>
            <a:r>
              <a:rPr lang="en-US" dirty="0"/>
              <a:t>Compare longer time scale </a:t>
            </a:r>
          </a:p>
          <a:p>
            <a:pPr lvl="2"/>
            <a:r>
              <a:rPr lang="en-US" dirty="0"/>
              <a:t>To previous minimum, maximum, median of building of interest</a:t>
            </a:r>
          </a:p>
          <a:p>
            <a:pPr lvl="2"/>
            <a:r>
              <a:rPr lang="en-US" dirty="0"/>
              <a:t>To other nearby buildings’ minimum, maximum, median, average, etc.</a:t>
            </a:r>
          </a:p>
          <a:p>
            <a:pPr lvl="1"/>
            <a:r>
              <a:rPr lang="en-US" dirty="0"/>
              <a:t>Alerts homeowners to use trends to keep end use down in future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FEBE61-A29E-4AC6-A05A-91004F2AC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45" y="2030898"/>
            <a:ext cx="7512375" cy="399259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7EA10-9D80-4081-99ED-0847AA0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5E1-A0BF-4970-A889-98F0607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D550-76ED-4338-B7C1-F45B69B7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Daily Time Series with Events Highlighted</a:t>
            </a:r>
          </a:p>
          <a:p>
            <a:r>
              <a:rPr lang="en-US" dirty="0"/>
              <a:t>Pie Chart of Total Volume Used</a:t>
            </a:r>
          </a:p>
          <a:p>
            <a:pPr lvl="1"/>
            <a:r>
              <a:rPr lang="en-US" dirty="0"/>
              <a:t>With Irrigation</a:t>
            </a:r>
          </a:p>
          <a:p>
            <a:pPr lvl="1"/>
            <a:r>
              <a:rPr lang="en-US" dirty="0"/>
              <a:t>Without Irrigation</a:t>
            </a:r>
          </a:p>
          <a:p>
            <a:r>
              <a:rPr lang="en-US" dirty="0"/>
              <a:t>Stacked Bar Chart for Hour of Day</a:t>
            </a:r>
          </a:p>
          <a:p>
            <a:r>
              <a:rPr lang="en-US" dirty="0"/>
              <a:t>Stacked Bar Chart for Day</a:t>
            </a:r>
          </a:p>
          <a:p>
            <a:r>
              <a:rPr lang="en-US" dirty="0"/>
              <a:t>Stacked Bar Chart of Proportion of Type by Day</a:t>
            </a:r>
          </a:p>
          <a:p>
            <a:r>
              <a:rPr lang="en-US" dirty="0"/>
              <a:t>Efficiency Improvements Based on Water-Limiting Behaviors</a:t>
            </a:r>
          </a:p>
          <a:p>
            <a:r>
              <a:rPr lang="en-US" dirty="0"/>
              <a:t>Compare Building To Nearby/Similar Buildings</a:t>
            </a:r>
          </a:p>
          <a:p>
            <a:r>
              <a:rPr lang="en-US" dirty="0"/>
              <a:t>Histogram Comparisons to Nearby Homes</a:t>
            </a:r>
          </a:p>
          <a:p>
            <a:r>
              <a:rPr lang="en-US" dirty="0"/>
              <a:t>Trend Projections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592C9-9566-4AF7-8288-F86EC9E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5F2-921C-41A4-BA4B-02852CEF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EB7-B9D6-4C77-8989-B9E4664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event types are color-coded throughout (e.g., pink is always irrigation, green is always hose,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46DD-CC50-4EEB-9E1E-2DDAE83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5948D-F67D-4CED-BAC9-1A853F19DF8E}"/>
              </a:ext>
            </a:extLst>
          </p:cNvPr>
          <p:cNvSpPr txBox="1"/>
          <p:nvPr/>
        </p:nvSpPr>
        <p:spPr>
          <a:xfrm>
            <a:off x="9438702" y="1941090"/>
            <a:ext cx="26278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Colored polygons show when event occurs and correspond with y-axis on right of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Y-value only indicates type, no other volume or flow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Black line is time series of water used (in gallons) and corresponds with left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Legend shows volume of water used for each type of event as well as proportion of event in daily totals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Intended to show frequency of events, as well as how durations compare graphically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7F44DFB-60F5-461F-8DEC-42A63C68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6"/>
          <a:stretch/>
        </p:blipFill>
        <p:spPr>
          <a:xfrm>
            <a:off x="0" y="1478852"/>
            <a:ext cx="9438702" cy="4679351"/>
          </a:xfrm>
        </p:spPr>
      </p:pic>
    </p:spTree>
    <p:extLst>
      <p:ext uri="{BB962C8B-B14F-4D97-AF65-F5344CB8AC3E}">
        <p14:creationId xmlns:p14="http://schemas.microsoft.com/office/powerpoint/2010/main" val="9599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  <a:br>
              <a:rPr lang="en-US" dirty="0"/>
            </a:br>
            <a:r>
              <a:rPr lang="en-US" sz="2800" i="1" dirty="0"/>
              <a:t>Variant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B0CA2-B2FB-49DB-A40F-91F4536C732C}"/>
              </a:ext>
            </a:extLst>
          </p:cNvPr>
          <p:cNvSpPr txBox="1"/>
          <p:nvPr/>
        </p:nvSpPr>
        <p:spPr>
          <a:xfrm>
            <a:off x="10011747" y="1996751"/>
            <a:ext cx="1968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more visually appealing in some ways, but I find it difficult to read when there are multiple events occurring at the same time, especially when the events last such a short amount of time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1E93E6-42A3-480F-964C-CA9B9AF7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1"/>
          <a:stretch/>
        </p:blipFill>
        <p:spPr>
          <a:xfrm>
            <a:off x="42813" y="1568674"/>
            <a:ext cx="9968934" cy="4924201"/>
          </a:xfrm>
        </p:spPr>
      </p:pic>
    </p:spTree>
    <p:extLst>
      <p:ext uri="{BB962C8B-B14F-4D97-AF65-F5344CB8AC3E}">
        <p14:creationId xmlns:p14="http://schemas.microsoft.com/office/powerpoint/2010/main" val="29059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3669-C47E-4940-ABC9-CF32CA3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Total Volume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76B2-AF20-4C8D-9B3D-ABE5A68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F30F5-6A55-4B34-BD0B-8371DB259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2" y="2015412"/>
            <a:ext cx="5296060" cy="3972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9C991-A3F6-4DE8-9F1E-B39DAECF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44" y="2015412"/>
            <a:ext cx="5498856" cy="41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2682-5A7A-4146-BBE3-1BA3332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Hour of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F4DC-C05F-4A7C-96A8-0B7BFF0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15A230-BFBF-40A9-8796-2670A423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2860"/>
            <a:ext cx="5181600" cy="49287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Shows sum of all water used for each event type in each hour of day over period of record</a:t>
            </a:r>
          </a:p>
          <a:p>
            <a:r>
              <a:rPr lang="en-US" dirty="0"/>
              <a:t>Irrigation amounts make other data unreadable so y-axis limited to see other types</a:t>
            </a:r>
          </a:p>
          <a:p>
            <a:pPr lvl="1"/>
            <a:r>
              <a:rPr lang="en-US" dirty="0"/>
              <a:t>~1000 gal at 03:00, ~20,000 gal at 04:00, 9000 gal at 05:00</a:t>
            </a:r>
          </a:p>
          <a:p>
            <a:r>
              <a:rPr lang="en-US" dirty="0"/>
              <a:t>Intended to show times of most water use </a:t>
            </a:r>
          </a:p>
          <a:p>
            <a:pPr lvl="1"/>
            <a:r>
              <a:rPr lang="en-US" dirty="0"/>
              <a:t>Where water is going </a:t>
            </a:r>
          </a:p>
          <a:p>
            <a:pPr lvl="1"/>
            <a:r>
              <a:rPr lang="en-US" dirty="0"/>
              <a:t>When high-volume times are to limit water use</a:t>
            </a:r>
          </a:p>
          <a:p>
            <a:pPr lvl="1"/>
            <a:r>
              <a:rPr lang="en-US" dirty="0"/>
              <a:t>Draw attention to unexpected trends in time of day (e.g., if nobody is home from 9-4 but water use is high – why?)</a:t>
            </a:r>
          </a:p>
          <a:p>
            <a:pPr lvl="1"/>
            <a:r>
              <a:rPr lang="en-US" dirty="0"/>
              <a:t>Suggest when activities could be moved around (e.g., using hose outside period of day when evaporation is high like 11a-12p)</a:t>
            </a:r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457EB6B4-B8FF-4509-8640-2F142BAAD2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868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DB6D-0A09-4A1C-911A-D86FFA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2368-23DE-409F-8A00-1F5D4C7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7386E4-74A8-4B2B-A8CA-1CEC099AE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Stacked bar chart to indicate days of high-use and by how much</a:t>
            </a:r>
          </a:p>
          <a:p>
            <a:r>
              <a:rPr lang="en-US" dirty="0"/>
              <a:t>Irrigation removed due to overpowering of ability to visualize data</a:t>
            </a:r>
          </a:p>
          <a:p>
            <a:r>
              <a:rPr lang="en-US" dirty="0"/>
              <a:t>Useful in showing trends throughout seasons or weeks of year to show when the most water is being used in time of year</a:t>
            </a:r>
          </a:p>
          <a:p>
            <a:pPr lvl="1"/>
            <a:r>
              <a:rPr lang="en-US" dirty="0"/>
              <a:t>Day of week indicates water used on weekday vs weekend</a:t>
            </a:r>
          </a:p>
          <a:p>
            <a:r>
              <a:rPr lang="en-US" dirty="0"/>
              <a:t>Would also be useful as week or month of year instead of day to show trends throughout year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276E3AF-243C-4D92-B931-5BCC7ABC2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4" y="1203648"/>
            <a:ext cx="5673476" cy="49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1CCC-A6EC-4B71-B7AF-B849623E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710335"/>
            <a:ext cx="10515600" cy="584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All Types				Without Irrigation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C8CCC-CE58-4A24-BC2B-7439DD15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4EF0F4-2891-4ABA-83BC-F47A5248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" y="1692237"/>
            <a:ext cx="5888059" cy="40180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FEC407-657B-4645-8DB0-750D56DFF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1692237"/>
            <a:ext cx="5888060" cy="40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1408</Words>
  <Application>Microsoft Office PowerPoint</Application>
  <PresentationFormat>Widescreen</PresentationFormat>
  <Paragraphs>133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Visualization Challenge</vt:lpstr>
      <vt:lpstr>Overview</vt:lpstr>
      <vt:lpstr>Notes</vt:lpstr>
      <vt:lpstr>Daily Time Series with Events Highlighted </vt:lpstr>
      <vt:lpstr>Daily Time Series with Events Highlighted Variant</vt:lpstr>
      <vt:lpstr>Pie Chart of Total Volume Used</vt:lpstr>
      <vt:lpstr>Stacked Bar Chart for Hour of Day</vt:lpstr>
      <vt:lpstr>Stacked Bar Chart for Day</vt:lpstr>
      <vt:lpstr>Stacked Bar Chart of Proportion of Type by Day</vt:lpstr>
      <vt:lpstr>Stacked Bar Chart of Proportion of Type by Day - Variant</vt:lpstr>
      <vt:lpstr>Efficiency Improvements Based on Water-Limiting Behaviors - Overview</vt:lpstr>
      <vt:lpstr>Efficiency Improvements Based on Water-Limiting Behaviors – Volume Plot</vt:lpstr>
      <vt:lpstr>Efficiency Improvements Based on Water-Limiting Behaviors – Difference Plot</vt:lpstr>
      <vt:lpstr>Compare Building To Nearby/Similar Buildings</vt:lpstr>
      <vt:lpstr>Compare Building To Nearby/Similar Buildings Example Overview</vt:lpstr>
      <vt:lpstr>Compare Building To Nearby/Similar Buildings Potential Enhancements</vt:lpstr>
      <vt:lpstr>Histogram Comparisons to Nearby Homes</vt:lpstr>
      <vt:lpstr>Trend Projections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jesserowles@live.com</dc:creator>
  <cp:lastModifiedBy>jesserowles@live.com</cp:lastModifiedBy>
  <cp:revision>70</cp:revision>
  <dcterms:created xsi:type="dcterms:W3CDTF">2020-02-21T16:00:19Z</dcterms:created>
  <dcterms:modified xsi:type="dcterms:W3CDTF">2020-12-10T15:31:18Z</dcterms:modified>
</cp:coreProperties>
</file>