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5" r:id="rId5"/>
    <p:sldId id="273" r:id="rId6"/>
    <p:sldId id="266" r:id="rId7"/>
    <p:sldId id="264" r:id="rId8"/>
    <p:sldId id="274" r:id="rId9"/>
    <p:sldId id="263" r:id="rId10"/>
    <p:sldId id="259" r:id="rId11"/>
    <p:sldId id="258" r:id="rId12"/>
    <p:sldId id="261" r:id="rId13"/>
    <p:sldId id="260" r:id="rId14"/>
    <p:sldId id="262" r:id="rId15"/>
    <p:sldId id="268" r:id="rId16"/>
    <p:sldId id="267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E5C2-53FC-48CF-8603-50D496271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D011A-7178-4C7C-9B6C-0AD572AE0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98B4-A66F-4F70-8C14-362DCD03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0CBB-A524-4EED-BF9C-961758395B2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7632-411D-4D4F-8DF3-90459B9E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D65C5-59F6-4AE6-B3B6-476BE16E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C83-CDCA-47CC-80D9-ABE03013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1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C157-C85F-4537-84D9-0C0E869E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0A6A-F3E5-4161-AF0F-0814A4FCD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E49B-0AF6-4AD4-8506-DEDD5856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0CBB-A524-4EED-BF9C-961758395B2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02198-3E1A-4E44-86D1-35E4BDC1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454DB-E5C9-487A-866C-0AE9A093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C83-CDCA-47CC-80D9-ABE03013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6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46E7C-5740-45F6-9E46-45463D2D6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C59D3-32BD-4241-85B9-75537549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0514A-8848-4643-9022-0AA1B921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0CBB-A524-4EED-BF9C-961758395B2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805B5-A4B4-4426-B007-A5337E92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7F1C-ADFF-4457-B15A-F736DE58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C83-CDCA-47CC-80D9-ABE03013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8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6E23-7C00-4128-A8CF-8DFF7BD9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BB6CE-BC94-444C-A027-5F728CA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E093-2428-494F-B7D6-B79A19B0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0CBB-A524-4EED-BF9C-961758395B2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961FD-7A57-48B1-8EE4-A80BF75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31241-A6AF-4A2D-8EC5-54562B8C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C83-CDCA-47CC-80D9-ABE03013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7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F6A1-B733-4C42-B23E-1B83EC47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2F3A6-4110-4A54-9EFF-71E196A42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2BA75-4020-4FFF-B0E1-CA402FEA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0CBB-A524-4EED-BF9C-961758395B2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0D4BC-4A1B-4304-9E00-794D20F6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4F2A8-F50F-4861-BF33-82D01F75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C83-CDCA-47CC-80D9-ABE03013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6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96EC-C2E8-41AB-9207-9B1ACC0B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CFD1-EA5B-4A37-99B3-64CDE32E9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C4EEF-ACCB-4BA0-B7F8-78B0903B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8889D-BBE7-471A-BCC6-71E4A06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0CBB-A524-4EED-BF9C-961758395B2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F44EE-3574-4F04-A922-1396E1DC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BBAD6-3EF4-4533-8255-05784ECF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C83-CDCA-47CC-80D9-ABE03013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B53B-3D37-4355-8010-86084C16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7B184-BDCC-4705-BC42-84332867A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9560E-8C90-4AA0-AA14-24736EF17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810EC-A6CC-4CB0-8959-C9DDD0BB3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50362-AA82-4A75-8039-5B4D189FC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02A1B-796C-4A25-B007-2A2CDA99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0CBB-A524-4EED-BF9C-961758395B2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D2A81-AD95-415A-B9AC-95B7FB7B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58C2D-E543-498D-854D-9B659479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C83-CDCA-47CC-80D9-ABE03013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3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CF10-6382-44B8-9758-8AE0A36A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9B5D1-2F41-4623-BFB0-31274F94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0CBB-A524-4EED-BF9C-961758395B2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52180-D533-430B-920C-C6806BDE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08B4B-E398-4CBF-AB59-1784A814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C83-CDCA-47CC-80D9-ABE03013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2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7B1FF-7D2C-4185-8B4C-81B2D7DC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0CBB-A524-4EED-BF9C-961758395B2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CC19E-5BDD-49B5-A622-D21208D6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3910D-8FB5-4569-9F33-7D818755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C83-CDCA-47CC-80D9-ABE03013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90D8-A7FC-4D40-809D-CDA30EF7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A5A6-8194-4478-8AE5-4E571DD7F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43DF0-5A0C-4094-95FA-02FD0F732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A0137-9DD8-41FA-89AF-A5161D30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0CBB-A524-4EED-BF9C-961758395B2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1713C-C106-4968-AAAD-E349D92A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FB35-4D6A-4943-982E-F4F0796A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C83-CDCA-47CC-80D9-ABE03013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0783-642C-4794-9C61-822D3D3C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C538F-F7C4-4C10-9F36-96A0CBBA9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011D-1A9B-46A2-94C3-B63386909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F642D-DCDB-4067-978D-3CB1231C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0CBB-A524-4EED-BF9C-961758395B2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8FC28-354F-4BA5-8BF9-6B315E74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74416-95E5-47F8-806B-6FB96CD0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C83-CDCA-47CC-80D9-ABE03013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7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F3962-16FB-4785-97D8-0F85D608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9626B-18F8-47C9-9B3B-568831187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624F4-92B0-4F46-8F45-3087033B8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90CBB-A524-4EED-BF9C-961758395B2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F5E86-B42A-4847-9BED-CF47FE3D0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4138-DC27-4B4D-A4BC-A0DA165B3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AAC83-CDCA-47CC-80D9-ABE03013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5384-D579-4876-9722-048D9349C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6017"/>
            <a:ext cx="9144000" cy="1160168"/>
          </a:xfrm>
        </p:spPr>
        <p:txBody>
          <a:bodyPr/>
          <a:lstStyle/>
          <a:p>
            <a:r>
              <a:rPr lang="en-US" dirty="0"/>
              <a:t>Basilisk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B1A7E-7C79-40C1-ADB9-7C0657686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3214" y="1266185"/>
            <a:ext cx="9144000" cy="1644656"/>
          </a:xfrm>
        </p:spPr>
        <p:txBody>
          <a:bodyPr/>
          <a:lstStyle/>
          <a:p>
            <a:r>
              <a:rPr lang="en-US" b="1" dirty="0"/>
              <a:t>Cyberinfrastructure for Intelligent Water Supply (CIWS) Data Visualization Challenge</a:t>
            </a:r>
          </a:p>
          <a:p>
            <a:endParaRPr lang="en-US" dirty="0"/>
          </a:p>
        </p:txBody>
      </p:sp>
      <p:pic>
        <p:nvPicPr>
          <p:cNvPr id="1026" name="Picture 2" descr="https://imgs.xkcd.com/comics/slides.png">
            <a:extLst>
              <a:ext uri="{FF2B5EF4-FFF2-40B4-BE49-F238E27FC236}">
                <a16:creationId xmlns:a16="http://schemas.microsoft.com/office/drawing/2014/main" id="{8C7537E9-E2E5-4218-B5B3-EE7FCA36E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15" y="2088513"/>
            <a:ext cx="5420967" cy="458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156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37FBBE-6518-4F7E-96D8-C839DFA1B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763" y="24558"/>
            <a:ext cx="9601200" cy="680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8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2763-4C0B-4FB3-8344-42844638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491"/>
            <a:ext cx="10515600" cy="82189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2 - Averaging with Filtering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075D76-28CE-4B6D-892E-9A6A81622D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49942" y="2008910"/>
            <a:ext cx="5411442" cy="383770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E955A-9B96-49FA-8C50-0BAEDE184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187019"/>
            <a:ext cx="6082145" cy="548149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mon = </a:t>
            </a:r>
            <a:r>
              <a:rPr lang="en-US" sz="1600" b="1" dirty="0" err="1"/>
              <a:t>Magikarp.filter_weekday</a:t>
            </a:r>
            <a:r>
              <a:rPr lang="en-US" sz="1600" dirty="0"/>
              <a:t>([0])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tue</a:t>
            </a:r>
            <a:r>
              <a:rPr lang="en-US" sz="1600" dirty="0"/>
              <a:t> = </a:t>
            </a:r>
            <a:r>
              <a:rPr lang="en-US" sz="1600" dirty="0" err="1"/>
              <a:t>Magikarp.filter_weekday</a:t>
            </a:r>
            <a:r>
              <a:rPr lang="en-US" sz="1600" dirty="0"/>
              <a:t>([1])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/>
              <a:t>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sun = </a:t>
            </a:r>
            <a:r>
              <a:rPr lang="en-US" sz="1600" dirty="0" err="1"/>
              <a:t>Magikarp.filter_weekday</a:t>
            </a:r>
            <a:r>
              <a:rPr lang="en-US" sz="1600" dirty="0"/>
              <a:t>([6])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weekday_data</a:t>
            </a:r>
            <a:r>
              <a:rPr lang="en-US" sz="1600" dirty="0"/>
              <a:t> = [mon, </a:t>
            </a:r>
            <a:r>
              <a:rPr lang="en-US" sz="1600" dirty="0" err="1"/>
              <a:t>tue</a:t>
            </a:r>
            <a:r>
              <a:rPr lang="en-US" sz="1600" dirty="0"/>
              <a:t>, wed, </a:t>
            </a:r>
            <a:r>
              <a:rPr lang="en-US" sz="1600" dirty="0" err="1"/>
              <a:t>thur</a:t>
            </a:r>
            <a:r>
              <a:rPr lang="en-US" sz="1600" dirty="0"/>
              <a:t>, </a:t>
            </a:r>
            <a:r>
              <a:rPr lang="en-US" sz="1600" dirty="0" err="1"/>
              <a:t>fri</a:t>
            </a:r>
            <a:r>
              <a:rPr lang="en-US" sz="1600" dirty="0"/>
              <a:t>, sat, sun]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colors =['</a:t>
            </a:r>
            <a:r>
              <a:rPr lang="en-US" sz="1600" dirty="0" err="1"/>
              <a:t>b','g','r','c','m','y','k</a:t>
            </a:r>
            <a:r>
              <a:rPr lang="en-US" sz="1600" dirty="0"/>
              <a:t>']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week_hours</a:t>
            </a:r>
            <a:r>
              <a:rPr lang="en-US" sz="1600" dirty="0"/>
              <a:t> = [] #for later use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i="1" dirty="0"/>
              <a:t>#</a:t>
            </a:r>
            <a:r>
              <a:rPr lang="en-US" sz="1600" i="1" dirty="0" err="1"/>
              <a:t>average_by_hour</a:t>
            </a:r>
            <a:r>
              <a:rPr lang="en-US" sz="1600" i="1" dirty="0"/>
              <a:t> replaces timestamps with a integer, so do it last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for </a:t>
            </a:r>
            <a:r>
              <a:rPr lang="en-US" sz="1600" dirty="0" err="1"/>
              <a:t>i</a:t>
            </a:r>
            <a:r>
              <a:rPr lang="en-US" sz="1600" dirty="0"/>
              <a:t> in range(7):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hourly_data</a:t>
            </a:r>
            <a:r>
              <a:rPr lang="en-US" sz="1600" dirty="0"/>
              <a:t> = </a:t>
            </a:r>
            <a:r>
              <a:rPr lang="en-US" sz="1600" b="1" dirty="0" err="1"/>
              <a:t>Magikarp.average_by_hour</a:t>
            </a:r>
            <a:r>
              <a:rPr lang="en-US" sz="1600" dirty="0"/>
              <a:t>(</a:t>
            </a:r>
            <a:r>
              <a:rPr lang="en-US" sz="1600" dirty="0" err="1"/>
              <a:t>weekday_data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hourly_data</a:t>
            </a:r>
            <a:r>
              <a:rPr lang="en-US" sz="1600" dirty="0"/>
              <a:t> = </a:t>
            </a:r>
            <a:r>
              <a:rPr lang="en-US" sz="1600" b="1" dirty="0" err="1"/>
              <a:t>Magikarp.pulse_to_gallon</a:t>
            </a:r>
            <a:r>
              <a:rPr lang="en-US" sz="1600" dirty="0"/>
              <a:t>(</a:t>
            </a:r>
            <a:r>
              <a:rPr lang="en-US" sz="1600" dirty="0" err="1"/>
              <a:t>hourly_data</a:t>
            </a:r>
            <a:r>
              <a:rPr lang="en-US" sz="16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for hour in range(</a:t>
            </a:r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/>
              <a:t>hourly_data</a:t>
            </a:r>
            <a:r>
              <a:rPr lang="en-US" sz="1600" dirty="0"/>
              <a:t>[1])):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week_hours.append</a:t>
            </a:r>
            <a:r>
              <a:rPr lang="en-US" sz="1600" dirty="0"/>
              <a:t>(</a:t>
            </a:r>
            <a:r>
              <a:rPr lang="en-US" sz="1600" dirty="0" err="1"/>
              <a:t>hourly_data</a:t>
            </a:r>
            <a:r>
              <a:rPr lang="en-US" sz="1600" dirty="0"/>
              <a:t>[1][hour])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plt.plot</a:t>
            </a:r>
            <a:r>
              <a:rPr lang="en-US" sz="1600" dirty="0"/>
              <a:t>(</a:t>
            </a:r>
            <a:r>
              <a:rPr lang="en-US" sz="1600" dirty="0" err="1"/>
              <a:t>hourly_data</a:t>
            </a:r>
            <a:r>
              <a:rPr lang="en-US" sz="1600" dirty="0"/>
              <a:t>[0], </a:t>
            </a:r>
            <a:r>
              <a:rPr lang="en-US" sz="1600" dirty="0" err="1"/>
              <a:t>hourly_data</a:t>
            </a:r>
            <a:r>
              <a:rPr lang="en-US" sz="1600" dirty="0"/>
              <a:t>[1], colors[</a:t>
            </a:r>
            <a:r>
              <a:rPr lang="en-US" sz="1600" dirty="0" err="1"/>
              <a:t>i</a:t>
            </a:r>
            <a:r>
              <a:rPr lang="en-US" sz="1600" dirty="0"/>
              <a:t>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plt.title</a:t>
            </a:r>
            <a:r>
              <a:rPr lang="en-US" sz="1600" dirty="0"/>
              <a:t>('Average Hourly Water Use by Day of Week')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plt.legend</a:t>
            </a:r>
            <a:r>
              <a:rPr lang="en-US" sz="1600" dirty="0"/>
              <a:t>(('Mon', 'Tue', 'Wed','</a:t>
            </a:r>
            <a:r>
              <a:rPr lang="en-US" sz="1600" dirty="0" err="1"/>
              <a:t>Thur</a:t>
            </a:r>
            <a:r>
              <a:rPr lang="en-US" sz="1600" dirty="0"/>
              <a:t>', '</a:t>
            </a:r>
            <a:r>
              <a:rPr lang="en-US" sz="1600" dirty="0" err="1"/>
              <a:t>Fri','Sat','Sun</a:t>
            </a:r>
            <a:r>
              <a:rPr lang="en-US" sz="1600" dirty="0"/>
              <a:t>’))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b="1" i="1" dirty="0"/>
              <a:t>…</a:t>
            </a: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plt.show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0788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57BF20-28CB-4679-A2AA-1EF891E4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1" y="0"/>
            <a:ext cx="9793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95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2763-4C0B-4FB3-8344-42844638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5"/>
            <a:ext cx="10515600" cy="91861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Averaging with Filtering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E955A-9B96-49FA-8C50-0BAEDE184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187019"/>
            <a:ext cx="6082145" cy="548149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b="1" i="1" dirty="0"/>
              <a:t>#Filtered by </a:t>
            </a:r>
            <a:r>
              <a:rPr lang="en-US" sz="1600" b="1" i="1" dirty="0" err="1"/>
              <a:t>weekday_data</a:t>
            </a:r>
            <a:r>
              <a:rPr lang="en-US" sz="1600" b="1" i="1" dirty="0"/>
              <a:t> earlier</a:t>
            </a: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>
                <a:solidFill>
                  <a:srgbClr val="C00000"/>
                </a:solidFill>
              </a:rPr>
              <a:t>week_hours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= [] #for later use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i="1" dirty="0"/>
              <a:t>#</a:t>
            </a:r>
            <a:r>
              <a:rPr lang="en-US" sz="1600" i="1" dirty="0" err="1"/>
              <a:t>average_by_hour</a:t>
            </a:r>
            <a:r>
              <a:rPr lang="en-US" sz="1600" i="1" dirty="0"/>
              <a:t> replaces timestamps with a integer, so do it last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for </a:t>
            </a:r>
            <a:r>
              <a:rPr lang="en-US" sz="1600" dirty="0" err="1"/>
              <a:t>i</a:t>
            </a:r>
            <a:r>
              <a:rPr lang="en-US" sz="1600" dirty="0"/>
              <a:t> in range(7):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hourly_data</a:t>
            </a:r>
            <a:r>
              <a:rPr lang="en-US" sz="1600" dirty="0"/>
              <a:t> = </a:t>
            </a:r>
            <a:r>
              <a:rPr lang="en-US" sz="1600" b="1" dirty="0" err="1"/>
              <a:t>Magikarp.average_by_hour</a:t>
            </a:r>
            <a:r>
              <a:rPr lang="en-US" sz="1600" dirty="0"/>
              <a:t>(</a:t>
            </a:r>
            <a:r>
              <a:rPr lang="en-US" sz="1600" dirty="0" err="1"/>
              <a:t>weekday_data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hourly_data</a:t>
            </a:r>
            <a:r>
              <a:rPr lang="en-US" sz="1600" dirty="0"/>
              <a:t> = </a:t>
            </a:r>
            <a:r>
              <a:rPr lang="en-US" sz="1600" b="1" dirty="0" err="1"/>
              <a:t>Magikarp.pulse_to_gallon</a:t>
            </a:r>
            <a:r>
              <a:rPr lang="en-US" sz="1600" dirty="0"/>
              <a:t>(</a:t>
            </a:r>
            <a:r>
              <a:rPr lang="en-US" sz="1600" dirty="0" err="1"/>
              <a:t>hourly_data</a:t>
            </a:r>
            <a:r>
              <a:rPr lang="en-US" sz="16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for hour in range(</a:t>
            </a:r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/>
              <a:t>hourly_data</a:t>
            </a:r>
            <a:r>
              <a:rPr lang="en-US" sz="1600" dirty="0"/>
              <a:t>[1])):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>
                <a:solidFill>
                  <a:srgbClr val="C00000"/>
                </a:solidFill>
              </a:rPr>
              <a:t>week_hours</a:t>
            </a:r>
            <a:r>
              <a:rPr lang="en-US" sz="1600" dirty="0" err="1"/>
              <a:t>.append</a:t>
            </a:r>
            <a:r>
              <a:rPr lang="en-US" sz="1600" dirty="0"/>
              <a:t>(</a:t>
            </a:r>
            <a:r>
              <a:rPr lang="en-US" sz="1600" dirty="0" err="1"/>
              <a:t>hourly_data</a:t>
            </a:r>
            <a:r>
              <a:rPr lang="en-US" sz="1600" dirty="0"/>
              <a:t>[1][hour])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i="1" dirty="0"/>
              <a:t>…</a:t>
            </a:r>
            <a:endParaRPr lang="en-US" sz="1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hoursperweek</a:t>
            </a:r>
            <a:r>
              <a:rPr lang="en-US" sz="1600" dirty="0"/>
              <a:t> = </a:t>
            </a:r>
            <a:r>
              <a:rPr lang="en-US" sz="1600" dirty="0" err="1"/>
              <a:t>np.arange</a:t>
            </a:r>
            <a:r>
              <a:rPr lang="en-US" sz="1600" dirty="0"/>
              <a:t>(24*7)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#we saved "</a:t>
            </a:r>
            <a:r>
              <a:rPr lang="en-US" sz="1600" dirty="0" err="1"/>
              <a:t>week_hours</a:t>
            </a:r>
            <a:r>
              <a:rPr lang="en-US" sz="1600" dirty="0"/>
              <a:t>" earlier, when comparing days of the week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plt.plot</a:t>
            </a:r>
            <a:r>
              <a:rPr lang="en-US" sz="1600" dirty="0"/>
              <a:t>(</a:t>
            </a:r>
            <a:r>
              <a:rPr lang="en-US" sz="1600" dirty="0" err="1"/>
              <a:t>hoursperweek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C00000"/>
                </a:solidFill>
              </a:rPr>
              <a:t>week_hours</a:t>
            </a:r>
            <a:r>
              <a:rPr lang="en-US" sz="1600" dirty="0"/>
              <a:t>)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i="1" dirty="0"/>
              <a:t>…</a:t>
            </a: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plt.show</a:t>
            </a:r>
            <a:r>
              <a:rPr lang="en-US" sz="1600" dirty="0"/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EE3FC-D068-4C93-B27E-FF8A070B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39" y="1825625"/>
            <a:ext cx="5043049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1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D4CC-1023-4784-B75A-0A306A8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One Data Set: Two Graphs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9330373-F185-46B6-BE55-45BDFF967B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5979974" cy="424058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6F3862-FB76-470A-A968-DD7D0B0C19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2027" y="1648181"/>
            <a:ext cx="5979973" cy="41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8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6141-16F2-403C-AAA1-5B4003A4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24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What if you average by the minute stamp?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73A15B-C82B-4BB8-9ECB-3DD577EC3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532" y="3691781"/>
            <a:ext cx="9015883" cy="3067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5D15AF-860F-43D0-88E9-255C2C6324C3}"/>
              </a:ext>
            </a:extLst>
          </p:cNvPr>
          <p:cNvSpPr txBox="1"/>
          <p:nvPr/>
        </p:nvSpPr>
        <p:spPr>
          <a:xfrm>
            <a:off x="424069" y="1228100"/>
            <a:ext cx="5089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 </a:t>
            </a:r>
            <a:r>
              <a:rPr lang="en-US" b="1" dirty="0" err="1"/>
              <a:t>average_by_unit</a:t>
            </a:r>
            <a:r>
              <a:rPr lang="en-US" b="1" dirty="0"/>
              <a:t>(self, unit = '</a:t>
            </a:r>
            <a:r>
              <a:rPr lang="en-US" b="1" dirty="0" err="1"/>
              <a:t>hr</a:t>
            </a:r>
            <a:r>
              <a:rPr lang="en-US" b="1" dirty="0"/>
              <a:t>', data = None):</a:t>
            </a:r>
          </a:p>
          <a:p>
            <a:r>
              <a:rPr lang="en-US" dirty="0"/>
              <a:t>      if unit == 'min' or unit == 'minute':</a:t>
            </a:r>
          </a:p>
          <a:p>
            <a:r>
              <a:rPr lang="en-US" dirty="0"/>
              <a:t>            slots = 60 </a:t>
            </a:r>
            <a:r>
              <a:rPr lang="en-US" b="1" i="1" dirty="0"/>
              <a:t>#timestamps to track</a:t>
            </a:r>
            <a:endParaRPr lang="en-US" dirty="0"/>
          </a:p>
          <a:p>
            <a:r>
              <a:rPr lang="en-US" dirty="0"/>
              <a:t>      water = [] </a:t>
            </a:r>
          </a:p>
          <a:p>
            <a:r>
              <a:rPr lang="en-US" dirty="0"/>
              <a:t>       for </a:t>
            </a:r>
            <a:r>
              <a:rPr lang="en-US" dirty="0" err="1"/>
              <a:t>i</a:t>
            </a:r>
            <a:r>
              <a:rPr lang="en-US" dirty="0"/>
              <a:t> in range(slots):</a:t>
            </a:r>
          </a:p>
          <a:p>
            <a:r>
              <a:rPr lang="en-US" dirty="0"/>
              <a:t>            </a:t>
            </a:r>
            <a:r>
              <a:rPr lang="en-US" dirty="0" err="1"/>
              <a:t>water.append</a:t>
            </a:r>
            <a:r>
              <a:rPr lang="en-US" dirty="0"/>
              <a:t>(0)</a:t>
            </a:r>
            <a:endParaRPr lang="en-US" b="1" i="1" dirty="0"/>
          </a:p>
          <a:p>
            <a:r>
              <a:rPr lang="en-US" b="1" i="1" dirty="0"/>
              <a:t>    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8FC20-6C76-4894-B751-03C2AA9F6316}"/>
              </a:ext>
            </a:extLst>
          </p:cNvPr>
          <p:cNvSpPr txBox="1"/>
          <p:nvPr/>
        </p:nvSpPr>
        <p:spPr>
          <a:xfrm>
            <a:off x="5870711" y="1500063"/>
            <a:ext cx="5844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(data[0])):</a:t>
            </a:r>
          </a:p>
          <a:p>
            <a:r>
              <a:rPr lang="en-US" dirty="0"/>
              <a:t>            if unit == 'min' or unit == 'minute':</a:t>
            </a:r>
          </a:p>
          <a:p>
            <a:r>
              <a:rPr lang="en-US" dirty="0"/>
              <a:t>                timestamp = data[0][</a:t>
            </a:r>
            <a:r>
              <a:rPr lang="en-US" dirty="0" err="1"/>
              <a:t>i</a:t>
            </a:r>
            <a:r>
              <a:rPr lang="en-US" dirty="0"/>
              <a:t>].minute </a:t>
            </a:r>
            <a:r>
              <a:rPr lang="en-US" b="1" i="1" dirty="0"/>
              <a:t>#get minute stamp</a:t>
            </a:r>
            <a:endParaRPr lang="en-US" dirty="0"/>
          </a:p>
          <a:p>
            <a:r>
              <a:rPr lang="en-US" dirty="0"/>
              <a:t>           </a:t>
            </a:r>
            <a:r>
              <a:rPr lang="en-US" b="1" i="1" dirty="0"/>
              <a:t> …</a:t>
            </a:r>
            <a:r>
              <a:rPr lang="en-US" dirty="0"/>
              <a:t>                </a:t>
            </a:r>
          </a:p>
          <a:p>
            <a:r>
              <a:rPr lang="en-US" dirty="0"/>
              <a:t>            water[timestamp] += data[1][</a:t>
            </a:r>
            <a:r>
              <a:rPr lang="en-US" dirty="0" err="1"/>
              <a:t>i</a:t>
            </a:r>
            <a:r>
              <a:rPr lang="en-US" dirty="0"/>
              <a:t>]            </a:t>
            </a:r>
          </a:p>
          <a:p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range(slots): </a:t>
            </a:r>
            <a:r>
              <a:rPr lang="en-US" b="1" i="1" dirty="0"/>
              <a:t>#average out everything</a:t>
            </a:r>
          </a:p>
          <a:p>
            <a:r>
              <a:rPr lang="en-US" dirty="0"/>
              <a:t>            water[</a:t>
            </a:r>
            <a:r>
              <a:rPr lang="en-US" dirty="0" err="1"/>
              <a:t>i</a:t>
            </a:r>
            <a:r>
              <a:rPr lang="en-US" dirty="0"/>
              <a:t>] = water[</a:t>
            </a:r>
            <a:r>
              <a:rPr lang="en-US" dirty="0" err="1"/>
              <a:t>i</a:t>
            </a:r>
            <a:r>
              <a:rPr lang="en-US" dirty="0"/>
              <a:t>]/occurrences[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2831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34D5-2015-4368-AF5D-61A9913F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if you average by the minute stamp?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AE633-50E0-4BA9-B91D-3A249B335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382" y="1504271"/>
            <a:ext cx="7287054" cy="51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2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3AE633-50E0-4BA9-B91D-3A249B335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02" y="1637928"/>
            <a:ext cx="5773434" cy="409442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A51B2CF-5534-4BA7-990C-DF95826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Compare Weekday Patterns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190342F-0BC3-4237-BFC4-AD836F42E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966" y="1638716"/>
            <a:ext cx="5773858" cy="4094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AEC7AC-7AF7-4B21-B1B8-6B86D7D79ED6}"/>
              </a:ext>
            </a:extLst>
          </p:cNvPr>
          <p:cNvSpPr txBox="1"/>
          <p:nvPr/>
        </p:nvSpPr>
        <p:spPr>
          <a:xfrm>
            <a:off x="945866" y="5881434"/>
            <a:ext cx="10848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Mon</a:t>
            </a:r>
            <a:r>
              <a:rPr lang="en-US" sz="2800" b="1" dirty="0"/>
              <a:t>-</a:t>
            </a:r>
            <a:r>
              <a:rPr lang="en-US" sz="2800" b="1" dirty="0">
                <a:solidFill>
                  <a:srgbClr val="FF0000"/>
                </a:solidFill>
              </a:rPr>
              <a:t>Wed</a:t>
            </a:r>
            <a:r>
              <a:rPr lang="en-US" sz="2800" b="1" dirty="0"/>
              <a:t>-</a:t>
            </a:r>
            <a:r>
              <a:rPr lang="en-US" sz="2800" b="1" dirty="0">
                <a:solidFill>
                  <a:srgbClr val="7030A0"/>
                </a:solidFill>
              </a:rPr>
              <a:t>Fri</a:t>
            </a:r>
            <a:r>
              <a:rPr lang="en-US" sz="2800" b="1" dirty="0"/>
              <a:t>  |  </a:t>
            </a:r>
            <a:r>
              <a:rPr lang="en-US" sz="2800" b="1" dirty="0">
                <a:solidFill>
                  <a:srgbClr val="00B050"/>
                </a:solidFill>
              </a:rPr>
              <a:t>Tue</a:t>
            </a:r>
            <a:r>
              <a:rPr lang="en-US" sz="2800" b="1" dirty="0"/>
              <a:t>-</a:t>
            </a:r>
            <a:r>
              <a:rPr lang="en-US" sz="2800" b="1" dirty="0" err="1">
                <a:solidFill>
                  <a:srgbClr val="00B0F0"/>
                </a:solidFill>
              </a:rPr>
              <a:t>Thur</a:t>
            </a:r>
            <a:r>
              <a:rPr lang="en-US" sz="2800" b="1" dirty="0"/>
              <a:t>  |  </a:t>
            </a:r>
            <a:r>
              <a:rPr lang="en-US" sz="2800" b="1" dirty="0">
                <a:solidFill>
                  <a:schemeClr val="accent4"/>
                </a:solidFill>
              </a:rPr>
              <a:t>Sat</a:t>
            </a:r>
            <a:r>
              <a:rPr lang="en-US" sz="2800" b="1" dirty="0"/>
              <a:t>  |  Sun</a:t>
            </a:r>
          </a:p>
        </p:txBody>
      </p:sp>
    </p:spTree>
    <p:extLst>
      <p:ext uri="{BB962C8B-B14F-4D97-AF65-F5344CB8AC3E}">
        <p14:creationId xmlns:p14="http://schemas.microsoft.com/office/powerpoint/2010/main" val="2239789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22C9-7F46-498E-95BF-67B7E89A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Scaffolding for Any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AAFB-5517-436B-B42D-6251AD5F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85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b="1" dirty="0"/>
              <a:t>Home owners </a:t>
            </a:r>
            <a:r>
              <a:rPr lang="en-US" sz="4000" dirty="0"/>
              <a:t>can watch their own water usage</a:t>
            </a:r>
          </a:p>
          <a:p>
            <a:r>
              <a:rPr lang="en-US" sz="4000" b="1" dirty="0"/>
              <a:t>Water providers </a:t>
            </a:r>
            <a:r>
              <a:rPr lang="en-US" sz="4000" dirty="0"/>
              <a:t>can find days of highest demand and water use patterns</a:t>
            </a:r>
          </a:p>
          <a:p>
            <a:r>
              <a:rPr lang="en-US" sz="4000" b="1" dirty="0"/>
              <a:t>Researchers </a:t>
            </a:r>
            <a:r>
              <a:rPr lang="en-US" sz="4000" dirty="0"/>
              <a:t>can creatively filter, average, and experiment with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190AD-440E-4A90-914C-9022B63BD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05" y="4719655"/>
            <a:ext cx="3023426" cy="2111841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CA1592A-7077-4295-A55A-70FB69870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103" y="4719654"/>
            <a:ext cx="2978067" cy="2111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1B8D30-7AB2-4DF1-BCBB-1E1E7C369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579" y="4720647"/>
            <a:ext cx="2977848" cy="21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7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58F1-C0A9-4610-B468-00C2049D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961321"/>
            <a:ext cx="7619999" cy="4484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row in </a:t>
            </a:r>
            <a:r>
              <a:rPr lang="en-US" dirty="0" err="1"/>
              <a:t>csv_data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line_count</a:t>
            </a:r>
            <a:r>
              <a:rPr lang="en-US" dirty="0"/>
              <a:t> &gt; 0:</a:t>
            </a:r>
          </a:p>
          <a:p>
            <a:pPr marL="0" indent="0">
              <a:buNone/>
            </a:pPr>
            <a:r>
              <a:rPr lang="en-US" b="1" dirty="0"/>
              <a:t>          </a:t>
            </a:r>
            <a:r>
              <a:rPr lang="en-US" b="1" dirty="0" err="1"/>
              <a:t>datetime_obj</a:t>
            </a:r>
            <a:r>
              <a:rPr lang="en-US" b="1" dirty="0"/>
              <a:t>=</a:t>
            </a:r>
            <a:r>
              <a:rPr lang="en-US" b="1" dirty="0" err="1"/>
              <a:t>datetime.strptime</a:t>
            </a:r>
            <a:r>
              <a:rPr lang="en-US" dirty="0"/>
              <a:t>(row[0], … )</a:t>
            </a:r>
          </a:p>
          <a:p>
            <a:pPr marL="0" indent="0">
              <a:buNone/>
            </a:pPr>
            <a:r>
              <a:rPr lang="en-US" dirty="0"/>
              <a:t>          #create a datetime object out of the data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self.timestamps.append</a:t>
            </a:r>
            <a:r>
              <a:rPr lang="en-US" dirty="0"/>
              <a:t>(</a:t>
            </a:r>
            <a:r>
              <a:rPr lang="en-US" dirty="0" err="1"/>
              <a:t>datetime_obj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pulse = int(row[1])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self.pulses.append</a:t>
            </a:r>
            <a:r>
              <a:rPr lang="en-US" dirty="0"/>
              <a:t>(pulse)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line_count</a:t>
            </a:r>
            <a:r>
              <a:rPr lang="en-US" dirty="0"/>
              <a:t> +=1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2548C4-C441-4626-B869-A70D14ED6D76}"/>
              </a:ext>
            </a:extLst>
          </p:cNvPr>
          <p:cNvSpPr txBox="1">
            <a:spLocks/>
          </p:cNvSpPr>
          <p:nvPr/>
        </p:nvSpPr>
        <p:spPr>
          <a:xfrm>
            <a:off x="838200" y="2265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/>
              <a:t>Datetime</a:t>
            </a:r>
          </a:p>
        </p:txBody>
      </p:sp>
      <p:pic>
        <p:nvPicPr>
          <p:cNvPr id="2050" name="Picture 2" descr="Diary clipart Computer Icons Diary Clip art">
            <a:extLst>
              <a:ext uri="{FF2B5EF4-FFF2-40B4-BE49-F238E27FC236}">
                <a16:creationId xmlns:a16="http://schemas.microsoft.com/office/drawing/2014/main" id="{AEE62EA3-390C-4010-A76E-7D8DD2B9B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225" y="1149626"/>
            <a:ext cx="4045227" cy="404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04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Right 8">
            <a:extLst>
              <a:ext uri="{FF2B5EF4-FFF2-40B4-BE49-F238E27FC236}">
                <a16:creationId xmlns:a16="http://schemas.microsoft.com/office/drawing/2014/main" id="{ED993D1D-70FE-4247-A1C1-ECF18DAE9356}"/>
              </a:ext>
            </a:extLst>
          </p:cNvPr>
          <p:cNvSpPr/>
          <p:nvPr/>
        </p:nvSpPr>
        <p:spPr>
          <a:xfrm>
            <a:off x="4492487" y="659297"/>
            <a:ext cx="1169503" cy="5830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C2E3B6-F43C-41EC-9287-7B15A2E79383}"/>
              </a:ext>
            </a:extLst>
          </p:cNvPr>
          <p:cNvSpPr/>
          <p:nvPr/>
        </p:nvSpPr>
        <p:spPr>
          <a:xfrm>
            <a:off x="8342242" y="824951"/>
            <a:ext cx="1066801" cy="278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7E095E-5570-41B9-8F40-9D8F4F932062}"/>
              </a:ext>
            </a:extLst>
          </p:cNvPr>
          <p:cNvSpPr/>
          <p:nvPr/>
        </p:nvSpPr>
        <p:spPr>
          <a:xfrm>
            <a:off x="424069" y="301489"/>
            <a:ext cx="4187687" cy="129871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Convert CSV to 2 lists:</a:t>
            </a:r>
          </a:p>
          <a:p>
            <a:pPr algn="ctr"/>
            <a:r>
              <a:rPr lang="en-US" dirty="0"/>
              <a:t>[Datetime Objects] and [int(Pulse Count)]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D7CC87-2215-4E7B-B8C0-73DE2865E4DE}"/>
              </a:ext>
            </a:extLst>
          </p:cNvPr>
          <p:cNvSpPr/>
          <p:nvPr/>
        </p:nvSpPr>
        <p:spPr>
          <a:xfrm>
            <a:off x="7626625" y="2229677"/>
            <a:ext cx="4187687" cy="129871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Use Basilisk</a:t>
            </a:r>
          </a:p>
          <a:p>
            <a:pPr algn="ctr"/>
            <a:r>
              <a:rPr lang="en-US" sz="2400" b="1" dirty="0"/>
              <a:t>Filter, Average, and Manipulate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F7A81-3EE2-4286-B4E7-83503228159A}"/>
              </a:ext>
            </a:extLst>
          </p:cNvPr>
          <p:cNvSpPr/>
          <p:nvPr/>
        </p:nvSpPr>
        <p:spPr>
          <a:xfrm>
            <a:off x="5062329" y="5211411"/>
            <a:ext cx="3279913" cy="129871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Create 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FA6B14-DD78-4AC8-BF31-998AD9A21045}"/>
              </a:ext>
            </a:extLst>
          </p:cNvPr>
          <p:cNvSpPr/>
          <p:nvPr/>
        </p:nvSpPr>
        <p:spPr>
          <a:xfrm>
            <a:off x="940902" y="5211411"/>
            <a:ext cx="3405811" cy="129871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Further Analyze 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DC1A6-1AA4-4280-9ADF-5104A421E174}"/>
              </a:ext>
            </a:extLst>
          </p:cNvPr>
          <p:cNvSpPr/>
          <p:nvPr/>
        </p:nvSpPr>
        <p:spPr>
          <a:xfrm>
            <a:off x="2835964" y="2130287"/>
            <a:ext cx="3631096" cy="15935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New Data Set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443320-6FE3-49BE-842B-1756D524D40F}"/>
              </a:ext>
            </a:extLst>
          </p:cNvPr>
          <p:cNvSpPr/>
          <p:nvPr/>
        </p:nvSpPr>
        <p:spPr>
          <a:xfrm>
            <a:off x="5718312" y="301489"/>
            <a:ext cx="2736574" cy="129871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Data Set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A8E9093-7EF3-4C1B-BF67-A67FC71B107E}"/>
              </a:ext>
            </a:extLst>
          </p:cNvPr>
          <p:cNvSpPr/>
          <p:nvPr/>
        </p:nvSpPr>
        <p:spPr>
          <a:xfrm rot="5400000">
            <a:off x="8772937" y="1308654"/>
            <a:ext cx="993913" cy="5830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3559895-452D-46BD-82E1-BB86A7E00B51}"/>
              </a:ext>
            </a:extLst>
          </p:cNvPr>
          <p:cNvSpPr/>
          <p:nvPr/>
        </p:nvSpPr>
        <p:spPr>
          <a:xfrm rot="10800000">
            <a:off x="6543259" y="2635526"/>
            <a:ext cx="1083365" cy="5830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137EAC-D689-42D4-ACB4-71300A21A5E7}"/>
              </a:ext>
            </a:extLst>
          </p:cNvPr>
          <p:cNvSpPr/>
          <p:nvPr/>
        </p:nvSpPr>
        <p:spPr>
          <a:xfrm>
            <a:off x="4492487" y="3723861"/>
            <a:ext cx="344557" cy="530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C4C998-A07B-48B7-A60F-2C8945CC7DDA}"/>
              </a:ext>
            </a:extLst>
          </p:cNvPr>
          <p:cNvSpPr/>
          <p:nvPr/>
        </p:nvSpPr>
        <p:spPr>
          <a:xfrm rot="5400000">
            <a:off x="4530585" y="3304764"/>
            <a:ext cx="274986" cy="18619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31A09B8-8FEC-4E06-A006-91D0F9F2AA96}"/>
              </a:ext>
            </a:extLst>
          </p:cNvPr>
          <p:cNvSpPr/>
          <p:nvPr/>
        </p:nvSpPr>
        <p:spPr>
          <a:xfrm>
            <a:off x="3339548" y="4098233"/>
            <a:ext cx="536713" cy="10436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B8AE209-8162-47F8-8A87-385BFDA80993}"/>
              </a:ext>
            </a:extLst>
          </p:cNvPr>
          <p:cNvSpPr/>
          <p:nvPr/>
        </p:nvSpPr>
        <p:spPr>
          <a:xfrm>
            <a:off x="5453270" y="4098233"/>
            <a:ext cx="536713" cy="10436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4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B763-71D4-45E2-8D5E-BDC3F86F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Filtered Graphs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551E13-039F-4981-BA55-F5DCDFBAB80A}"/>
              </a:ext>
            </a:extLst>
          </p:cNvPr>
          <p:cNvSpPr/>
          <p:nvPr/>
        </p:nvSpPr>
        <p:spPr>
          <a:xfrm>
            <a:off x="533869" y="4933769"/>
            <a:ext cx="53122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Specified Timeframe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84DF2-48EF-4EDE-AFCC-351EBCCF5EBD}"/>
              </a:ext>
            </a:extLst>
          </p:cNvPr>
          <p:cNvSpPr txBox="1"/>
          <p:nvPr/>
        </p:nvSpPr>
        <p:spPr>
          <a:xfrm>
            <a:off x="401782" y="5748914"/>
            <a:ext cx="5541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timeframe( '2018-06-25 00:00:00','2018-06-25 11:59:59’ 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DB85C3-F3DC-4750-8E6F-6FC6A2E5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35" y="1552141"/>
            <a:ext cx="503034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5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B763-71D4-45E2-8D5E-BDC3F86F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Filtered Graphs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551E13-039F-4981-BA55-F5DCDFBAB80A}"/>
              </a:ext>
            </a:extLst>
          </p:cNvPr>
          <p:cNvSpPr/>
          <p:nvPr/>
        </p:nvSpPr>
        <p:spPr>
          <a:xfrm>
            <a:off x="533869" y="4933769"/>
            <a:ext cx="53122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Specified Timeframe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84DF2-48EF-4EDE-AFCC-351EBCCF5EBD}"/>
              </a:ext>
            </a:extLst>
          </p:cNvPr>
          <p:cNvSpPr txBox="1"/>
          <p:nvPr/>
        </p:nvSpPr>
        <p:spPr>
          <a:xfrm>
            <a:off x="401782" y="5748914"/>
            <a:ext cx="5541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timeframe( '2018-06-25 00:00:00','2018-06-25 11:59:59’ 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DB85C3-F3DC-4750-8E6F-6FC6A2E5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35" y="1552141"/>
            <a:ext cx="5030346" cy="3531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374BBA-A3EE-40D6-B191-4A33C2018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30" y="1525636"/>
            <a:ext cx="5055752" cy="35314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2356C71-2F10-4ABD-9713-3B97E02ECAD3}"/>
              </a:ext>
            </a:extLst>
          </p:cNvPr>
          <p:cNvSpPr/>
          <p:nvPr/>
        </p:nvSpPr>
        <p:spPr>
          <a:xfrm>
            <a:off x="6069033" y="4933839"/>
            <a:ext cx="52537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Specified Resolution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AF5DF-D0A3-4D43-A991-0650D4337804}"/>
              </a:ext>
            </a:extLst>
          </p:cNvPr>
          <p:cNvSpPr txBox="1"/>
          <p:nvPr/>
        </p:nvSpPr>
        <p:spPr>
          <a:xfrm>
            <a:off x="5924997" y="5764836"/>
            <a:ext cx="554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total_by_unit</a:t>
            </a:r>
            <a:r>
              <a:rPr lang="en-US" sz="2400" b="1" dirty="0"/>
              <a:t>( </a:t>
            </a:r>
            <a:r>
              <a:rPr lang="en-US" sz="2400" b="1" dirty="0" err="1"/>
              <a:t>unit_time</a:t>
            </a:r>
            <a:r>
              <a:rPr lang="en-US" sz="2400" b="1" dirty="0"/>
              <a:t> = 'date’ )</a:t>
            </a:r>
          </a:p>
        </p:txBody>
      </p:sp>
    </p:spTree>
    <p:extLst>
      <p:ext uri="{BB962C8B-B14F-4D97-AF65-F5344CB8AC3E}">
        <p14:creationId xmlns:p14="http://schemas.microsoft.com/office/powerpoint/2010/main" val="292298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85FD-CDB9-4B51-8F24-F86E6851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Two Different Resolutions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EFE89-955D-4A3B-ACAF-92B95AA42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72" y="1325563"/>
            <a:ext cx="8083827" cy="564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0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B763-71D4-45E2-8D5E-BDC3F86F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Graphing Averages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14D5B-4B32-463E-BC4A-26EBCA956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42" y="1330788"/>
            <a:ext cx="4979534" cy="35314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551E13-039F-4981-BA55-F5DCDFBAB80A}"/>
              </a:ext>
            </a:extLst>
          </p:cNvPr>
          <p:cNvSpPr/>
          <p:nvPr/>
        </p:nvSpPr>
        <p:spPr>
          <a:xfrm>
            <a:off x="1975734" y="4933769"/>
            <a:ext cx="2428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Hour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84DF2-48EF-4EDE-AFCC-351EBCCF5EBD}"/>
              </a:ext>
            </a:extLst>
          </p:cNvPr>
          <p:cNvSpPr txBox="1"/>
          <p:nvPr/>
        </p:nvSpPr>
        <p:spPr>
          <a:xfrm>
            <a:off x="945866" y="5881434"/>
            <a:ext cx="4488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average_by_unit</a:t>
            </a:r>
            <a:r>
              <a:rPr lang="en-US" sz="2800" b="1" dirty="0"/>
              <a:t>(unit = '</a:t>
            </a:r>
            <a:r>
              <a:rPr lang="en-US" sz="2800" b="1" dirty="0" err="1"/>
              <a:t>hr</a:t>
            </a:r>
            <a:r>
              <a:rPr lang="en-US" sz="2800" b="1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31772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B763-71D4-45E2-8D5E-BDC3F86F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Graphing Averages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16EEC-8E4B-4A94-BE41-0FE8DD229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0787"/>
            <a:ext cx="5068455" cy="35314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114D5B-4B32-463E-BC4A-26EBCA956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2" y="1330788"/>
            <a:ext cx="4979534" cy="35314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551E13-039F-4981-BA55-F5DCDFBAB80A}"/>
              </a:ext>
            </a:extLst>
          </p:cNvPr>
          <p:cNvSpPr/>
          <p:nvPr/>
        </p:nvSpPr>
        <p:spPr>
          <a:xfrm>
            <a:off x="1975734" y="4933769"/>
            <a:ext cx="2428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Hour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8A9439-B0F7-4D21-A4CD-D0F6B1ED6F6C}"/>
              </a:ext>
            </a:extLst>
          </p:cNvPr>
          <p:cNvSpPr/>
          <p:nvPr/>
        </p:nvSpPr>
        <p:spPr>
          <a:xfrm>
            <a:off x="6831370" y="4933769"/>
            <a:ext cx="3597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Weekday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84DF2-48EF-4EDE-AFCC-351EBCCF5EBD}"/>
              </a:ext>
            </a:extLst>
          </p:cNvPr>
          <p:cNvSpPr txBox="1"/>
          <p:nvPr/>
        </p:nvSpPr>
        <p:spPr>
          <a:xfrm>
            <a:off x="945866" y="5881434"/>
            <a:ext cx="4488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average_by_unit</a:t>
            </a:r>
            <a:r>
              <a:rPr lang="en-US" sz="2800" b="1" dirty="0"/>
              <a:t>(unit = '</a:t>
            </a:r>
            <a:r>
              <a:rPr lang="en-US" sz="2800" b="1" dirty="0" err="1"/>
              <a:t>hr</a:t>
            </a:r>
            <a:r>
              <a:rPr lang="en-US" sz="2800" b="1" dirty="0"/>
              <a:t>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02352-E957-460C-A453-FC07BB609D8B}"/>
              </a:ext>
            </a:extLst>
          </p:cNvPr>
          <p:cNvSpPr txBox="1"/>
          <p:nvPr/>
        </p:nvSpPr>
        <p:spPr>
          <a:xfrm>
            <a:off x="6386084" y="5928676"/>
            <a:ext cx="4488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average_by_weekday</a:t>
            </a:r>
            <a:r>
              <a:rPr lang="en-US" sz="28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5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9CCF-9FB0-4359-AE79-99DE2BE6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1 - Averaging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FFCB1-775E-45E8-B293-D29821743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945" y="2235591"/>
            <a:ext cx="6068291" cy="39413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err="1"/>
              <a:t>Magikarp</a:t>
            </a:r>
            <a:r>
              <a:rPr lang="en-US" sz="2400" b="1" dirty="0"/>
              <a:t> = Basilisk('test1.txt’)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#initiate class, read csv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data = </a:t>
            </a:r>
            <a:r>
              <a:rPr lang="en-US" sz="2400" b="1" dirty="0" err="1"/>
              <a:t>Magikarp.average_by_hour</a:t>
            </a:r>
            <a:r>
              <a:rPr lang="en-US" sz="2400" b="1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data = </a:t>
            </a:r>
            <a:r>
              <a:rPr lang="en-US" sz="2400" b="1" dirty="0" err="1"/>
              <a:t>Magikarp.pulse_to_gallon</a:t>
            </a:r>
            <a:r>
              <a:rPr lang="en-US" sz="2400" b="1" dirty="0"/>
              <a:t>(data)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title = 'Average Hourly Household Water Usage'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y_axis</a:t>
            </a:r>
            <a:r>
              <a:rPr lang="en-US" sz="2400" dirty="0"/>
              <a:t> = 'Average Water Use (gallons)'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x_axis</a:t>
            </a:r>
            <a:r>
              <a:rPr lang="en-US" sz="2400" dirty="0"/>
              <a:t> = 'Time’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/>
              <a:t>Magikarp.basic_plot</a:t>
            </a:r>
            <a:r>
              <a:rPr lang="en-US" sz="2400" b="1" dirty="0"/>
              <a:t>(data, title, </a:t>
            </a:r>
            <a:r>
              <a:rPr lang="en-US" sz="2400" b="1" dirty="0" err="1"/>
              <a:t>y_axis</a:t>
            </a:r>
            <a:r>
              <a:rPr lang="en-US" sz="2400" b="1" dirty="0"/>
              <a:t>, </a:t>
            </a:r>
            <a:r>
              <a:rPr lang="en-US" sz="2400" b="1" dirty="0" err="1"/>
              <a:t>x_axis</a:t>
            </a:r>
            <a:r>
              <a:rPr lang="en-US" sz="2400" b="1" dirty="0"/>
              <a:t>)</a:t>
            </a:r>
            <a:endParaRPr lang="en-US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3D51E5-41D6-466D-8FFE-5F1D9CB7FD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3232" y="1825625"/>
            <a:ext cx="5557617" cy="39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6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881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Basilisk</vt:lpstr>
      <vt:lpstr>PowerPoint Presentation</vt:lpstr>
      <vt:lpstr>PowerPoint Presentation</vt:lpstr>
      <vt:lpstr>Filtered Graphs</vt:lpstr>
      <vt:lpstr>Filtered Graphs</vt:lpstr>
      <vt:lpstr>Two Different Resolutions</vt:lpstr>
      <vt:lpstr>Graphing Averages</vt:lpstr>
      <vt:lpstr>Graphing Averages</vt:lpstr>
      <vt:lpstr>1 - Averaging Only</vt:lpstr>
      <vt:lpstr>PowerPoint Presentation</vt:lpstr>
      <vt:lpstr>2 - Averaging with Filtering</vt:lpstr>
      <vt:lpstr>PowerPoint Presentation</vt:lpstr>
      <vt:lpstr>Averaging with Filtering</vt:lpstr>
      <vt:lpstr>One Data Set: Two Graphs</vt:lpstr>
      <vt:lpstr>What if you average by the minute stamp?</vt:lpstr>
      <vt:lpstr>What if you average by the minute stamp?</vt:lpstr>
      <vt:lpstr>Compare Weekday Patterns</vt:lpstr>
      <vt:lpstr>Scaffolding for Any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Basilisk</dc:title>
  <dc:creator>bdavis</dc:creator>
  <cp:lastModifiedBy>bdavis</cp:lastModifiedBy>
  <cp:revision>22</cp:revision>
  <dcterms:created xsi:type="dcterms:W3CDTF">2019-03-27T03:04:46Z</dcterms:created>
  <dcterms:modified xsi:type="dcterms:W3CDTF">2019-03-28T22:38:35Z</dcterms:modified>
</cp:coreProperties>
</file>