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7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8"/>
  </p:normalViewPr>
  <p:slideViewPr>
    <p:cSldViewPr snapToGrid="0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9368-01B6-EF13-BE51-B22C88287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0EEDA-B708-BDCB-A69D-457F37B7D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642A-1411-C9EE-194F-96E95421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B6EE-FCA8-7E67-FE35-7C7B5970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FD47-1966-ADD9-A072-5F968B55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7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7E12-D2EC-310A-D63C-05297BE4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CC14C-2912-13DD-4BF0-FEC3A109A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34AC-1E12-1540-9160-1CEC8992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16B4-B220-A83D-83E3-1E873249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C6FC-8EAD-4C81-4D83-B9879B8E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E36D3-099B-659C-86C2-FF8BD7364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7F36A-4C0A-B06B-9384-0023F78A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BF75-1AD2-4B74-F338-D6E58EFA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1579-A49D-CCC6-C377-F2611C07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7324-00ED-B385-E4FE-4F6CCBCF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FB15-53B5-FA9E-B90E-B9B50A6A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8B2B-75BC-3339-7328-97AADFBD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6102-902E-D973-CE4C-0696C825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C6ED-C6DC-E9EA-2015-F996271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495F-A260-B98C-E5B7-D5CB73DB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A2BB-B6C5-0431-FF84-06C7F041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3BBA-A968-6580-8E45-999CDCA25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A50D-8875-6BE7-7F6C-D2948725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8CE5-2FE5-C2C0-BF15-45BBD9E4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F4F1-82B2-9006-5C80-DB35737E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5DDE-A072-1251-2A42-82E74C3E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4918-E108-3299-DE80-AC67C37A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D2C2-E4AB-8BCF-161E-BA54E023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0AD16-56EB-66B1-06AE-4EAB04CB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C1E0-A8E6-5849-E12F-DE1505BA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DA613-2BBA-3788-79AE-4C586C30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3BC8-5153-38A8-059F-BB792206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E7223-3EA7-003D-547B-8105A748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24AC1-B459-4F85-B193-A1FA2511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6587A-939A-3512-92A3-19EBD15D6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7B725-53E0-115E-98E6-938593498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42EA5-632C-A982-509F-3A124A75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8C5AF-357A-8A40-68C7-FF243839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DEC49-A33A-91F2-8718-33197D2C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85B9-5596-64CA-2B55-BEC8EB44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F878D-D252-B1AC-9A19-A46B271C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0CC4B-D247-3611-6340-9859421E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4E0EC-2172-AD85-5AED-8FDD075B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5C294-2DBB-76D7-8197-87517359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8E643-3EEC-8FB5-9D89-3FB87FD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ACF0-1C72-4C6B-15FD-45B6D168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C9D0-34BB-2826-ED44-3BD7C6E4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4115-D034-F6E2-89D8-67C5C01E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CA74-0FD6-694D-689A-29ECFC01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B7B07-3E80-1863-64AD-F9EF4608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C105D-35AB-45FF-DDE3-A3063D6A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155E5-6698-3D3F-171A-DDF68EC4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4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949B-B108-E04A-4B77-56E11FAD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CB0E1-15AF-6480-AD10-8AD906DA3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D959-E1D0-B933-7F05-5469D007D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65CA8-1F10-4CBB-A8E5-3969222D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14019-289B-F43B-070E-E5A0CDCA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155B-4DF7-C7E5-9B0C-99C2BF46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3FD84-A56D-3F38-BF49-36619BEC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E4CA6-8BE8-9526-6AEC-C8E2ACD2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A38D-D99E-A2A7-C0ED-38D6BF0C7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632D-2FE7-EE46-A70A-A106516244A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7786-126B-E80E-7CEE-75139D7BF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9018-90F9-5A3C-07F0-9B2C5ADA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B7386A-ACB1-442A-3E8D-DDCA451D68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44270" y="3419475"/>
            <a:ext cx="1275208" cy="95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E0121-E233-1AC5-F95E-85197C5BF06C}"/>
              </a:ext>
            </a:extLst>
          </p:cNvPr>
          <p:cNvSpPr/>
          <p:nvPr/>
        </p:nvSpPr>
        <p:spPr>
          <a:xfrm>
            <a:off x="4119478" y="2962275"/>
            <a:ext cx="131800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Retool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A5D8A3-7A92-78E8-40CB-5774C523A29C}"/>
              </a:ext>
            </a:extLst>
          </p:cNvPr>
          <p:cNvCxnSpPr>
            <a:cxnSpLocks/>
          </p:cNvCxnSpPr>
          <p:nvPr/>
        </p:nvCxnSpPr>
        <p:spPr>
          <a:xfrm flipH="1">
            <a:off x="5437485" y="3429000"/>
            <a:ext cx="65019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0390CE-7EFC-D048-866D-728DE234154F}"/>
              </a:ext>
            </a:extLst>
          </p:cNvPr>
          <p:cNvSpPr txBox="1"/>
          <p:nvPr/>
        </p:nvSpPr>
        <p:spPr>
          <a:xfrm>
            <a:off x="6092209" y="3259575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pic>
        <p:nvPicPr>
          <p:cNvPr id="1028" name="Picture 4" descr="NHGRI Analysis Visualization and Informatics Lab-space">
            <a:extLst>
              <a:ext uri="{FF2B5EF4-FFF2-40B4-BE49-F238E27FC236}">
                <a16:creationId xmlns:a16="http://schemas.microsoft.com/office/drawing/2014/main" id="{7A2F74E6-5617-6104-26DF-3C20B2041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92"/>
          <a:stretch/>
        </p:blipFill>
        <p:spPr bwMode="auto">
          <a:xfrm>
            <a:off x="8616775" y="2550090"/>
            <a:ext cx="1389760" cy="1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007D2E-0FFB-88C7-E44F-F3163E4FE2CF}"/>
              </a:ext>
            </a:extLst>
          </p:cNvPr>
          <p:cNvCxnSpPr>
            <a:cxnSpLocks/>
          </p:cNvCxnSpPr>
          <p:nvPr/>
        </p:nvCxnSpPr>
        <p:spPr>
          <a:xfrm flipV="1">
            <a:off x="6460782" y="2427568"/>
            <a:ext cx="0" cy="8167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302ED5-2D54-36B0-6748-47077463D921}"/>
              </a:ext>
            </a:extLst>
          </p:cNvPr>
          <p:cNvSpPr/>
          <p:nvPr/>
        </p:nvSpPr>
        <p:spPr>
          <a:xfrm>
            <a:off x="6012239" y="13523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DNA 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9215A9-6078-AA22-DB66-A735E95C7A5E}"/>
              </a:ext>
            </a:extLst>
          </p:cNvPr>
          <p:cNvCxnSpPr>
            <a:cxnSpLocks/>
          </p:cNvCxnSpPr>
          <p:nvPr/>
        </p:nvCxnSpPr>
        <p:spPr>
          <a:xfrm flipV="1">
            <a:off x="6483087" y="3762141"/>
            <a:ext cx="0" cy="816766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F1067D-D279-2B31-FFD1-896B5F4222CF}"/>
              </a:ext>
            </a:extLst>
          </p:cNvPr>
          <p:cNvSpPr/>
          <p:nvPr/>
        </p:nvSpPr>
        <p:spPr>
          <a:xfrm>
            <a:off x="4594661" y="46389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C807A-D548-E24A-7D26-024F5F8A1922}"/>
              </a:ext>
            </a:extLst>
          </p:cNvPr>
          <p:cNvSpPr txBox="1"/>
          <p:nvPr/>
        </p:nvSpPr>
        <p:spPr>
          <a:xfrm>
            <a:off x="6153925" y="483500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Arthur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820B26-AB1D-395C-93AB-4E0A564EC894}"/>
              </a:ext>
            </a:extLst>
          </p:cNvPr>
          <p:cNvCxnSpPr>
            <a:cxnSpLocks/>
          </p:cNvCxnSpPr>
          <p:nvPr/>
        </p:nvCxnSpPr>
        <p:spPr>
          <a:xfrm flipH="1">
            <a:off x="5640124" y="4991100"/>
            <a:ext cx="47021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D5C364-99D8-DC7D-E961-25685F82D236}"/>
              </a:ext>
            </a:extLst>
          </p:cNvPr>
          <p:cNvCxnSpPr>
            <a:cxnSpLocks/>
          </p:cNvCxnSpPr>
          <p:nvPr/>
        </p:nvCxnSpPr>
        <p:spPr>
          <a:xfrm flipV="1">
            <a:off x="6984761" y="884518"/>
            <a:ext cx="555075" cy="4677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BA0C55-7770-E962-FEB1-02403F5F7173}"/>
              </a:ext>
            </a:extLst>
          </p:cNvPr>
          <p:cNvCxnSpPr>
            <a:cxnSpLocks/>
          </p:cNvCxnSpPr>
          <p:nvPr/>
        </p:nvCxnSpPr>
        <p:spPr>
          <a:xfrm>
            <a:off x="5306510" y="884518"/>
            <a:ext cx="555075" cy="4532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16EB7C-C8CC-0764-A7DE-1FDCE43DC163}"/>
              </a:ext>
            </a:extLst>
          </p:cNvPr>
          <p:cNvCxnSpPr>
            <a:cxnSpLocks/>
          </p:cNvCxnSpPr>
          <p:nvPr/>
        </p:nvCxnSpPr>
        <p:spPr>
          <a:xfrm>
            <a:off x="5038213" y="1768648"/>
            <a:ext cx="803806" cy="358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403664-2C92-8FCF-ABB8-DD995E991CCD}"/>
              </a:ext>
            </a:extLst>
          </p:cNvPr>
          <p:cNvSpPr txBox="1"/>
          <p:nvPr/>
        </p:nvSpPr>
        <p:spPr>
          <a:xfrm>
            <a:off x="7597958" y="646632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Invitae</a:t>
            </a:r>
            <a:r>
              <a:rPr lang="en-US" dirty="0"/>
              <a:t> SRS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876AFD-E807-C3F2-06BB-6E66625E2D62}"/>
              </a:ext>
            </a:extLst>
          </p:cNvPr>
          <p:cNvSpPr txBox="1"/>
          <p:nvPr/>
        </p:nvSpPr>
        <p:spPr>
          <a:xfrm>
            <a:off x="4291301" y="484392"/>
            <a:ext cx="165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PacBio </a:t>
            </a:r>
            <a:r>
              <a:rPr lang="en-US" dirty="0" err="1"/>
              <a:t>AppLabs</a:t>
            </a:r>
            <a:endParaRPr lang="en-US" dirty="0"/>
          </a:p>
          <a:p>
            <a:r>
              <a:rPr lang="en-US" dirty="0"/>
              <a:t>LRS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0FA3A3-05B5-BC8C-B0F2-1FE86576A94A}"/>
              </a:ext>
            </a:extLst>
          </p:cNvPr>
          <p:cNvSpPr txBox="1"/>
          <p:nvPr/>
        </p:nvSpPr>
        <p:spPr>
          <a:xfrm>
            <a:off x="3663881" y="1583982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Ambry LRS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020547-32D8-2B97-6CD4-742B83F543A4}"/>
              </a:ext>
            </a:extLst>
          </p:cNvPr>
          <p:cNvCxnSpPr>
            <a:cxnSpLocks/>
          </p:cNvCxnSpPr>
          <p:nvPr/>
        </p:nvCxnSpPr>
        <p:spPr>
          <a:xfrm flipH="1">
            <a:off x="4117924" y="5183327"/>
            <a:ext cx="388658" cy="3699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94CA78-2CA7-592C-6537-EDF7173CC259}"/>
              </a:ext>
            </a:extLst>
          </p:cNvPr>
          <p:cNvCxnSpPr>
            <a:cxnSpLocks/>
          </p:cNvCxnSpPr>
          <p:nvPr/>
        </p:nvCxnSpPr>
        <p:spPr>
          <a:xfrm flipV="1">
            <a:off x="5509061" y="5654046"/>
            <a:ext cx="0" cy="50029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E02A32-5878-36B6-1CEC-C83930541809}"/>
              </a:ext>
            </a:extLst>
          </p:cNvPr>
          <p:cNvSpPr txBox="1"/>
          <p:nvPr/>
        </p:nvSpPr>
        <p:spPr>
          <a:xfrm>
            <a:off x="2807848" y="5611815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Ambry RNA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6D1FED-81E7-D190-79E3-1A8E915B4691}"/>
              </a:ext>
            </a:extLst>
          </p:cNvPr>
          <p:cNvSpPr txBox="1"/>
          <p:nvPr/>
        </p:nvSpPr>
        <p:spPr>
          <a:xfrm>
            <a:off x="4724914" y="6267518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Seqmatic</a:t>
            </a:r>
            <a:r>
              <a:rPr lang="en-US" dirty="0"/>
              <a:t> RNA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F8616D-CA49-572A-98D9-96E74D9A2F75}"/>
              </a:ext>
            </a:extLst>
          </p:cNvPr>
          <p:cNvCxnSpPr>
            <a:cxnSpLocks/>
          </p:cNvCxnSpPr>
          <p:nvPr/>
        </p:nvCxnSpPr>
        <p:spPr>
          <a:xfrm flipV="1">
            <a:off x="4334149" y="5654046"/>
            <a:ext cx="555075" cy="4677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8F4846-2AA1-930F-E6DE-10D1B79D5C1E}"/>
              </a:ext>
            </a:extLst>
          </p:cNvPr>
          <p:cNvSpPr txBox="1"/>
          <p:nvPr/>
        </p:nvSpPr>
        <p:spPr>
          <a:xfrm>
            <a:off x="3479096" y="6279281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Invitae</a:t>
            </a:r>
            <a:r>
              <a:rPr lang="en-US" dirty="0"/>
              <a:t> RNA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8A901521-DEEA-BECD-1A63-6AF5AECF56E3}"/>
              </a:ext>
            </a:extLst>
          </p:cNvPr>
          <p:cNvSpPr/>
          <p:nvPr/>
        </p:nvSpPr>
        <p:spPr>
          <a:xfrm>
            <a:off x="3127248" y="4366377"/>
            <a:ext cx="101476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Bionano data?</a:t>
            </a: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8ED754F-9DBB-113B-2554-D79E7E05F4CF}"/>
              </a:ext>
            </a:extLst>
          </p:cNvPr>
          <p:cNvCxnSpPr>
            <a:cxnSpLocks/>
          </p:cNvCxnSpPr>
          <p:nvPr/>
        </p:nvCxnSpPr>
        <p:spPr>
          <a:xfrm flipH="1">
            <a:off x="8291676" y="3429000"/>
            <a:ext cx="65019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D5916F4-BDB1-7CE7-6961-4975EAA7EA64}"/>
              </a:ext>
            </a:extLst>
          </p:cNvPr>
          <p:cNvSpPr/>
          <p:nvPr/>
        </p:nvSpPr>
        <p:spPr>
          <a:xfrm>
            <a:off x="10639351" y="1310404"/>
            <a:ext cx="150823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GREGoR Data Model 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F81411E8-5CA6-AAFB-B43A-40477A83C7B1}"/>
              </a:ext>
            </a:extLst>
          </p:cNvPr>
          <p:cNvCxnSpPr>
            <a:cxnSpLocks/>
          </p:cNvCxnSpPr>
          <p:nvPr/>
        </p:nvCxnSpPr>
        <p:spPr>
          <a:xfrm>
            <a:off x="5702461" y="4225360"/>
            <a:ext cx="576480" cy="569311"/>
          </a:xfrm>
          <a:prstGeom prst="line">
            <a:avLst/>
          </a:prstGeom>
          <a:ln w="50800" cap="sq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F8F7DFA5-F316-B4EA-4655-9F84B3752F18}"/>
              </a:ext>
            </a:extLst>
          </p:cNvPr>
          <p:cNvCxnSpPr>
            <a:cxnSpLocks/>
          </p:cNvCxnSpPr>
          <p:nvPr/>
        </p:nvCxnSpPr>
        <p:spPr>
          <a:xfrm flipV="1">
            <a:off x="11393468" y="2224804"/>
            <a:ext cx="0" cy="16346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F2177F1-D752-5208-14B8-CE63C491D06C}"/>
              </a:ext>
            </a:extLst>
          </p:cNvPr>
          <p:cNvSpPr txBox="1"/>
          <p:nvPr/>
        </p:nvSpPr>
        <p:spPr>
          <a:xfrm>
            <a:off x="10165548" y="3859487"/>
            <a:ext cx="202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DCC / Ben</a:t>
            </a:r>
          </a:p>
          <a:p>
            <a:pPr algn="ctr"/>
            <a:r>
              <a:rPr lang="en-US" dirty="0"/>
              <a:t>Stephanie / Marsha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6DDFBC56-919E-A1E2-32C0-906459F66FA2}"/>
              </a:ext>
            </a:extLst>
          </p:cNvPr>
          <p:cNvCxnSpPr>
            <a:cxnSpLocks/>
          </p:cNvCxnSpPr>
          <p:nvPr/>
        </p:nvCxnSpPr>
        <p:spPr>
          <a:xfrm flipH="1">
            <a:off x="3653945" y="3643265"/>
            <a:ext cx="333129" cy="400991"/>
          </a:xfrm>
          <a:prstGeom prst="line">
            <a:avLst/>
          </a:prstGeom>
          <a:ln w="50800" cap="sq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389A635E-A164-0739-C6A3-F9F6B98EB105}"/>
              </a:ext>
            </a:extLst>
          </p:cNvPr>
          <p:cNvSpPr txBox="1"/>
          <p:nvPr/>
        </p:nvSpPr>
        <p:spPr>
          <a:xfrm>
            <a:off x="3329613" y="4032519"/>
            <a:ext cx="7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Hayk</a:t>
            </a:r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AD8D5FE-0F00-6754-823E-F94A8C48E3ED}"/>
              </a:ext>
            </a:extLst>
          </p:cNvPr>
          <p:cNvCxnSpPr>
            <a:cxnSpLocks/>
          </p:cNvCxnSpPr>
          <p:nvPr/>
        </p:nvCxnSpPr>
        <p:spPr>
          <a:xfrm flipV="1">
            <a:off x="9327793" y="2213494"/>
            <a:ext cx="0" cy="8167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Oval 1055">
            <a:extLst>
              <a:ext uri="{FF2B5EF4-FFF2-40B4-BE49-F238E27FC236}">
                <a16:creationId xmlns:a16="http://schemas.microsoft.com/office/drawing/2014/main" id="{E29F299A-207A-E3DB-A093-9DB05283D7FA}"/>
              </a:ext>
            </a:extLst>
          </p:cNvPr>
          <p:cNvSpPr/>
          <p:nvPr/>
        </p:nvSpPr>
        <p:spPr>
          <a:xfrm>
            <a:off x="8303746" y="1299094"/>
            <a:ext cx="2015818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WDL.r</a:t>
            </a:r>
            <a:endParaRPr lang="en-US" dirty="0"/>
          </a:p>
          <a:p>
            <a:pPr algn="ctr"/>
            <a:r>
              <a:rPr lang="en-US" dirty="0"/>
              <a:t>Crosstab JSON checks</a:t>
            </a:r>
          </a:p>
        </p:txBody>
      </p: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267A06E6-1FAA-4D6C-04BA-59BB18330B86}"/>
              </a:ext>
            </a:extLst>
          </p:cNvPr>
          <p:cNvCxnSpPr/>
          <p:nvPr/>
        </p:nvCxnSpPr>
        <p:spPr>
          <a:xfrm>
            <a:off x="10140287" y="2160772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9A46A01F-2622-2DC7-17BD-9B2F84FEA905}"/>
              </a:ext>
            </a:extLst>
          </p:cNvPr>
          <p:cNvCxnSpPr/>
          <p:nvPr/>
        </p:nvCxnSpPr>
        <p:spPr>
          <a:xfrm>
            <a:off x="10140287" y="1352315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8C6D4D-762B-9B8B-13E6-B2585C40E47C}"/>
              </a:ext>
            </a:extLst>
          </p:cNvPr>
          <p:cNvSpPr txBox="1"/>
          <p:nvPr/>
        </p:nvSpPr>
        <p:spPr>
          <a:xfrm>
            <a:off x="215308" y="330520"/>
            <a:ext cx="2571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Current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E373C-82C3-FBF8-5A70-D119B1FB97C9}"/>
              </a:ext>
            </a:extLst>
          </p:cNvPr>
          <p:cNvSpPr/>
          <p:nvPr/>
        </p:nvSpPr>
        <p:spPr>
          <a:xfrm>
            <a:off x="6665405" y="2345040"/>
            <a:ext cx="1619523" cy="1250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Snakemake</a:t>
            </a:r>
            <a:endParaRPr lang="en-US" u="sng" dirty="0"/>
          </a:p>
          <a:p>
            <a:pPr algn="ctr"/>
            <a:r>
              <a:rPr lang="en-US" dirty="0"/>
              <a:t>Validator</a:t>
            </a:r>
          </a:p>
          <a:p>
            <a:pPr algn="ctr"/>
            <a:r>
              <a:rPr lang="en-US" dirty="0"/>
              <a:t>Fixes stuff</a:t>
            </a:r>
          </a:p>
          <a:p>
            <a:pPr algn="ctr"/>
            <a:r>
              <a:rPr lang="en-US" dirty="0"/>
              <a:t>Computes stuff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098D07-A653-D732-EA2E-F02D875C2836}"/>
              </a:ext>
            </a:extLst>
          </p:cNvPr>
          <p:cNvCxnSpPr>
            <a:cxnSpLocks/>
          </p:cNvCxnSpPr>
          <p:nvPr/>
        </p:nvCxnSpPr>
        <p:spPr>
          <a:xfrm flipH="1">
            <a:off x="1840375" y="293853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F82D57-0890-776D-1D59-75E258A16405}"/>
              </a:ext>
            </a:extLst>
          </p:cNvPr>
          <p:cNvCxnSpPr>
            <a:cxnSpLocks/>
          </p:cNvCxnSpPr>
          <p:nvPr/>
        </p:nvCxnSpPr>
        <p:spPr>
          <a:xfrm flipV="1">
            <a:off x="2844910" y="2938537"/>
            <a:ext cx="0" cy="2686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C59B5D-7FFD-CB35-2C8F-9EE8B4C1D9A1}"/>
              </a:ext>
            </a:extLst>
          </p:cNvPr>
          <p:cNvSpPr txBox="1"/>
          <p:nvPr/>
        </p:nvSpPr>
        <p:spPr>
          <a:xfrm>
            <a:off x="1753925" y="2590005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8D9BC-799A-B64E-71A6-E6CA392521FD}"/>
              </a:ext>
            </a:extLst>
          </p:cNvPr>
          <p:cNvSpPr txBox="1"/>
          <p:nvPr/>
        </p:nvSpPr>
        <p:spPr>
          <a:xfrm>
            <a:off x="1415288" y="4979265"/>
            <a:ext cx="14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Anyone else?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0C690-25BC-8B20-30AE-C2244243E46D}"/>
              </a:ext>
            </a:extLst>
          </p:cNvPr>
          <p:cNvSpPr txBox="1"/>
          <p:nvPr/>
        </p:nvSpPr>
        <p:spPr>
          <a:xfrm>
            <a:off x="1749853" y="32959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6DDF89-E6A7-632D-74A9-A2EF594D3B3D}"/>
              </a:ext>
            </a:extLst>
          </p:cNvPr>
          <p:cNvCxnSpPr>
            <a:cxnSpLocks/>
          </p:cNvCxnSpPr>
          <p:nvPr/>
        </p:nvCxnSpPr>
        <p:spPr>
          <a:xfrm flipH="1">
            <a:off x="1840375" y="3632771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E795A-FEFB-5455-CF2C-1EF788B4D001}"/>
              </a:ext>
            </a:extLst>
          </p:cNvPr>
          <p:cNvCxnSpPr>
            <a:cxnSpLocks/>
          </p:cNvCxnSpPr>
          <p:nvPr/>
        </p:nvCxnSpPr>
        <p:spPr>
          <a:xfrm flipH="1">
            <a:off x="1826082" y="4633945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E99BA7-E180-3D85-244A-C32EDCF63DF3}"/>
              </a:ext>
            </a:extLst>
          </p:cNvPr>
          <p:cNvCxnSpPr>
            <a:cxnSpLocks/>
          </p:cNvCxnSpPr>
          <p:nvPr/>
        </p:nvCxnSpPr>
        <p:spPr>
          <a:xfrm flipH="1">
            <a:off x="1823378" y="559680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217678-9EC9-ABC8-8722-944092D27A08}"/>
              </a:ext>
            </a:extLst>
          </p:cNvPr>
          <p:cNvCxnSpPr>
            <a:cxnSpLocks/>
          </p:cNvCxnSpPr>
          <p:nvPr/>
        </p:nvCxnSpPr>
        <p:spPr>
          <a:xfrm flipH="1">
            <a:off x="701437" y="3241279"/>
            <a:ext cx="295905" cy="24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334550-A503-1AD8-98A4-BD4E20272F2D}"/>
              </a:ext>
            </a:extLst>
          </p:cNvPr>
          <p:cNvCxnSpPr>
            <a:cxnSpLocks/>
          </p:cNvCxnSpPr>
          <p:nvPr/>
        </p:nvCxnSpPr>
        <p:spPr>
          <a:xfrm flipV="1">
            <a:off x="723054" y="324130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F1D486-6893-C47E-07C5-19806AAA48A2}"/>
              </a:ext>
            </a:extLst>
          </p:cNvPr>
          <p:cNvCxnSpPr>
            <a:cxnSpLocks/>
          </p:cNvCxnSpPr>
          <p:nvPr/>
        </p:nvCxnSpPr>
        <p:spPr>
          <a:xfrm flipH="1">
            <a:off x="215308" y="3632771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257707-C597-9FA0-04C5-E05249B1B0E7}"/>
              </a:ext>
            </a:extLst>
          </p:cNvPr>
          <p:cNvSpPr txBox="1"/>
          <p:nvPr/>
        </p:nvSpPr>
        <p:spPr>
          <a:xfrm>
            <a:off x="56962" y="2449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Sofia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D21ADB-2AD2-B5BB-A9E3-1F1E8FD341C6}"/>
              </a:ext>
            </a:extLst>
          </p:cNvPr>
          <p:cNvSpPr txBox="1"/>
          <p:nvPr/>
        </p:nvSpPr>
        <p:spPr>
          <a:xfrm>
            <a:off x="36706" y="3326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AD9E3653-AA97-42E0-9461-B44F21A4E231}"/>
              </a:ext>
            </a:extLst>
          </p:cNvPr>
          <p:cNvSpPr/>
          <p:nvPr/>
        </p:nvSpPr>
        <p:spPr>
          <a:xfrm rot="10800000">
            <a:off x="1169883" y="2657836"/>
            <a:ext cx="411501" cy="3054418"/>
          </a:xfrm>
          <a:prstGeom prst="rightBrace">
            <a:avLst>
              <a:gd name="adj1" fmla="val 8333"/>
              <a:gd name="adj2" fmla="val 810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B7444A-10D2-AE0E-CF51-1BAE44BB99EF}"/>
              </a:ext>
            </a:extLst>
          </p:cNvPr>
          <p:cNvCxnSpPr>
            <a:cxnSpLocks/>
          </p:cNvCxnSpPr>
          <p:nvPr/>
        </p:nvCxnSpPr>
        <p:spPr>
          <a:xfrm flipV="1">
            <a:off x="721394" y="280033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A10E33-7652-CDE2-3DED-CC271BFC3DBA}"/>
              </a:ext>
            </a:extLst>
          </p:cNvPr>
          <p:cNvCxnSpPr>
            <a:cxnSpLocks/>
          </p:cNvCxnSpPr>
          <p:nvPr/>
        </p:nvCxnSpPr>
        <p:spPr>
          <a:xfrm flipH="1">
            <a:off x="236525" y="2802034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0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B7386A-ACB1-442A-3E8D-DDCA451D68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44270" y="3419475"/>
            <a:ext cx="1275208" cy="95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E0121-E233-1AC5-F95E-85197C5BF06C}"/>
              </a:ext>
            </a:extLst>
          </p:cNvPr>
          <p:cNvSpPr/>
          <p:nvPr/>
        </p:nvSpPr>
        <p:spPr>
          <a:xfrm>
            <a:off x="4119478" y="2962275"/>
            <a:ext cx="131800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Retool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A5D8A3-7A92-78E8-40CB-5774C523A29C}"/>
              </a:ext>
            </a:extLst>
          </p:cNvPr>
          <p:cNvCxnSpPr>
            <a:cxnSpLocks/>
          </p:cNvCxnSpPr>
          <p:nvPr/>
        </p:nvCxnSpPr>
        <p:spPr>
          <a:xfrm flipH="1">
            <a:off x="5437485" y="3429000"/>
            <a:ext cx="65019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0390CE-7EFC-D048-866D-728DE234154F}"/>
              </a:ext>
            </a:extLst>
          </p:cNvPr>
          <p:cNvSpPr txBox="1"/>
          <p:nvPr/>
        </p:nvSpPr>
        <p:spPr>
          <a:xfrm>
            <a:off x="6092209" y="3259575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pic>
        <p:nvPicPr>
          <p:cNvPr id="1028" name="Picture 4" descr="NHGRI Analysis Visualization and Informatics Lab-space">
            <a:extLst>
              <a:ext uri="{FF2B5EF4-FFF2-40B4-BE49-F238E27FC236}">
                <a16:creationId xmlns:a16="http://schemas.microsoft.com/office/drawing/2014/main" id="{7A2F74E6-5617-6104-26DF-3C20B2041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92"/>
          <a:stretch/>
        </p:blipFill>
        <p:spPr bwMode="auto">
          <a:xfrm>
            <a:off x="8616775" y="2550090"/>
            <a:ext cx="1389760" cy="1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007D2E-0FFB-88C7-E44F-F3163E4FE2CF}"/>
              </a:ext>
            </a:extLst>
          </p:cNvPr>
          <p:cNvCxnSpPr>
            <a:cxnSpLocks/>
          </p:cNvCxnSpPr>
          <p:nvPr/>
        </p:nvCxnSpPr>
        <p:spPr>
          <a:xfrm flipV="1">
            <a:off x="6460782" y="2427568"/>
            <a:ext cx="0" cy="8167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302ED5-2D54-36B0-6748-47077463D921}"/>
              </a:ext>
            </a:extLst>
          </p:cNvPr>
          <p:cNvSpPr/>
          <p:nvPr/>
        </p:nvSpPr>
        <p:spPr>
          <a:xfrm>
            <a:off x="6012239" y="13523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DNA 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9215A9-6078-AA22-DB66-A735E95C7A5E}"/>
              </a:ext>
            </a:extLst>
          </p:cNvPr>
          <p:cNvCxnSpPr>
            <a:cxnSpLocks/>
          </p:cNvCxnSpPr>
          <p:nvPr/>
        </p:nvCxnSpPr>
        <p:spPr>
          <a:xfrm flipV="1">
            <a:off x="6483087" y="3762141"/>
            <a:ext cx="0" cy="816766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F1067D-D279-2B31-FFD1-896B5F4222CF}"/>
              </a:ext>
            </a:extLst>
          </p:cNvPr>
          <p:cNvSpPr/>
          <p:nvPr/>
        </p:nvSpPr>
        <p:spPr>
          <a:xfrm>
            <a:off x="4594661" y="46389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C807A-D548-E24A-7D26-024F5F8A1922}"/>
              </a:ext>
            </a:extLst>
          </p:cNvPr>
          <p:cNvSpPr txBox="1"/>
          <p:nvPr/>
        </p:nvSpPr>
        <p:spPr>
          <a:xfrm>
            <a:off x="6153925" y="483500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Arthur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820B26-AB1D-395C-93AB-4E0A564EC894}"/>
              </a:ext>
            </a:extLst>
          </p:cNvPr>
          <p:cNvCxnSpPr>
            <a:cxnSpLocks/>
          </p:cNvCxnSpPr>
          <p:nvPr/>
        </p:nvCxnSpPr>
        <p:spPr>
          <a:xfrm flipH="1">
            <a:off x="5640124" y="4991100"/>
            <a:ext cx="47021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D5C364-99D8-DC7D-E961-25685F82D236}"/>
              </a:ext>
            </a:extLst>
          </p:cNvPr>
          <p:cNvCxnSpPr>
            <a:cxnSpLocks/>
          </p:cNvCxnSpPr>
          <p:nvPr/>
        </p:nvCxnSpPr>
        <p:spPr>
          <a:xfrm flipV="1">
            <a:off x="6984761" y="884518"/>
            <a:ext cx="555075" cy="4677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BA0C55-7770-E962-FEB1-02403F5F7173}"/>
              </a:ext>
            </a:extLst>
          </p:cNvPr>
          <p:cNvCxnSpPr>
            <a:cxnSpLocks/>
          </p:cNvCxnSpPr>
          <p:nvPr/>
        </p:nvCxnSpPr>
        <p:spPr>
          <a:xfrm>
            <a:off x="5306510" y="884518"/>
            <a:ext cx="555075" cy="4532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16EB7C-C8CC-0764-A7DE-1FDCE43DC163}"/>
              </a:ext>
            </a:extLst>
          </p:cNvPr>
          <p:cNvCxnSpPr>
            <a:cxnSpLocks/>
          </p:cNvCxnSpPr>
          <p:nvPr/>
        </p:nvCxnSpPr>
        <p:spPr>
          <a:xfrm>
            <a:off x="5038213" y="1768648"/>
            <a:ext cx="803806" cy="358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403664-2C92-8FCF-ABB8-DD995E991CCD}"/>
              </a:ext>
            </a:extLst>
          </p:cNvPr>
          <p:cNvSpPr txBox="1"/>
          <p:nvPr/>
        </p:nvSpPr>
        <p:spPr>
          <a:xfrm>
            <a:off x="7597958" y="646632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Invitae</a:t>
            </a:r>
            <a:r>
              <a:rPr lang="en-US" dirty="0"/>
              <a:t> SRS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876AFD-E807-C3F2-06BB-6E66625E2D62}"/>
              </a:ext>
            </a:extLst>
          </p:cNvPr>
          <p:cNvSpPr txBox="1"/>
          <p:nvPr/>
        </p:nvSpPr>
        <p:spPr>
          <a:xfrm>
            <a:off x="4291301" y="484392"/>
            <a:ext cx="165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PacBio </a:t>
            </a:r>
            <a:r>
              <a:rPr lang="en-US" dirty="0" err="1"/>
              <a:t>AppLabs</a:t>
            </a:r>
            <a:endParaRPr lang="en-US" dirty="0"/>
          </a:p>
          <a:p>
            <a:r>
              <a:rPr lang="en-US" dirty="0"/>
              <a:t>LRS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0FA3A3-05B5-BC8C-B0F2-1FE86576A94A}"/>
              </a:ext>
            </a:extLst>
          </p:cNvPr>
          <p:cNvSpPr txBox="1"/>
          <p:nvPr/>
        </p:nvSpPr>
        <p:spPr>
          <a:xfrm>
            <a:off x="3663881" y="1583982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Ambry LRS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020547-32D8-2B97-6CD4-742B83F543A4}"/>
              </a:ext>
            </a:extLst>
          </p:cNvPr>
          <p:cNvCxnSpPr>
            <a:cxnSpLocks/>
          </p:cNvCxnSpPr>
          <p:nvPr/>
        </p:nvCxnSpPr>
        <p:spPr>
          <a:xfrm flipH="1">
            <a:off x="4117924" y="5183327"/>
            <a:ext cx="388658" cy="3699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94CA78-2CA7-592C-6537-EDF7173CC259}"/>
              </a:ext>
            </a:extLst>
          </p:cNvPr>
          <p:cNvCxnSpPr>
            <a:cxnSpLocks/>
          </p:cNvCxnSpPr>
          <p:nvPr/>
        </p:nvCxnSpPr>
        <p:spPr>
          <a:xfrm flipV="1">
            <a:off x="5509061" y="5654046"/>
            <a:ext cx="0" cy="50029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E02A32-5878-36B6-1CEC-C83930541809}"/>
              </a:ext>
            </a:extLst>
          </p:cNvPr>
          <p:cNvSpPr txBox="1"/>
          <p:nvPr/>
        </p:nvSpPr>
        <p:spPr>
          <a:xfrm>
            <a:off x="2807848" y="5611815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Ambry RNA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6D1FED-81E7-D190-79E3-1A8E915B4691}"/>
              </a:ext>
            </a:extLst>
          </p:cNvPr>
          <p:cNvSpPr txBox="1"/>
          <p:nvPr/>
        </p:nvSpPr>
        <p:spPr>
          <a:xfrm>
            <a:off x="4724914" y="6267518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Seqmatic</a:t>
            </a:r>
            <a:r>
              <a:rPr lang="en-US" dirty="0"/>
              <a:t> RNA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F8616D-CA49-572A-98D9-96E74D9A2F75}"/>
              </a:ext>
            </a:extLst>
          </p:cNvPr>
          <p:cNvCxnSpPr>
            <a:cxnSpLocks/>
          </p:cNvCxnSpPr>
          <p:nvPr/>
        </p:nvCxnSpPr>
        <p:spPr>
          <a:xfrm flipV="1">
            <a:off x="4334149" y="5654046"/>
            <a:ext cx="555075" cy="4677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8F4846-2AA1-930F-E6DE-10D1B79D5C1E}"/>
              </a:ext>
            </a:extLst>
          </p:cNvPr>
          <p:cNvSpPr txBox="1"/>
          <p:nvPr/>
        </p:nvSpPr>
        <p:spPr>
          <a:xfrm>
            <a:off x="3479096" y="6279281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Invitae</a:t>
            </a:r>
            <a:r>
              <a:rPr lang="en-US" dirty="0"/>
              <a:t> RNA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345E0-1F49-5868-616F-67F06B59F3B8}"/>
              </a:ext>
            </a:extLst>
          </p:cNvPr>
          <p:cNvSpPr/>
          <p:nvPr/>
        </p:nvSpPr>
        <p:spPr>
          <a:xfrm>
            <a:off x="6665405" y="2345040"/>
            <a:ext cx="1619523" cy="1250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Snakemake</a:t>
            </a:r>
            <a:endParaRPr lang="en-US" u="sng" dirty="0"/>
          </a:p>
          <a:p>
            <a:pPr algn="ctr"/>
            <a:r>
              <a:rPr lang="en-US" dirty="0"/>
              <a:t>Validator</a:t>
            </a:r>
          </a:p>
          <a:p>
            <a:pPr algn="ctr"/>
            <a:r>
              <a:rPr lang="en-US" dirty="0"/>
              <a:t>Fixes stuff</a:t>
            </a:r>
          </a:p>
          <a:p>
            <a:pPr algn="ctr"/>
            <a:r>
              <a:rPr lang="en-US" dirty="0"/>
              <a:t>Computes stuff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8A901521-DEEA-BECD-1A63-6AF5AECF56E3}"/>
              </a:ext>
            </a:extLst>
          </p:cNvPr>
          <p:cNvSpPr/>
          <p:nvPr/>
        </p:nvSpPr>
        <p:spPr>
          <a:xfrm>
            <a:off x="3127248" y="4366377"/>
            <a:ext cx="101476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Bionano data?</a:t>
            </a: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8ED754F-9DBB-113B-2554-D79E7E05F4CF}"/>
              </a:ext>
            </a:extLst>
          </p:cNvPr>
          <p:cNvCxnSpPr>
            <a:cxnSpLocks/>
          </p:cNvCxnSpPr>
          <p:nvPr/>
        </p:nvCxnSpPr>
        <p:spPr>
          <a:xfrm flipH="1">
            <a:off x="8291676" y="3429000"/>
            <a:ext cx="65019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D5916F4-BDB1-7CE7-6961-4975EAA7EA64}"/>
              </a:ext>
            </a:extLst>
          </p:cNvPr>
          <p:cNvSpPr/>
          <p:nvPr/>
        </p:nvSpPr>
        <p:spPr>
          <a:xfrm>
            <a:off x="10639351" y="1310404"/>
            <a:ext cx="150823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GREGoR Data Model </a:t>
            </a:r>
          </a:p>
        </p:txBody>
      </p:sp>
      <p:sp>
        <p:nvSpPr>
          <p:cNvPr id="1033" name="Right Brace 1032">
            <a:extLst>
              <a:ext uri="{FF2B5EF4-FFF2-40B4-BE49-F238E27FC236}">
                <a16:creationId xmlns:a16="http://schemas.microsoft.com/office/drawing/2014/main" id="{64C9051E-A561-486A-BE4B-28EC5A006CEE}"/>
              </a:ext>
            </a:extLst>
          </p:cNvPr>
          <p:cNvSpPr/>
          <p:nvPr/>
        </p:nvSpPr>
        <p:spPr>
          <a:xfrm>
            <a:off x="2349592" y="2659683"/>
            <a:ext cx="606255" cy="882637"/>
          </a:xfrm>
          <a:prstGeom prst="rightBrace">
            <a:avLst>
              <a:gd name="adj1" fmla="val 8333"/>
              <a:gd name="adj2" fmla="val 1459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AEA2D76-E384-541F-E947-8C0967909C62}"/>
              </a:ext>
            </a:extLst>
          </p:cNvPr>
          <p:cNvCxnSpPr>
            <a:cxnSpLocks/>
          </p:cNvCxnSpPr>
          <p:nvPr/>
        </p:nvCxnSpPr>
        <p:spPr>
          <a:xfrm flipH="1" flipV="1">
            <a:off x="3028514" y="2768460"/>
            <a:ext cx="3081828" cy="8795"/>
          </a:xfrm>
          <a:prstGeom prst="line">
            <a:avLst/>
          </a:prstGeom>
          <a:ln w="508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30881855-3222-D63F-6D93-E1A98143C76D}"/>
              </a:ext>
            </a:extLst>
          </p:cNvPr>
          <p:cNvCxnSpPr>
            <a:cxnSpLocks/>
          </p:cNvCxnSpPr>
          <p:nvPr/>
        </p:nvCxnSpPr>
        <p:spPr>
          <a:xfrm flipH="1" flipV="1">
            <a:off x="6148503" y="2863168"/>
            <a:ext cx="150254" cy="380681"/>
          </a:xfrm>
          <a:prstGeom prst="line">
            <a:avLst/>
          </a:prstGeom>
          <a:ln w="508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F81411E8-5CA6-AAFB-B43A-40477A83C7B1}"/>
              </a:ext>
            </a:extLst>
          </p:cNvPr>
          <p:cNvCxnSpPr>
            <a:cxnSpLocks/>
          </p:cNvCxnSpPr>
          <p:nvPr/>
        </p:nvCxnSpPr>
        <p:spPr>
          <a:xfrm>
            <a:off x="5702461" y="4225360"/>
            <a:ext cx="576480" cy="569311"/>
          </a:xfrm>
          <a:prstGeom prst="line">
            <a:avLst/>
          </a:prstGeom>
          <a:ln w="50800" cap="sq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6EBE01DC-CEA3-ABC1-DEB6-DBCFCF844427}"/>
              </a:ext>
            </a:extLst>
          </p:cNvPr>
          <p:cNvCxnSpPr>
            <a:cxnSpLocks/>
          </p:cNvCxnSpPr>
          <p:nvPr/>
        </p:nvCxnSpPr>
        <p:spPr>
          <a:xfrm flipV="1">
            <a:off x="6593590" y="3748317"/>
            <a:ext cx="0" cy="868672"/>
          </a:xfrm>
          <a:prstGeom prst="line">
            <a:avLst/>
          </a:prstGeom>
          <a:ln w="50800">
            <a:solidFill>
              <a:srgbClr val="FF0000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F8F7DFA5-F316-B4EA-4655-9F84B3752F18}"/>
              </a:ext>
            </a:extLst>
          </p:cNvPr>
          <p:cNvCxnSpPr>
            <a:cxnSpLocks/>
          </p:cNvCxnSpPr>
          <p:nvPr/>
        </p:nvCxnSpPr>
        <p:spPr>
          <a:xfrm flipV="1">
            <a:off x="11393468" y="2224804"/>
            <a:ext cx="0" cy="16346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F2177F1-D752-5208-14B8-CE63C491D06C}"/>
              </a:ext>
            </a:extLst>
          </p:cNvPr>
          <p:cNvSpPr txBox="1"/>
          <p:nvPr/>
        </p:nvSpPr>
        <p:spPr>
          <a:xfrm>
            <a:off x="10165548" y="3859487"/>
            <a:ext cx="202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DCC / Ben</a:t>
            </a:r>
          </a:p>
          <a:p>
            <a:pPr algn="ctr"/>
            <a:r>
              <a:rPr lang="en-US" dirty="0"/>
              <a:t>Stephanie / Marsha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6DDFBC56-919E-A1E2-32C0-906459F66FA2}"/>
              </a:ext>
            </a:extLst>
          </p:cNvPr>
          <p:cNvCxnSpPr>
            <a:cxnSpLocks/>
          </p:cNvCxnSpPr>
          <p:nvPr/>
        </p:nvCxnSpPr>
        <p:spPr>
          <a:xfrm flipH="1">
            <a:off x="3653945" y="3643265"/>
            <a:ext cx="333129" cy="400991"/>
          </a:xfrm>
          <a:prstGeom prst="line">
            <a:avLst/>
          </a:prstGeom>
          <a:ln w="50800" cap="sq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389A635E-A164-0739-C6A3-F9F6B98EB105}"/>
              </a:ext>
            </a:extLst>
          </p:cNvPr>
          <p:cNvSpPr txBox="1"/>
          <p:nvPr/>
        </p:nvSpPr>
        <p:spPr>
          <a:xfrm>
            <a:off x="3329613" y="4032519"/>
            <a:ext cx="7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Hayk</a:t>
            </a:r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AD8D5FE-0F00-6754-823E-F94A8C48E3ED}"/>
              </a:ext>
            </a:extLst>
          </p:cNvPr>
          <p:cNvCxnSpPr>
            <a:cxnSpLocks/>
          </p:cNvCxnSpPr>
          <p:nvPr/>
        </p:nvCxnSpPr>
        <p:spPr>
          <a:xfrm flipV="1">
            <a:off x="9327793" y="2213494"/>
            <a:ext cx="0" cy="8167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Oval 1055">
            <a:extLst>
              <a:ext uri="{FF2B5EF4-FFF2-40B4-BE49-F238E27FC236}">
                <a16:creationId xmlns:a16="http://schemas.microsoft.com/office/drawing/2014/main" id="{E29F299A-207A-E3DB-A093-9DB05283D7FA}"/>
              </a:ext>
            </a:extLst>
          </p:cNvPr>
          <p:cNvSpPr/>
          <p:nvPr/>
        </p:nvSpPr>
        <p:spPr>
          <a:xfrm>
            <a:off x="8303746" y="1299094"/>
            <a:ext cx="2015818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WDL.r</a:t>
            </a:r>
            <a:endParaRPr lang="en-US" dirty="0"/>
          </a:p>
          <a:p>
            <a:pPr algn="ctr"/>
            <a:r>
              <a:rPr lang="en-US" dirty="0"/>
              <a:t>Crosstab JSON checks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D81891E7-FD1E-66BC-D451-DB5227014C6B}"/>
              </a:ext>
            </a:extLst>
          </p:cNvPr>
          <p:cNvCxnSpPr>
            <a:cxnSpLocks/>
          </p:cNvCxnSpPr>
          <p:nvPr/>
        </p:nvCxnSpPr>
        <p:spPr>
          <a:xfrm flipH="1" flipV="1">
            <a:off x="6740134" y="3707232"/>
            <a:ext cx="3266401" cy="562826"/>
          </a:xfrm>
          <a:prstGeom prst="line">
            <a:avLst/>
          </a:prstGeom>
          <a:ln w="50800">
            <a:solidFill>
              <a:srgbClr val="FF0000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89298E-5F06-9F15-A1D0-D2EB1415EAD8}"/>
              </a:ext>
            </a:extLst>
          </p:cNvPr>
          <p:cNvCxnSpPr/>
          <p:nvPr/>
        </p:nvCxnSpPr>
        <p:spPr>
          <a:xfrm>
            <a:off x="10140287" y="2160772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E03F50-B70F-3D8F-157E-FCED86F978A2}"/>
              </a:ext>
            </a:extLst>
          </p:cNvPr>
          <p:cNvCxnSpPr/>
          <p:nvPr/>
        </p:nvCxnSpPr>
        <p:spPr>
          <a:xfrm>
            <a:off x="10140287" y="1352315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44790-4714-8474-C1B4-3891FAFB4996}"/>
              </a:ext>
            </a:extLst>
          </p:cNvPr>
          <p:cNvSpPr txBox="1"/>
          <p:nvPr/>
        </p:nvSpPr>
        <p:spPr>
          <a:xfrm>
            <a:off x="215308" y="330520"/>
            <a:ext cx="2813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Background</a:t>
            </a:r>
          </a:p>
          <a:p>
            <a:r>
              <a:rPr lang="en-US" sz="3000" dirty="0">
                <a:solidFill>
                  <a:srgbClr val="FF0000"/>
                </a:solidFill>
              </a:rPr>
              <a:t>Communications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25D5C0-6A17-1E0C-8BA4-9983643800D9}"/>
              </a:ext>
            </a:extLst>
          </p:cNvPr>
          <p:cNvCxnSpPr>
            <a:cxnSpLocks/>
          </p:cNvCxnSpPr>
          <p:nvPr/>
        </p:nvCxnSpPr>
        <p:spPr>
          <a:xfrm flipH="1">
            <a:off x="1840375" y="293853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FC3695-C39C-95C2-F1C8-B981FCC79077}"/>
              </a:ext>
            </a:extLst>
          </p:cNvPr>
          <p:cNvCxnSpPr>
            <a:cxnSpLocks/>
          </p:cNvCxnSpPr>
          <p:nvPr/>
        </p:nvCxnSpPr>
        <p:spPr>
          <a:xfrm flipV="1">
            <a:off x="2844910" y="2938537"/>
            <a:ext cx="0" cy="2686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C7C26B-72B6-9D96-0A86-30D9A842F08C}"/>
              </a:ext>
            </a:extLst>
          </p:cNvPr>
          <p:cNvSpPr txBox="1"/>
          <p:nvPr/>
        </p:nvSpPr>
        <p:spPr>
          <a:xfrm>
            <a:off x="1753925" y="2590005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FB6C1-DEF5-D413-BDDE-B6F2AA0D99BF}"/>
              </a:ext>
            </a:extLst>
          </p:cNvPr>
          <p:cNvSpPr txBox="1"/>
          <p:nvPr/>
        </p:nvSpPr>
        <p:spPr>
          <a:xfrm>
            <a:off x="1415288" y="4979265"/>
            <a:ext cx="14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Anyone else?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D1C3E-9FE5-7620-F488-2BF9038D3875}"/>
              </a:ext>
            </a:extLst>
          </p:cNvPr>
          <p:cNvSpPr txBox="1"/>
          <p:nvPr/>
        </p:nvSpPr>
        <p:spPr>
          <a:xfrm>
            <a:off x="1749853" y="32959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63D000-3063-A0A3-021A-45692ACF2156}"/>
              </a:ext>
            </a:extLst>
          </p:cNvPr>
          <p:cNvCxnSpPr>
            <a:cxnSpLocks/>
          </p:cNvCxnSpPr>
          <p:nvPr/>
        </p:nvCxnSpPr>
        <p:spPr>
          <a:xfrm flipH="1">
            <a:off x="1840375" y="3632771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5E341D-DECD-E9FD-475D-4FA06A8FFF9D}"/>
              </a:ext>
            </a:extLst>
          </p:cNvPr>
          <p:cNvCxnSpPr>
            <a:cxnSpLocks/>
          </p:cNvCxnSpPr>
          <p:nvPr/>
        </p:nvCxnSpPr>
        <p:spPr>
          <a:xfrm flipH="1">
            <a:off x="1826082" y="4633945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190E37-D5CD-80E5-82C4-090BA57D0B9F}"/>
              </a:ext>
            </a:extLst>
          </p:cNvPr>
          <p:cNvCxnSpPr>
            <a:cxnSpLocks/>
          </p:cNvCxnSpPr>
          <p:nvPr/>
        </p:nvCxnSpPr>
        <p:spPr>
          <a:xfrm flipH="1">
            <a:off x="1823378" y="559680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32F7B9-983B-0FC6-CB55-38CE13D37050}"/>
              </a:ext>
            </a:extLst>
          </p:cNvPr>
          <p:cNvCxnSpPr>
            <a:cxnSpLocks/>
          </p:cNvCxnSpPr>
          <p:nvPr/>
        </p:nvCxnSpPr>
        <p:spPr>
          <a:xfrm flipH="1">
            <a:off x="701437" y="3241279"/>
            <a:ext cx="295905" cy="24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4545BF-AF87-AF6A-0245-3433B54F358B}"/>
              </a:ext>
            </a:extLst>
          </p:cNvPr>
          <p:cNvCxnSpPr>
            <a:cxnSpLocks/>
          </p:cNvCxnSpPr>
          <p:nvPr/>
        </p:nvCxnSpPr>
        <p:spPr>
          <a:xfrm flipV="1">
            <a:off x="723054" y="324130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21A52B-EF7D-12BB-2397-6FCDB335C15E}"/>
              </a:ext>
            </a:extLst>
          </p:cNvPr>
          <p:cNvCxnSpPr>
            <a:cxnSpLocks/>
          </p:cNvCxnSpPr>
          <p:nvPr/>
        </p:nvCxnSpPr>
        <p:spPr>
          <a:xfrm flipH="1">
            <a:off x="215308" y="3632771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44DEE3-DD52-E37E-D535-384D43EA0B13}"/>
              </a:ext>
            </a:extLst>
          </p:cNvPr>
          <p:cNvSpPr txBox="1"/>
          <p:nvPr/>
        </p:nvSpPr>
        <p:spPr>
          <a:xfrm>
            <a:off x="56962" y="2449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Sofia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B141EB-27D2-5B3C-D1F7-8EC19B9429AE}"/>
              </a:ext>
            </a:extLst>
          </p:cNvPr>
          <p:cNvSpPr txBox="1"/>
          <p:nvPr/>
        </p:nvSpPr>
        <p:spPr>
          <a:xfrm>
            <a:off x="36706" y="3326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89A904C8-F5A9-8284-4AEF-00BD8DF3C669}"/>
              </a:ext>
            </a:extLst>
          </p:cNvPr>
          <p:cNvSpPr/>
          <p:nvPr/>
        </p:nvSpPr>
        <p:spPr>
          <a:xfrm rot="10800000">
            <a:off x="1169883" y="2657836"/>
            <a:ext cx="411501" cy="3054418"/>
          </a:xfrm>
          <a:prstGeom prst="rightBrace">
            <a:avLst>
              <a:gd name="adj1" fmla="val 8333"/>
              <a:gd name="adj2" fmla="val 810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7AC607-8B2C-1868-91C9-2F1DC2BAF9EB}"/>
              </a:ext>
            </a:extLst>
          </p:cNvPr>
          <p:cNvCxnSpPr>
            <a:cxnSpLocks/>
          </p:cNvCxnSpPr>
          <p:nvPr/>
        </p:nvCxnSpPr>
        <p:spPr>
          <a:xfrm flipV="1">
            <a:off x="721394" y="280033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26217B-385C-2393-09A7-63D58A1B3682}"/>
              </a:ext>
            </a:extLst>
          </p:cNvPr>
          <p:cNvCxnSpPr>
            <a:cxnSpLocks/>
          </p:cNvCxnSpPr>
          <p:nvPr/>
        </p:nvCxnSpPr>
        <p:spPr>
          <a:xfrm flipH="1">
            <a:off x="236525" y="2802034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B7386A-ACB1-442A-3E8D-DDCA451D68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44270" y="3419475"/>
            <a:ext cx="1275208" cy="95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E0121-E233-1AC5-F95E-85197C5BF06C}"/>
              </a:ext>
            </a:extLst>
          </p:cNvPr>
          <p:cNvSpPr/>
          <p:nvPr/>
        </p:nvSpPr>
        <p:spPr>
          <a:xfrm>
            <a:off x="4119478" y="2962275"/>
            <a:ext cx="131800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Retool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A5D8A3-7A92-78E8-40CB-5774C523A29C}"/>
              </a:ext>
            </a:extLst>
          </p:cNvPr>
          <p:cNvCxnSpPr>
            <a:cxnSpLocks/>
          </p:cNvCxnSpPr>
          <p:nvPr/>
        </p:nvCxnSpPr>
        <p:spPr>
          <a:xfrm flipH="1">
            <a:off x="5437485" y="3429000"/>
            <a:ext cx="65019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0390CE-7EFC-D048-866D-728DE234154F}"/>
              </a:ext>
            </a:extLst>
          </p:cNvPr>
          <p:cNvSpPr txBox="1"/>
          <p:nvPr/>
        </p:nvSpPr>
        <p:spPr>
          <a:xfrm>
            <a:off x="6092209" y="3259575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pic>
        <p:nvPicPr>
          <p:cNvPr id="1028" name="Picture 4" descr="NHGRI Analysis Visualization and Informatics Lab-space">
            <a:extLst>
              <a:ext uri="{FF2B5EF4-FFF2-40B4-BE49-F238E27FC236}">
                <a16:creationId xmlns:a16="http://schemas.microsoft.com/office/drawing/2014/main" id="{7A2F74E6-5617-6104-26DF-3C20B2041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92"/>
          <a:stretch/>
        </p:blipFill>
        <p:spPr bwMode="auto">
          <a:xfrm>
            <a:off x="8616775" y="2550090"/>
            <a:ext cx="1389760" cy="1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007D2E-0FFB-88C7-E44F-F3163E4FE2CF}"/>
              </a:ext>
            </a:extLst>
          </p:cNvPr>
          <p:cNvCxnSpPr>
            <a:cxnSpLocks/>
          </p:cNvCxnSpPr>
          <p:nvPr/>
        </p:nvCxnSpPr>
        <p:spPr>
          <a:xfrm flipV="1">
            <a:off x="6460782" y="2427568"/>
            <a:ext cx="0" cy="8167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302ED5-2D54-36B0-6748-47077463D921}"/>
              </a:ext>
            </a:extLst>
          </p:cNvPr>
          <p:cNvSpPr/>
          <p:nvPr/>
        </p:nvSpPr>
        <p:spPr>
          <a:xfrm>
            <a:off x="6012239" y="13523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DNA 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9215A9-6078-AA22-DB66-A735E95C7A5E}"/>
              </a:ext>
            </a:extLst>
          </p:cNvPr>
          <p:cNvCxnSpPr>
            <a:cxnSpLocks/>
          </p:cNvCxnSpPr>
          <p:nvPr/>
        </p:nvCxnSpPr>
        <p:spPr>
          <a:xfrm flipV="1">
            <a:off x="6483087" y="3762141"/>
            <a:ext cx="0" cy="816766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F1067D-D279-2B31-FFD1-896B5F4222CF}"/>
              </a:ext>
            </a:extLst>
          </p:cNvPr>
          <p:cNvSpPr/>
          <p:nvPr/>
        </p:nvSpPr>
        <p:spPr>
          <a:xfrm>
            <a:off x="4594661" y="46389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C807A-D548-E24A-7D26-024F5F8A1922}"/>
              </a:ext>
            </a:extLst>
          </p:cNvPr>
          <p:cNvSpPr txBox="1"/>
          <p:nvPr/>
        </p:nvSpPr>
        <p:spPr>
          <a:xfrm>
            <a:off x="6153925" y="483500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Arthur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820B26-AB1D-395C-93AB-4E0A564EC894}"/>
              </a:ext>
            </a:extLst>
          </p:cNvPr>
          <p:cNvCxnSpPr>
            <a:cxnSpLocks/>
          </p:cNvCxnSpPr>
          <p:nvPr/>
        </p:nvCxnSpPr>
        <p:spPr>
          <a:xfrm flipH="1">
            <a:off x="5640124" y="4991100"/>
            <a:ext cx="47021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D5C364-99D8-DC7D-E961-25685F82D236}"/>
              </a:ext>
            </a:extLst>
          </p:cNvPr>
          <p:cNvCxnSpPr>
            <a:cxnSpLocks/>
          </p:cNvCxnSpPr>
          <p:nvPr/>
        </p:nvCxnSpPr>
        <p:spPr>
          <a:xfrm flipV="1">
            <a:off x="6984761" y="884518"/>
            <a:ext cx="555075" cy="4677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BA0C55-7770-E962-FEB1-02403F5F7173}"/>
              </a:ext>
            </a:extLst>
          </p:cNvPr>
          <p:cNvCxnSpPr>
            <a:cxnSpLocks/>
          </p:cNvCxnSpPr>
          <p:nvPr/>
        </p:nvCxnSpPr>
        <p:spPr>
          <a:xfrm>
            <a:off x="5306510" y="884518"/>
            <a:ext cx="555075" cy="4532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16EB7C-C8CC-0764-A7DE-1FDCE43DC163}"/>
              </a:ext>
            </a:extLst>
          </p:cNvPr>
          <p:cNvCxnSpPr>
            <a:cxnSpLocks/>
          </p:cNvCxnSpPr>
          <p:nvPr/>
        </p:nvCxnSpPr>
        <p:spPr>
          <a:xfrm>
            <a:off x="5038213" y="1768648"/>
            <a:ext cx="803806" cy="358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403664-2C92-8FCF-ABB8-DD995E991CCD}"/>
              </a:ext>
            </a:extLst>
          </p:cNvPr>
          <p:cNvSpPr txBox="1"/>
          <p:nvPr/>
        </p:nvSpPr>
        <p:spPr>
          <a:xfrm>
            <a:off x="7597958" y="646632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Invitae</a:t>
            </a:r>
            <a:r>
              <a:rPr lang="en-US" dirty="0"/>
              <a:t> SRS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876AFD-E807-C3F2-06BB-6E66625E2D62}"/>
              </a:ext>
            </a:extLst>
          </p:cNvPr>
          <p:cNvSpPr txBox="1"/>
          <p:nvPr/>
        </p:nvSpPr>
        <p:spPr>
          <a:xfrm>
            <a:off x="4291301" y="484392"/>
            <a:ext cx="165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PacBio </a:t>
            </a:r>
            <a:r>
              <a:rPr lang="en-US" dirty="0" err="1"/>
              <a:t>AppLabs</a:t>
            </a:r>
            <a:endParaRPr lang="en-US" dirty="0"/>
          </a:p>
          <a:p>
            <a:r>
              <a:rPr lang="en-US" dirty="0"/>
              <a:t>LRS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0FA3A3-05B5-BC8C-B0F2-1FE86576A94A}"/>
              </a:ext>
            </a:extLst>
          </p:cNvPr>
          <p:cNvSpPr txBox="1"/>
          <p:nvPr/>
        </p:nvSpPr>
        <p:spPr>
          <a:xfrm>
            <a:off x="3663881" y="1583982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Ambry LRS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020547-32D8-2B97-6CD4-742B83F543A4}"/>
              </a:ext>
            </a:extLst>
          </p:cNvPr>
          <p:cNvCxnSpPr>
            <a:cxnSpLocks/>
          </p:cNvCxnSpPr>
          <p:nvPr/>
        </p:nvCxnSpPr>
        <p:spPr>
          <a:xfrm flipH="1">
            <a:off x="4117924" y="5183327"/>
            <a:ext cx="388658" cy="3699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94CA78-2CA7-592C-6537-EDF7173CC259}"/>
              </a:ext>
            </a:extLst>
          </p:cNvPr>
          <p:cNvCxnSpPr>
            <a:cxnSpLocks/>
          </p:cNvCxnSpPr>
          <p:nvPr/>
        </p:nvCxnSpPr>
        <p:spPr>
          <a:xfrm flipV="1">
            <a:off x="5509061" y="5654046"/>
            <a:ext cx="0" cy="50029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E02A32-5878-36B6-1CEC-C83930541809}"/>
              </a:ext>
            </a:extLst>
          </p:cNvPr>
          <p:cNvSpPr txBox="1"/>
          <p:nvPr/>
        </p:nvSpPr>
        <p:spPr>
          <a:xfrm>
            <a:off x="2807848" y="5611815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Ambry RNA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6D1FED-81E7-D190-79E3-1A8E915B4691}"/>
              </a:ext>
            </a:extLst>
          </p:cNvPr>
          <p:cNvSpPr txBox="1"/>
          <p:nvPr/>
        </p:nvSpPr>
        <p:spPr>
          <a:xfrm>
            <a:off x="4724914" y="6267518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Seqmatic</a:t>
            </a:r>
            <a:r>
              <a:rPr lang="en-US" dirty="0"/>
              <a:t> RNA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F8616D-CA49-572A-98D9-96E74D9A2F75}"/>
              </a:ext>
            </a:extLst>
          </p:cNvPr>
          <p:cNvCxnSpPr>
            <a:cxnSpLocks/>
          </p:cNvCxnSpPr>
          <p:nvPr/>
        </p:nvCxnSpPr>
        <p:spPr>
          <a:xfrm flipV="1">
            <a:off x="4334149" y="5654046"/>
            <a:ext cx="555075" cy="4677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8F4846-2AA1-930F-E6DE-10D1B79D5C1E}"/>
              </a:ext>
            </a:extLst>
          </p:cNvPr>
          <p:cNvSpPr txBox="1"/>
          <p:nvPr/>
        </p:nvSpPr>
        <p:spPr>
          <a:xfrm>
            <a:off x="3479096" y="6279281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Invitae</a:t>
            </a:r>
            <a:r>
              <a:rPr lang="en-US" dirty="0"/>
              <a:t> RNA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345E0-1F49-5868-616F-67F06B59F3B8}"/>
              </a:ext>
            </a:extLst>
          </p:cNvPr>
          <p:cNvSpPr/>
          <p:nvPr/>
        </p:nvSpPr>
        <p:spPr>
          <a:xfrm>
            <a:off x="6665405" y="2345040"/>
            <a:ext cx="1619523" cy="1250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Snakemake</a:t>
            </a:r>
            <a:endParaRPr lang="en-US" u="sng" dirty="0"/>
          </a:p>
          <a:p>
            <a:pPr algn="ctr"/>
            <a:r>
              <a:rPr lang="en-US" dirty="0"/>
              <a:t>Validator</a:t>
            </a:r>
          </a:p>
          <a:p>
            <a:pPr algn="ctr"/>
            <a:r>
              <a:rPr lang="en-US" dirty="0"/>
              <a:t>Fixes stuff</a:t>
            </a:r>
          </a:p>
          <a:p>
            <a:pPr algn="ctr"/>
            <a:r>
              <a:rPr lang="en-US" dirty="0"/>
              <a:t>Computes stuff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8A901521-DEEA-BECD-1A63-6AF5AECF56E3}"/>
              </a:ext>
            </a:extLst>
          </p:cNvPr>
          <p:cNvSpPr/>
          <p:nvPr/>
        </p:nvSpPr>
        <p:spPr>
          <a:xfrm>
            <a:off x="3127248" y="4366377"/>
            <a:ext cx="101476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Bionano data?</a:t>
            </a: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8ED754F-9DBB-113B-2554-D79E7E05F4CF}"/>
              </a:ext>
            </a:extLst>
          </p:cNvPr>
          <p:cNvCxnSpPr>
            <a:cxnSpLocks/>
          </p:cNvCxnSpPr>
          <p:nvPr/>
        </p:nvCxnSpPr>
        <p:spPr>
          <a:xfrm flipH="1">
            <a:off x="8291676" y="3429000"/>
            <a:ext cx="65019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D5916F4-BDB1-7CE7-6961-4975EAA7EA64}"/>
              </a:ext>
            </a:extLst>
          </p:cNvPr>
          <p:cNvSpPr/>
          <p:nvPr/>
        </p:nvSpPr>
        <p:spPr>
          <a:xfrm>
            <a:off x="10639351" y="1310404"/>
            <a:ext cx="150823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GREGoR Data Model </a:t>
            </a:r>
          </a:p>
        </p:txBody>
      </p:sp>
      <p:sp>
        <p:nvSpPr>
          <p:cNvPr id="1033" name="Right Brace 1032">
            <a:extLst>
              <a:ext uri="{FF2B5EF4-FFF2-40B4-BE49-F238E27FC236}">
                <a16:creationId xmlns:a16="http://schemas.microsoft.com/office/drawing/2014/main" id="{64C9051E-A561-486A-BE4B-28EC5A006CEE}"/>
              </a:ext>
            </a:extLst>
          </p:cNvPr>
          <p:cNvSpPr/>
          <p:nvPr/>
        </p:nvSpPr>
        <p:spPr>
          <a:xfrm>
            <a:off x="2349592" y="2659683"/>
            <a:ext cx="606255" cy="882637"/>
          </a:xfrm>
          <a:prstGeom prst="rightBrace">
            <a:avLst>
              <a:gd name="adj1" fmla="val 8333"/>
              <a:gd name="adj2" fmla="val 1459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AEA2D76-E384-541F-E947-8C0967909C62}"/>
              </a:ext>
            </a:extLst>
          </p:cNvPr>
          <p:cNvCxnSpPr>
            <a:cxnSpLocks/>
          </p:cNvCxnSpPr>
          <p:nvPr/>
        </p:nvCxnSpPr>
        <p:spPr>
          <a:xfrm flipH="1" flipV="1">
            <a:off x="3028514" y="2768460"/>
            <a:ext cx="3081828" cy="8795"/>
          </a:xfrm>
          <a:prstGeom prst="line">
            <a:avLst/>
          </a:prstGeom>
          <a:ln w="508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30881855-3222-D63F-6D93-E1A98143C76D}"/>
              </a:ext>
            </a:extLst>
          </p:cNvPr>
          <p:cNvCxnSpPr>
            <a:cxnSpLocks/>
          </p:cNvCxnSpPr>
          <p:nvPr/>
        </p:nvCxnSpPr>
        <p:spPr>
          <a:xfrm flipH="1" flipV="1">
            <a:off x="6148503" y="2863168"/>
            <a:ext cx="150254" cy="380681"/>
          </a:xfrm>
          <a:prstGeom prst="line">
            <a:avLst/>
          </a:prstGeom>
          <a:ln w="508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F81411E8-5CA6-AAFB-B43A-40477A83C7B1}"/>
              </a:ext>
            </a:extLst>
          </p:cNvPr>
          <p:cNvCxnSpPr>
            <a:cxnSpLocks/>
          </p:cNvCxnSpPr>
          <p:nvPr/>
        </p:nvCxnSpPr>
        <p:spPr>
          <a:xfrm>
            <a:off x="5702461" y="4225360"/>
            <a:ext cx="576480" cy="569311"/>
          </a:xfrm>
          <a:prstGeom prst="line">
            <a:avLst/>
          </a:prstGeom>
          <a:ln w="50800" cap="sq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6EBE01DC-CEA3-ABC1-DEB6-DBCFCF844427}"/>
              </a:ext>
            </a:extLst>
          </p:cNvPr>
          <p:cNvCxnSpPr>
            <a:cxnSpLocks/>
          </p:cNvCxnSpPr>
          <p:nvPr/>
        </p:nvCxnSpPr>
        <p:spPr>
          <a:xfrm flipV="1">
            <a:off x="6593590" y="3748317"/>
            <a:ext cx="0" cy="868672"/>
          </a:xfrm>
          <a:prstGeom prst="line">
            <a:avLst/>
          </a:prstGeom>
          <a:ln w="50800">
            <a:solidFill>
              <a:srgbClr val="FF0000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F8F7DFA5-F316-B4EA-4655-9F84B3752F18}"/>
              </a:ext>
            </a:extLst>
          </p:cNvPr>
          <p:cNvCxnSpPr>
            <a:cxnSpLocks/>
          </p:cNvCxnSpPr>
          <p:nvPr/>
        </p:nvCxnSpPr>
        <p:spPr>
          <a:xfrm flipV="1">
            <a:off x="11393468" y="2224804"/>
            <a:ext cx="0" cy="16346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F2177F1-D752-5208-14B8-CE63C491D06C}"/>
              </a:ext>
            </a:extLst>
          </p:cNvPr>
          <p:cNvSpPr txBox="1"/>
          <p:nvPr/>
        </p:nvSpPr>
        <p:spPr>
          <a:xfrm>
            <a:off x="10165548" y="3859487"/>
            <a:ext cx="202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DCC / Ben</a:t>
            </a:r>
          </a:p>
          <a:p>
            <a:pPr algn="ctr"/>
            <a:r>
              <a:rPr lang="en-US" dirty="0"/>
              <a:t>Stephanie / Marsha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6DDFBC56-919E-A1E2-32C0-906459F66FA2}"/>
              </a:ext>
            </a:extLst>
          </p:cNvPr>
          <p:cNvCxnSpPr>
            <a:cxnSpLocks/>
          </p:cNvCxnSpPr>
          <p:nvPr/>
        </p:nvCxnSpPr>
        <p:spPr>
          <a:xfrm flipH="1">
            <a:off x="3653945" y="3643265"/>
            <a:ext cx="333129" cy="400991"/>
          </a:xfrm>
          <a:prstGeom prst="line">
            <a:avLst/>
          </a:prstGeom>
          <a:ln w="50800" cap="sq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389A635E-A164-0739-C6A3-F9F6B98EB105}"/>
              </a:ext>
            </a:extLst>
          </p:cNvPr>
          <p:cNvSpPr txBox="1"/>
          <p:nvPr/>
        </p:nvSpPr>
        <p:spPr>
          <a:xfrm>
            <a:off x="3329613" y="4032519"/>
            <a:ext cx="7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Hayk</a:t>
            </a:r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AD8D5FE-0F00-6754-823E-F94A8C48E3ED}"/>
              </a:ext>
            </a:extLst>
          </p:cNvPr>
          <p:cNvCxnSpPr>
            <a:cxnSpLocks/>
          </p:cNvCxnSpPr>
          <p:nvPr/>
        </p:nvCxnSpPr>
        <p:spPr>
          <a:xfrm flipV="1">
            <a:off x="9327793" y="2213494"/>
            <a:ext cx="0" cy="8167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Oval 1055">
            <a:extLst>
              <a:ext uri="{FF2B5EF4-FFF2-40B4-BE49-F238E27FC236}">
                <a16:creationId xmlns:a16="http://schemas.microsoft.com/office/drawing/2014/main" id="{E29F299A-207A-E3DB-A093-9DB05283D7FA}"/>
              </a:ext>
            </a:extLst>
          </p:cNvPr>
          <p:cNvSpPr/>
          <p:nvPr/>
        </p:nvSpPr>
        <p:spPr>
          <a:xfrm>
            <a:off x="8303746" y="1299094"/>
            <a:ext cx="2015818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WDL.r</a:t>
            </a:r>
            <a:endParaRPr lang="en-US" dirty="0"/>
          </a:p>
          <a:p>
            <a:pPr algn="ctr"/>
            <a:r>
              <a:rPr lang="en-US" dirty="0"/>
              <a:t>Crosstab JSON checks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D81891E7-FD1E-66BC-D451-DB5227014C6B}"/>
              </a:ext>
            </a:extLst>
          </p:cNvPr>
          <p:cNvCxnSpPr>
            <a:cxnSpLocks/>
          </p:cNvCxnSpPr>
          <p:nvPr/>
        </p:nvCxnSpPr>
        <p:spPr>
          <a:xfrm flipH="1" flipV="1">
            <a:off x="6740134" y="3707232"/>
            <a:ext cx="3266401" cy="562826"/>
          </a:xfrm>
          <a:prstGeom prst="line">
            <a:avLst/>
          </a:prstGeom>
          <a:ln w="50800">
            <a:solidFill>
              <a:srgbClr val="FF0000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89298E-5F06-9F15-A1D0-D2EB1415EAD8}"/>
              </a:ext>
            </a:extLst>
          </p:cNvPr>
          <p:cNvCxnSpPr/>
          <p:nvPr/>
        </p:nvCxnSpPr>
        <p:spPr>
          <a:xfrm>
            <a:off x="10140287" y="2160772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E03F50-B70F-3D8F-157E-FCED86F978A2}"/>
              </a:ext>
            </a:extLst>
          </p:cNvPr>
          <p:cNvCxnSpPr/>
          <p:nvPr/>
        </p:nvCxnSpPr>
        <p:spPr>
          <a:xfrm>
            <a:off x="10140287" y="1352315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44790-4714-8474-C1B4-3891FAFB4996}"/>
              </a:ext>
            </a:extLst>
          </p:cNvPr>
          <p:cNvSpPr txBox="1"/>
          <p:nvPr/>
        </p:nvSpPr>
        <p:spPr>
          <a:xfrm>
            <a:off x="215308" y="330520"/>
            <a:ext cx="2840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Where does </a:t>
            </a:r>
          </a:p>
          <a:p>
            <a:r>
              <a:rPr lang="en-US" sz="3000" dirty="0">
                <a:solidFill>
                  <a:schemeClr val="accent6"/>
                </a:solidFill>
              </a:rPr>
              <a:t>consent data go?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25D5C0-6A17-1E0C-8BA4-9983643800D9}"/>
              </a:ext>
            </a:extLst>
          </p:cNvPr>
          <p:cNvCxnSpPr>
            <a:cxnSpLocks/>
          </p:cNvCxnSpPr>
          <p:nvPr/>
        </p:nvCxnSpPr>
        <p:spPr>
          <a:xfrm flipH="1">
            <a:off x="1840375" y="293853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FC3695-C39C-95C2-F1C8-B981FCC79077}"/>
              </a:ext>
            </a:extLst>
          </p:cNvPr>
          <p:cNvCxnSpPr>
            <a:cxnSpLocks/>
          </p:cNvCxnSpPr>
          <p:nvPr/>
        </p:nvCxnSpPr>
        <p:spPr>
          <a:xfrm flipV="1">
            <a:off x="2844910" y="2938537"/>
            <a:ext cx="0" cy="2686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C7C26B-72B6-9D96-0A86-30D9A842F08C}"/>
              </a:ext>
            </a:extLst>
          </p:cNvPr>
          <p:cNvSpPr txBox="1"/>
          <p:nvPr/>
        </p:nvSpPr>
        <p:spPr>
          <a:xfrm>
            <a:off x="1753925" y="2590005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FB6C1-DEF5-D413-BDDE-B6F2AA0D99BF}"/>
              </a:ext>
            </a:extLst>
          </p:cNvPr>
          <p:cNvSpPr txBox="1"/>
          <p:nvPr/>
        </p:nvSpPr>
        <p:spPr>
          <a:xfrm>
            <a:off x="1415288" y="4979265"/>
            <a:ext cx="14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Anyone else?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D1C3E-9FE5-7620-F488-2BF9038D3875}"/>
              </a:ext>
            </a:extLst>
          </p:cNvPr>
          <p:cNvSpPr txBox="1"/>
          <p:nvPr/>
        </p:nvSpPr>
        <p:spPr>
          <a:xfrm>
            <a:off x="1749853" y="32959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63D000-3063-A0A3-021A-45692ACF2156}"/>
              </a:ext>
            </a:extLst>
          </p:cNvPr>
          <p:cNvCxnSpPr>
            <a:cxnSpLocks/>
          </p:cNvCxnSpPr>
          <p:nvPr/>
        </p:nvCxnSpPr>
        <p:spPr>
          <a:xfrm flipH="1">
            <a:off x="1840375" y="3632771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5E341D-DECD-E9FD-475D-4FA06A8FFF9D}"/>
              </a:ext>
            </a:extLst>
          </p:cNvPr>
          <p:cNvCxnSpPr>
            <a:cxnSpLocks/>
          </p:cNvCxnSpPr>
          <p:nvPr/>
        </p:nvCxnSpPr>
        <p:spPr>
          <a:xfrm flipH="1">
            <a:off x="1826082" y="4633945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190E37-D5CD-80E5-82C4-090BA57D0B9F}"/>
              </a:ext>
            </a:extLst>
          </p:cNvPr>
          <p:cNvCxnSpPr>
            <a:cxnSpLocks/>
          </p:cNvCxnSpPr>
          <p:nvPr/>
        </p:nvCxnSpPr>
        <p:spPr>
          <a:xfrm flipH="1">
            <a:off x="1823378" y="559680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32F7B9-983B-0FC6-CB55-38CE13D37050}"/>
              </a:ext>
            </a:extLst>
          </p:cNvPr>
          <p:cNvCxnSpPr>
            <a:cxnSpLocks/>
          </p:cNvCxnSpPr>
          <p:nvPr/>
        </p:nvCxnSpPr>
        <p:spPr>
          <a:xfrm flipH="1">
            <a:off x="701437" y="3241279"/>
            <a:ext cx="295905" cy="24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4545BF-AF87-AF6A-0245-3433B54F358B}"/>
              </a:ext>
            </a:extLst>
          </p:cNvPr>
          <p:cNvCxnSpPr>
            <a:cxnSpLocks/>
          </p:cNvCxnSpPr>
          <p:nvPr/>
        </p:nvCxnSpPr>
        <p:spPr>
          <a:xfrm flipV="1">
            <a:off x="723054" y="324130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21A52B-EF7D-12BB-2397-6FCDB335C15E}"/>
              </a:ext>
            </a:extLst>
          </p:cNvPr>
          <p:cNvCxnSpPr>
            <a:cxnSpLocks/>
          </p:cNvCxnSpPr>
          <p:nvPr/>
        </p:nvCxnSpPr>
        <p:spPr>
          <a:xfrm flipH="1">
            <a:off x="215308" y="3632771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44DEE3-DD52-E37E-D535-384D43EA0B13}"/>
              </a:ext>
            </a:extLst>
          </p:cNvPr>
          <p:cNvSpPr txBox="1"/>
          <p:nvPr/>
        </p:nvSpPr>
        <p:spPr>
          <a:xfrm>
            <a:off x="56962" y="2449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Sofia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B141EB-27D2-5B3C-D1F7-8EC19B9429AE}"/>
              </a:ext>
            </a:extLst>
          </p:cNvPr>
          <p:cNvSpPr txBox="1"/>
          <p:nvPr/>
        </p:nvSpPr>
        <p:spPr>
          <a:xfrm>
            <a:off x="36706" y="3326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89A904C8-F5A9-8284-4AEF-00BD8DF3C669}"/>
              </a:ext>
            </a:extLst>
          </p:cNvPr>
          <p:cNvSpPr/>
          <p:nvPr/>
        </p:nvSpPr>
        <p:spPr>
          <a:xfrm rot="10800000">
            <a:off x="1169883" y="2657836"/>
            <a:ext cx="411501" cy="3054418"/>
          </a:xfrm>
          <a:prstGeom prst="rightBrace">
            <a:avLst>
              <a:gd name="adj1" fmla="val 8333"/>
              <a:gd name="adj2" fmla="val 810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7AC607-8B2C-1868-91C9-2F1DC2BAF9EB}"/>
              </a:ext>
            </a:extLst>
          </p:cNvPr>
          <p:cNvCxnSpPr>
            <a:cxnSpLocks/>
          </p:cNvCxnSpPr>
          <p:nvPr/>
        </p:nvCxnSpPr>
        <p:spPr>
          <a:xfrm flipV="1">
            <a:off x="721394" y="280033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26217B-385C-2393-09A7-63D58A1B3682}"/>
              </a:ext>
            </a:extLst>
          </p:cNvPr>
          <p:cNvCxnSpPr>
            <a:cxnSpLocks/>
          </p:cNvCxnSpPr>
          <p:nvPr/>
        </p:nvCxnSpPr>
        <p:spPr>
          <a:xfrm flipH="1">
            <a:off x="236525" y="2802034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B54D0C-47DD-8543-2CA4-8F4A7F7C1A36}"/>
              </a:ext>
            </a:extLst>
          </p:cNvPr>
          <p:cNvCxnSpPr>
            <a:cxnSpLocks/>
          </p:cNvCxnSpPr>
          <p:nvPr/>
        </p:nvCxnSpPr>
        <p:spPr>
          <a:xfrm flipH="1" flipV="1">
            <a:off x="808678" y="3070991"/>
            <a:ext cx="3081828" cy="8795"/>
          </a:xfrm>
          <a:prstGeom prst="line">
            <a:avLst/>
          </a:prstGeom>
          <a:ln w="508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2BE6BE-D7A0-0B8E-AA3D-6F46F8EC2921}"/>
              </a:ext>
            </a:extLst>
          </p:cNvPr>
          <p:cNvCxnSpPr>
            <a:cxnSpLocks/>
          </p:cNvCxnSpPr>
          <p:nvPr/>
        </p:nvCxnSpPr>
        <p:spPr>
          <a:xfrm flipH="1">
            <a:off x="5423836" y="4111372"/>
            <a:ext cx="134433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4D3A75-7997-BFF0-59B4-1210AB599474}"/>
              </a:ext>
            </a:extLst>
          </p:cNvPr>
          <p:cNvCxnSpPr>
            <a:cxnSpLocks/>
          </p:cNvCxnSpPr>
          <p:nvPr/>
        </p:nvCxnSpPr>
        <p:spPr>
          <a:xfrm flipV="1">
            <a:off x="7525630" y="181307"/>
            <a:ext cx="0" cy="37943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DCAFE6C-158C-7624-49A4-4844A7BB06C0}"/>
              </a:ext>
            </a:extLst>
          </p:cNvPr>
          <p:cNvSpPr/>
          <p:nvPr/>
        </p:nvSpPr>
        <p:spPr>
          <a:xfrm>
            <a:off x="4105829" y="3671961"/>
            <a:ext cx="131800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1AD25-A47C-B11C-6FA2-B11DD5936FEC}"/>
              </a:ext>
            </a:extLst>
          </p:cNvPr>
          <p:cNvSpPr/>
          <p:nvPr/>
        </p:nvSpPr>
        <p:spPr>
          <a:xfrm>
            <a:off x="5470072" y="6153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DNA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5B03E-1014-B1A9-38F6-0FF01DBABA10}"/>
              </a:ext>
            </a:extLst>
          </p:cNvPr>
          <p:cNvSpPr/>
          <p:nvPr/>
        </p:nvSpPr>
        <p:spPr>
          <a:xfrm>
            <a:off x="4272465" y="6153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C0927-ABBA-D161-397A-22D0B8C3B477}"/>
              </a:ext>
            </a:extLst>
          </p:cNvPr>
          <p:cNvSpPr/>
          <p:nvPr/>
        </p:nvSpPr>
        <p:spPr>
          <a:xfrm>
            <a:off x="2974489" y="615336"/>
            <a:ext cx="101476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Bionano data?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330A9F-E67B-EE17-741C-4A96BA499A30}"/>
              </a:ext>
            </a:extLst>
          </p:cNvPr>
          <p:cNvCxnSpPr>
            <a:cxnSpLocks/>
          </p:cNvCxnSpPr>
          <p:nvPr/>
        </p:nvCxnSpPr>
        <p:spPr>
          <a:xfrm flipH="1">
            <a:off x="2830622" y="4129161"/>
            <a:ext cx="1275208" cy="95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1E978F-1328-8F26-4A29-6651C2DB1C0B}"/>
              </a:ext>
            </a:extLst>
          </p:cNvPr>
          <p:cNvSpPr/>
          <p:nvPr/>
        </p:nvSpPr>
        <p:spPr>
          <a:xfrm>
            <a:off x="3101828" y="2271639"/>
            <a:ext cx="2015818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WDL.r</a:t>
            </a:r>
            <a:endParaRPr lang="en-US" dirty="0"/>
          </a:p>
          <a:p>
            <a:pPr algn="ctr"/>
            <a:r>
              <a:rPr lang="en-US" dirty="0"/>
              <a:t>Crosstab JSON checks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81015B-EFEF-722D-1D90-5F5D6E197056}"/>
              </a:ext>
            </a:extLst>
          </p:cNvPr>
          <p:cNvCxnSpPr>
            <a:cxnSpLocks/>
          </p:cNvCxnSpPr>
          <p:nvPr/>
        </p:nvCxnSpPr>
        <p:spPr>
          <a:xfrm>
            <a:off x="4272465" y="3236032"/>
            <a:ext cx="0" cy="39307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D56C8C-3E9E-DD2D-80D3-F4344D6F9708}"/>
              </a:ext>
            </a:extLst>
          </p:cNvPr>
          <p:cNvCxnSpPr>
            <a:cxnSpLocks/>
          </p:cNvCxnSpPr>
          <p:nvPr/>
        </p:nvCxnSpPr>
        <p:spPr>
          <a:xfrm>
            <a:off x="5186865" y="3232462"/>
            <a:ext cx="0" cy="39307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4CDD7-0BDE-2909-C922-50F2512044EC}"/>
              </a:ext>
            </a:extLst>
          </p:cNvPr>
          <p:cNvCxnSpPr>
            <a:cxnSpLocks/>
          </p:cNvCxnSpPr>
          <p:nvPr/>
        </p:nvCxnSpPr>
        <p:spPr>
          <a:xfrm>
            <a:off x="4738763" y="1747131"/>
            <a:ext cx="0" cy="39307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7F8318-7E0F-CC71-8E58-7220530FDFF2}"/>
              </a:ext>
            </a:extLst>
          </p:cNvPr>
          <p:cNvCxnSpPr>
            <a:cxnSpLocks/>
          </p:cNvCxnSpPr>
          <p:nvPr/>
        </p:nvCxnSpPr>
        <p:spPr>
          <a:xfrm flipH="1">
            <a:off x="5423836" y="1747131"/>
            <a:ext cx="512678" cy="42037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BD673F-408E-8AC1-10C3-698301478169}"/>
              </a:ext>
            </a:extLst>
          </p:cNvPr>
          <p:cNvCxnSpPr>
            <a:cxnSpLocks/>
          </p:cNvCxnSpPr>
          <p:nvPr/>
        </p:nvCxnSpPr>
        <p:spPr>
          <a:xfrm>
            <a:off x="3495840" y="1747131"/>
            <a:ext cx="493418" cy="42037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NHGRI Analysis Visualization and Informatics Lab-space">
            <a:extLst>
              <a:ext uri="{FF2B5EF4-FFF2-40B4-BE49-F238E27FC236}">
                <a16:creationId xmlns:a16="http://schemas.microsoft.com/office/drawing/2014/main" id="{889C936F-4657-7866-6639-ACD0F5790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92"/>
          <a:stretch/>
        </p:blipFill>
        <p:spPr bwMode="auto">
          <a:xfrm>
            <a:off x="8769625" y="3246110"/>
            <a:ext cx="1389760" cy="1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1A24732-DA7D-4536-87D9-1C9AD3595527}"/>
              </a:ext>
            </a:extLst>
          </p:cNvPr>
          <p:cNvSpPr/>
          <p:nvPr/>
        </p:nvSpPr>
        <p:spPr>
          <a:xfrm>
            <a:off x="6715233" y="3783732"/>
            <a:ext cx="1645827" cy="493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Snakemake</a:t>
            </a:r>
            <a:endParaRPr lang="en-US" dirty="0"/>
          </a:p>
          <a:p>
            <a:pPr algn="ctr"/>
            <a:r>
              <a:rPr lang="en-US" dirty="0"/>
              <a:t>Monitor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53878A-C408-1871-1B0D-9C8FB3E09532}"/>
              </a:ext>
            </a:extLst>
          </p:cNvPr>
          <p:cNvCxnSpPr>
            <a:cxnSpLocks/>
          </p:cNvCxnSpPr>
          <p:nvPr/>
        </p:nvCxnSpPr>
        <p:spPr>
          <a:xfrm flipH="1">
            <a:off x="8348990" y="4111372"/>
            <a:ext cx="65019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AF2E7B-6B9F-589A-C682-75BEE83882BB}"/>
              </a:ext>
            </a:extLst>
          </p:cNvPr>
          <p:cNvSpPr/>
          <p:nvPr/>
        </p:nvSpPr>
        <p:spPr>
          <a:xfrm>
            <a:off x="10696665" y="1897241"/>
            <a:ext cx="150823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GREGoR Data Model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787177-3E42-5EF9-A7F2-5744ED2D3A7B}"/>
              </a:ext>
            </a:extLst>
          </p:cNvPr>
          <p:cNvCxnSpPr>
            <a:cxnSpLocks/>
          </p:cNvCxnSpPr>
          <p:nvPr/>
        </p:nvCxnSpPr>
        <p:spPr>
          <a:xfrm flipV="1">
            <a:off x="11450782" y="2907176"/>
            <a:ext cx="0" cy="16346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7F0CA3A-9314-921E-FD4F-06B2FAA4AD16}"/>
              </a:ext>
            </a:extLst>
          </p:cNvPr>
          <p:cNvSpPr/>
          <p:nvPr/>
        </p:nvSpPr>
        <p:spPr>
          <a:xfrm>
            <a:off x="8361060" y="1885931"/>
            <a:ext cx="2015818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WDL.r</a:t>
            </a:r>
            <a:endParaRPr lang="en-US" dirty="0"/>
          </a:p>
          <a:p>
            <a:pPr algn="ctr"/>
            <a:r>
              <a:rPr lang="en-US" dirty="0"/>
              <a:t>Crosstab JSON checks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C2C920-9F5B-62ED-EB0C-4FCA97EAB75E}"/>
              </a:ext>
            </a:extLst>
          </p:cNvPr>
          <p:cNvCxnSpPr/>
          <p:nvPr/>
        </p:nvCxnSpPr>
        <p:spPr>
          <a:xfrm>
            <a:off x="10197601" y="2747609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42B8D8-0970-6CE3-DE81-06CFB7D8AF31}"/>
              </a:ext>
            </a:extLst>
          </p:cNvPr>
          <p:cNvCxnSpPr/>
          <p:nvPr/>
        </p:nvCxnSpPr>
        <p:spPr>
          <a:xfrm>
            <a:off x="10197601" y="1939152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8E4687-E8BD-FF00-D950-E814F0DF7E3E}"/>
              </a:ext>
            </a:extLst>
          </p:cNvPr>
          <p:cNvCxnSpPr>
            <a:cxnSpLocks/>
          </p:cNvCxnSpPr>
          <p:nvPr/>
        </p:nvCxnSpPr>
        <p:spPr>
          <a:xfrm flipV="1">
            <a:off x="9327793" y="2813978"/>
            <a:ext cx="0" cy="5331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3ADD6C-54CD-C27E-8388-216AE94A81B7}"/>
              </a:ext>
            </a:extLst>
          </p:cNvPr>
          <p:cNvSpPr txBox="1"/>
          <p:nvPr/>
        </p:nvSpPr>
        <p:spPr>
          <a:xfrm>
            <a:off x="11163684" y="4674602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DCC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09578F-6985-00C7-8F0B-12EA84DE8F9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7297194" y="3587436"/>
            <a:ext cx="3782705" cy="1087166"/>
          </a:xfrm>
          <a:prstGeom prst="line">
            <a:avLst/>
          </a:prstGeom>
          <a:ln w="50800">
            <a:solidFill>
              <a:srgbClr val="FF0000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5870DB8A-51E4-732E-859E-72DB06952DB0}"/>
              </a:ext>
            </a:extLst>
          </p:cNvPr>
          <p:cNvSpPr/>
          <p:nvPr/>
        </p:nvSpPr>
        <p:spPr>
          <a:xfrm rot="16200000">
            <a:off x="4555976" y="-1153799"/>
            <a:ext cx="411501" cy="305441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2CABBD-E8D5-2F5B-EB3B-7C24EE453C6B}"/>
              </a:ext>
            </a:extLst>
          </p:cNvPr>
          <p:cNvCxnSpPr>
            <a:cxnSpLocks/>
          </p:cNvCxnSpPr>
          <p:nvPr/>
        </p:nvCxnSpPr>
        <p:spPr>
          <a:xfrm flipH="1">
            <a:off x="4766059" y="181307"/>
            <a:ext cx="278686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C00063C-64B0-8A3B-C995-DB019F35977D}"/>
              </a:ext>
            </a:extLst>
          </p:cNvPr>
          <p:cNvSpPr/>
          <p:nvPr/>
        </p:nvSpPr>
        <p:spPr>
          <a:xfrm>
            <a:off x="5194929" y="2268247"/>
            <a:ext cx="150823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GREGoR Data Model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AB7B0B4-4783-5CA9-C19B-92BE61700CC4}"/>
              </a:ext>
            </a:extLst>
          </p:cNvPr>
          <p:cNvCxnSpPr/>
          <p:nvPr/>
        </p:nvCxnSpPr>
        <p:spPr>
          <a:xfrm>
            <a:off x="4800024" y="3090810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ECFCC0-7086-8DA6-7A07-C5A404546B2E}"/>
              </a:ext>
            </a:extLst>
          </p:cNvPr>
          <p:cNvCxnSpPr/>
          <p:nvPr/>
        </p:nvCxnSpPr>
        <p:spPr>
          <a:xfrm>
            <a:off x="4800024" y="2354441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00A0B5-9BBB-EC8C-0B9B-E3409E9F41BA}"/>
              </a:ext>
            </a:extLst>
          </p:cNvPr>
          <p:cNvSpPr txBox="1"/>
          <p:nvPr/>
        </p:nvSpPr>
        <p:spPr>
          <a:xfrm>
            <a:off x="215308" y="330520"/>
            <a:ext cx="1903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 Possible </a:t>
            </a:r>
          </a:p>
          <a:p>
            <a:r>
              <a:rPr lang="en-US" sz="3000" dirty="0">
                <a:solidFill>
                  <a:srgbClr val="FF0000"/>
                </a:solidFill>
              </a:rPr>
              <a:t>Future:</a:t>
            </a:r>
          </a:p>
          <a:p>
            <a:r>
              <a:rPr lang="en-US" sz="3000" dirty="0">
                <a:solidFill>
                  <a:srgbClr val="FF0000"/>
                </a:solidFill>
              </a:rPr>
              <a:t>with retool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EA3F4-504E-D366-5B3F-ADBB034AAB99}"/>
              </a:ext>
            </a:extLst>
          </p:cNvPr>
          <p:cNvSpPr txBox="1"/>
          <p:nvPr/>
        </p:nvSpPr>
        <p:spPr>
          <a:xfrm>
            <a:off x="4053738" y="4626862"/>
            <a:ext cx="272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Vince - management</a:t>
            </a:r>
          </a:p>
          <a:p>
            <a:r>
              <a:rPr lang="en-US" dirty="0"/>
              <a:t>Harry - development</a:t>
            </a:r>
          </a:p>
          <a:p>
            <a:r>
              <a:rPr lang="en-US" dirty="0"/>
              <a:t>Hadley - data management</a:t>
            </a:r>
          </a:p>
          <a:p>
            <a:r>
              <a:rPr lang="en-US" dirty="0"/>
              <a:t>Retool customer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49B28-1713-866C-085C-B6B9CA467F3B}"/>
              </a:ext>
            </a:extLst>
          </p:cNvPr>
          <p:cNvSpPr txBox="1"/>
          <p:nvPr/>
        </p:nvSpPr>
        <p:spPr>
          <a:xfrm>
            <a:off x="6656185" y="3402770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67EEB4-1FB9-9159-D4F5-15979CE221BF}"/>
              </a:ext>
            </a:extLst>
          </p:cNvPr>
          <p:cNvCxnSpPr>
            <a:cxnSpLocks/>
          </p:cNvCxnSpPr>
          <p:nvPr/>
        </p:nvCxnSpPr>
        <p:spPr>
          <a:xfrm flipH="1">
            <a:off x="1840375" y="293853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08E440-540E-4656-009D-823316BFB111}"/>
              </a:ext>
            </a:extLst>
          </p:cNvPr>
          <p:cNvCxnSpPr>
            <a:cxnSpLocks/>
          </p:cNvCxnSpPr>
          <p:nvPr/>
        </p:nvCxnSpPr>
        <p:spPr>
          <a:xfrm flipV="1">
            <a:off x="2844910" y="2938537"/>
            <a:ext cx="0" cy="2686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97C597-B7C5-4525-C7E9-BDA9CFA334DE}"/>
              </a:ext>
            </a:extLst>
          </p:cNvPr>
          <p:cNvSpPr txBox="1"/>
          <p:nvPr/>
        </p:nvSpPr>
        <p:spPr>
          <a:xfrm>
            <a:off x="1753925" y="2590005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4B80C4-3F37-F2B5-8934-0B3138B5BF22}"/>
              </a:ext>
            </a:extLst>
          </p:cNvPr>
          <p:cNvSpPr txBox="1"/>
          <p:nvPr/>
        </p:nvSpPr>
        <p:spPr>
          <a:xfrm>
            <a:off x="1415288" y="4979265"/>
            <a:ext cx="14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Anyone else?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4AF6AC-D1C8-4EE3-48A1-8285C71A61BB}"/>
              </a:ext>
            </a:extLst>
          </p:cNvPr>
          <p:cNvSpPr txBox="1"/>
          <p:nvPr/>
        </p:nvSpPr>
        <p:spPr>
          <a:xfrm>
            <a:off x="1749853" y="32959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65B367-96CB-8FDD-D1B8-CFCCB0D949D2}"/>
              </a:ext>
            </a:extLst>
          </p:cNvPr>
          <p:cNvCxnSpPr>
            <a:cxnSpLocks/>
          </p:cNvCxnSpPr>
          <p:nvPr/>
        </p:nvCxnSpPr>
        <p:spPr>
          <a:xfrm flipH="1">
            <a:off x="1840375" y="3632771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CF2F76-4466-336C-7B38-48ECAFCF53E4}"/>
              </a:ext>
            </a:extLst>
          </p:cNvPr>
          <p:cNvCxnSpPr>
            <a:cxnSpLocks/>
          </p:cNvCxnSpPr>
          <p:nvPr/>
        </p:nvCxnSpPr>
        <p:spPr>
          <a:xfrm flipH="1">
            <a:off x="1826082" y="4633945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300CEE-F076-102F-3CC4-85CFBDC0EBEB}"/>
              </a:ext>
            </a:extLst>
          </p:cNvPr>
          <p:cNvCxnSpPr>
            <a:cxnSpLocks/>
          </p:cNvCxnSpPr>
          <p:nvPr/>
        </p:nvCxnSpPr>
        <p:spPr>
          <a:xfrm flipH="1">
            <a:off x="1823378" y="559680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F5AF11-1699-41BF-50AA-B8C12E18E208}"/>
              </a:ext>
            </a:extLst>
          </p:cNvPr>
          <p:cNvCxnSpPr>
            <a:cxnSpLocks/>
          </p:cNvCxnSpPr>
          <p:nvPr/>
        </p:nvCxnSpPr>
        <p:spPr>
          <a:xfrm flipH="1">
            <a:off x="701437" y="3241279"/>
            <a:ext cx="295905" cy="24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C0ACA0-C477-E45F-5C15-99C4F4243561}"/>
              </a:ext>
            </a:extLst>
          </p:cNvPr>
          <p:cNvCxnSpPr>
            <a:cxnSpLocks/>
          </p:cNvCxnSpPr>
          <p:nvPr/>
        </p:nvCxnSpPr>
        <p:spPr>
          <a:xfrm flipV="1">
            <a:off x="723054" y="324130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F1078E-8678-8245-6F91-2140A7435C56}"/>
              </a:ext>
            </a:extLst>
          </p:cNvPr>
          <p:cNvCxnSpPr>
            <a:cxnSpLocks/>
          </p:cNvCxnSpPr>
          <p:nvPr/>
        </p:nvCxnSpPr>
        <p:spPr>
          <a:xfrm flipH="1">
            <a:off x="215308" y="3632771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EED2A86-ECD1-95EF-9CF3-55720DEA3D72}"/>
              </a:ext>
            </a:extLst>
          </p:cNvPr>
          <p:cNvSpPr txBox="1"/>
          <p:nvPr/>
        </p:nvSpPr>
        <p:spPr>
          <a:xfrm>
            <a:off x="56962" y="2449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Sofia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7778F4-8B5E-8100-527E-EEF835F7125E}"/>
              </a:ext>
            </a:extLst>
          </p:cNvPr>
          <p:cNvSpPr txBox="1"/>
          <p:nvPr/>
        </p:nvSpPr>
        <p:spPr>
          <a:xfrm>
            <a:off x="36706" y="3326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BEB3DF65-F968-EB0C-4606-2000CB55C478}"/>
              </a:ext>
            </a:extLst>
          </p:cNvPr>
          <p:cNvSpPr/>
          <p:nvPr/>
        </p:nvSpPr>
        <p:spPr>
          <a:xfrm rot="10800000">
            <a:off x="1169883" y="2657836"/>
            <a:ext cx="411501" cy="3054418"/>
          </a:xfrm>
          <a:prstGeom prst="rightBrace">
            <a:avLst>
              <a:gd name="adj1" fmla="val 8333"/>
              <a:gd name="adj2" fmla="val 810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290BA41-844A-06E3-A469-3FE4D51E8A01}"/>
              </a:ext>
            </a:extLst>
          </p:cNvPr>
          <p:cNvCxnSpPr>
            <a:cxnSpLocks/>
          </p:cNvCxnSpPr>
          <p:nvPr/>
        </p:nvCxnSpPr>
        <p:spPr>
          <a:xfrm flipV="1">
            <a:off x="721394" y="280033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5BCD24C-2B52-C637-BC20-B0AAD5D77DEA}"/>
              </a:ext>
            </a:extLst>
          </p:cNvPr>
          <p:cNvCxnSpPr>
            <a:cxnSpLocks/>
          </p:cNvCxnSpPr>
          <p:nvPr/>
        </p:nvCxnSpPr>
        <p:spPr>
          <a:xfrm flipH="1">
            <a:off x="236525" y="2802034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>
            <a:extLst>
              <a:ext uri="{FF2B5EF4-FFF2-40B4-BE49-F238E27FC236}">
                <a16:creationId xmlns:a16="http://schemas.microsoft.com/office/drawing/2014/main" id="{74DD943C-0F31-28FB-07A6-01CDBE270C3C}"/>
              </a:ext>
            </a:extLst>
          </p:cNvPr>
          <p:cNvSpPr/>
          <p:nvPr/>
        </p:nvSpPr>
        <p:spPr>
          <a:xfrm>
            <a:off x="6976689" y="73345"/>
            <a:ext cx="1045294" cy="81713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805C9B-D5DC-2A42-8068-DF4255846D3C}"/>
              </a:ext>
            </a:extLst>
          </p:cNvPr>
          <p:cNvSpPr txBox="1"/>
          <p:nvPr/>
        </p:nvSpPr>
        <p:spPr>
          <a:xfrm>
            <a:off x="4877855" y="306409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8125EA-1C00-9D65-2444-2A7D21CCD648}"/>
              </a:ext>
            </a:extLst>
          </p:cNvPr>
          <p:cNvSpPr txBox="1"/>
          <p:nvPr/>
        </p:nvSpPr>
        <p:spPr>
          <a:xfrm>
            <a:off x="2233936" y="740728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Vilain</a:t>
            </a:r>
          </a:p>
          <a:p>
            <a:pPr algn="ctr"/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28701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2BE6BE-D7A0-0B8E-AA3D-6F46F8EC2921}"/>
              </a:ext>
            </a:extLst>
          </p:cNvPr>
          <p:cNvCxnSpPr>
            <a:cxnSpLocks/>
          </p:cNvCxnSpPr>
          <p:nvPr/>
        </p:nvCxnSpPr>
        <p:spPr>
          <a:xfrm flipH="1">
            <a:off x="5423836" y="4111372"/>
            <a:ext cx="134433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4D3A75-7997-BFF0-59B4-1210AB599474}"/>
              </a:ext>
            </a:extLst>
          </p:cNvPr>
          <p:cNvCxnSpPr>
            <a:cxnSpLocks/>
          </p:cNvCxnSpPr>
          <p:nvPr/>
        </p:nvCxnSpPr>
        <p:spPr>
          <a:xfrm flipV="1">
            <a:off x="7953894" y="615336"/>
            <a:ext cx="0" cy="33603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DCAFE6C-158C-7624-49A4-4844A7BB06C0}"/>
              </a:ext>
            </a:extLst>
          </p:cNvPr>
          <p:cNvSpPr/>
          <p:nvPr/>
        </p:nvSpPr>
        <p:spPr>
          <a:xfrm>
            <a:off x="3915603" y="3541856"/>
            <a:ext cx="1508234" cy="1132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Spreadsheets + API Metadata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1AD25-A47C-B11C-6FA2-B11DD5936FEC}"/>
              </a:ext>
            </a:extLst>
          </p:cNvPr>
          <p:cNvSpPr/>
          <p:nvPr/>
        </p:nvSpPr>
        <p:spPr>
          <a:xfrm>
            <a:off x="5470072" y="6153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DNA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5B03E-1014-B1A9-38F6-0FF01DBABA10}"/>
              </a:ext>
            </a:extLst>
          </p:cNvPr>
          <p:cNvSpPr/>
          <p:nvPr/>
        </p:nvSpPr>
        <p:spPr>
          <a:xfrm>
            <a:off x="4272465" y="6153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C0927-ABBA-D161-397A-22D0B8C3B477}"/>
              </a:ext>
            </a:extLst>
          </p:cNvPr>
          <p:cNvSpPr/>
          <p:nvPr/>
        </p:nvSpPr>
        <p:spPr>
          <a:xfrm>
            <a:off x="2974489" y="615336"/>
            <a:ext cx="101476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Bionano data?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72516-D683-7E30-2FBE-29F37B9ABEFC}"/>
              </a:ext>
            </a:extLst>
          </p:cNvPr>
          <p:cNvCxnSpPr>
            <a:cxnSpLocks/>
          </p:cNvCxnSpPr>
          <p:nvPr/>
        </p:nvCxnSpPr>
        <p:spPr>
          <a:xfrm flipH="1">
            <a:off x="1840375" y="293853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B1D9C3-B517-6BBA-CB5B-663C665C21E7}"/>
              </a:ext>
            </a:extLst>
          </p:cNvPr>
          <p:cNvCxnSpPr>
            <a:cxnSpLocks/>
          </p:cNvCxnSpPr>
          <p:nvPr/>
        </p:nvCxnSpPr>
        <p:spPr>
          <a:xfrm flipV="1">
            <a:off x="2844910" y="2938537"/>
            <a:ext cx="0" cy="2686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4B98B-4C43-3B9B-891A-37CFD1FB1407}"/>
              </a:ext>
            </a:extLst>
          </p:cNvPr>
          <p:cNvSpPr txBox="1"/>
          <p:nvPr/>
        </p:nvSpPr>
        <p:spPr>
          <a:xfrm>
            <a:off x="1753925" y="2590005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1CFC3-4CF4-B6EB-F11E-77C720A85E2D}"/>
              </a:ext>
            </a:extLst>
          </p:cNvPr>
          <p:cNvSpPr txBox="1"/>
          <p:nvPr/>
        </p:nvSpPr>
        <p:spPr>
          <a:xfrm>
            <a:off x="1415288" y="4979265"/>
            <a:ext cx="14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Anyone else?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21C1F-A04C-6CC5-42F9-6083F8AF8D40}"/>
              </a:ext>
            </a:extLst>
          </p:cNvPr>
          <p:cNvSpPr txBox="1"/>
          <p:nvPr/>
        </p:nvSpPr>
        <p:spPr>
          <a:xfrm>
            <a:off x="1749853" y="32959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pic>
        <p:nvPicPr>
          <p:cNvPr id="32" name="Picture 4" descr="NHGRI Analysis Visualization and Informatics Lab-space">
            <a:extLst>
              <a:ext uri="{FF2B5EF4-FFF2-40B4-BE49-F238E27FC236}">
                <a16:creationId xmlns:a16="http://schemas.microsoft.com/office/drawing/2014/main" id="{889C936F-4657-7866-6639-ACD0F5790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92"/>
          <a:stretch/>
        </p:blipFill>
        <p:spPr bwMode="auto">
          <a:xfrm>
            <a:off x="8769625" y="3246110"/>
            <a:ext cx="1389760" cy="1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1A24732-DA7D-4536-87D9-1C9AD3595527}"/>
              </a:ext>
            </a:extLst>
          </p:cNvPr>
          <p:cNvSpPr/>
          <p:nvPr/>
        </p:nvSpPr>
        <p:spPr>
          <a:xfrm>
            <a:off x="6715233" y="3783731"/>
            <a:ext cx="1645827" cy="802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Snakemake</a:t>
            </a:r>
            <a:endParaRPr lang="en-US" dirty="0"/>
          </a:p>
          <a:p>
            <a:pPr algn="ctr"/>
            <a:r>
              <a:rPr lang="en-US" dirty="0"/>
              <a:t>Monitor</a:t>
            </a:r>
          </a:p>
          <a:p>
            <a:pPr algn="ctr"/>
            <a:r>
              <a:rPr lang="en-US" dirty="0"/>
              <a:t>And Validate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53878A-C408-1871-1B0D-9C8FB3E09532}"/>
              </a:ext>
            </a:extLst>
          </p:cNvPr>
          <p:cNvCxnSpPr>
            <a:cxnSpLocks/>
          </p:cNvCxnSpPr>
          <p:nvPr/>
        </p:nvCxnSpPr>
        <p:spPr>
          <a:xfrm flipH="1">
            <a:off x="8348990" y="4111372"/>
            <a:ext cx="65019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AF2E7B-6B9F-589A-C682-75BEE83882BB}"/>
              </a:ext>
            </a:extLst>
          </p:cNvPr>
          <p:cNvSpPr/>
          <p:nvPr/>
        </p:nvSpPr>
        <p:spPr>
          <a:xfrm>
            <a:off x="10696665" y="1897241"/>
            <a:ext cx="150823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GREGoR Data Model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F0CA3A-9314-921E-FD4F-06B2FAA4AD16}"/>
              </a:ext>
            </a:extLst>
          </p:cNvPr>
          <p:cNvSpPr/>
          <p:nvPr/>
        </p:nvSpPr>
        <p:spPr>
          <a:xfrm>
            <a:off x="8361060" y="1885931"/>
            <a:ext cx="2015818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WDL.r</a:t>
            </a:r>
            <a:endParaRPr lang="en-US" dirty="0"/>
          </a:p>
          <a:p>
            <a:pPr algn="ctr"/>
            <a:r>
              <a:rPr lang="en-US" dirty="0"/>
              <a:t>Crosstab JSON checks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C2C920-9F5B-62ED-EB0C-4FCA97EAB75E}"/>
              </a:ext>
            </a:extLst>
          </p:cNvPr>
          <p:cNvCxnSpPr/>
          <p:nvPr/>
        </p:nvCxnSpPr>
        <p:spPr>
          <a:xfrm>
            <a:off x="10197601" y="2747609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42B8D8-0970-6CE3-DE81-06CFB7D8AF31}"/>
              </a:ext>
            </a:extLst>
          </p:cNvPr>
          <p:cNvCxnSpPr/>
          <p:nvPr/>
        </p:nvCxnSpPr>
        <p:spPr>
          <a:xfrm>
            <a:off x="10197601" y="1939152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8E4687-E8BD-FF00-D950-E814F0DF7E3E}"/>
              </a:ext>
            </a:extLst>
          </p:cNvPr>
          <p:cNvCxnSpPr>
            <a:cxnSpLocks/>
          </p:cNvCxnSpPr>
          <p:nvPr/>
        </p:nvCxnSpPr>
        <p:spPr>
          <a:xfrm flipV="1">
            <a:off x="9327793" y="2813978"/>
            <a:ext cx="0" cy="5331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3ADD6C-54CD-C27E-8388-216AE94A81B7}"/>
              </a:ext>
            </a:extLst>
          </p:cNvPr>
          <p:cNvSpPr txBox="1"/>
          <p:nvPr/>
        </p:nvSpPr>
        <p:spPr>
          <a:xfrm>
            <a:off x="11210489" y="3105834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DCC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09578F-6985-00C7-8F0B-12EA84DE8F95}"/>
              </a:ext>
            </a:extLst>
          </p:cNvPr>
          <p:cNvCxnSpPr>
            <a:cxnSpLocks/>
          </p:cNvCxnSpPr>
          <p:nvPr/>
        </p:nvCxnSpPr>
        <p:spPr>
          <a:xfrm flipH="1" flipV="1">
            <a:off x="7383631" y="3157050"/>
            <a:ext cx="3589169" cy="86723"/>
          </a:xfrm>
          <a:prstGeom prst="line">
            <a:avLst/>
          </a:prstGeom>
          <a:ln w="50800">
            <a:solidFill>
              <a:srgbClr val="FF0000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5870DB8A-51E4-732E-859E-72DB06952DB0}"/>
              </a:ext>
            </a:extLst>
          </p:cNvPr>
          <p:cNvSpPr/>
          <p:nvPr/>
        </p:nvSpPr>
        <p:spPr>
          <a:xfrm rot="16200000">
            <a:off x="4555976" y="-1153799"/>
            <a:ext cx="411501" cy="305441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2CABBD-E8D5-2F5B-EB3B-7C24EE453C6B}"/>
              </a:ext>
            </a:extLst>
          </p:cNvPr>
          <p:cNvCxnSpPr>
            <a:cxnSpLocks/>
          </p:cNvCxnSpPr>
          <p:nvPr/>
        </p:nvCxnSpPr>
        <p:spPr>
          <a:xfrm flipH="1">
            <a:off x="4766059" y="181307"/>
            <a:ext cx="266304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00A0B5-9BBB-EC8C-0B9B-E3409E9F41BA}"/>
              </a:ext>
            </a:extLst>
          </p:cNvPr>
          <p:cNvSpPr txBox="1"/>
          <p:nvPr/>
        </p:nvSpPr>
        <p:spPr>
          <a:xfrm>
            <a:off x="215308" y="330520"/>
            <a:ext cx="2437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 Possible </a:t>
            </a:r>
          </a:p>
          <a:p>
            <a:r>
              <a:rPr lang="en-US" sz="3000" dirty="0">
                <a:solidFill>
                  <a:srgbClr val="FF0000"/>
                </a:solidFill>
              </a:rPr>
              <a:t>Future:</a:t>
            </a:r>
          </a:p>
          <a:p>
            <a:r>
              <a:rPr lang="en-US" sz="3000" dirty="0">
                <a:solidFill>
                  <a:srgbClr val="FF0000"/>
                </a:solidFill>
              </a:rPr>
              <a:t>without retool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C63F3-45FD-5214-FB88-6E576C1BA6A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844910" y="4108229"/>
            <a:ext cx="1070693" cy="31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8A516E-AFD3-04BD-8C57-C78A5515512E}"/>
              </a:ext>
            </a:extLst>
          </p:cNvPr>
          <p:cNvSpPr txBox="1"/>
          <p:nvPr/>
        </p:nvSpPr>
        <p:spPr>
          <a:xfrm>
            <a:off x="4237942" y="2774671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Hadley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B3EB4-51EE-FA38-77CB-1DD49E5BFAAF}"/>
              </a:ext>
            </a:extLst>
          </p:cNvPr>
          <p:cNvSpPr txBox="1"/>
          <p:nvPr/>
        </p:nvSpPr>
        <p:spPr>
          <a:xfrm>
            <a:off x="6788098" y="2980647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A8F179-586D-802D-696C-CC7C3766C2F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654145" y="3144003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EA85CA-2239-2E9E-1071-159F21A36DD3}"/>
              </a:ext>
            </a:extLst>
          </p:cNvPr>
          <p:cNvCxnSpPr>
            <a:cxnSpLocks/>
          </p:cNvCxnSpPr>
          <p:nvPr/>
        </p:nvCxnSpPr>
        <p:spPr>
          <a:xfrm flipV="1">
            <a:off x="7138163" y="3354339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CCA73F-7EE9-F11D-4144-55BD2707BA9B}"/>
              </a:ext>
            </a:extLst>
          </p:cNvPr>
          <p:cNvCxnSpPr>
            <a:cxnSpLocks/>
          </p:cNvCxnSpPr>
          <p:nvPr/>
        </p:nvCxnSpPr>
        <p:spPr>
          <a:xfrm flipV="1">
            <a:off x="11451309" y="2813978"/>
            <a:ext cx="0" cy="26656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14EA5C-3372-1CD3-5627-CFAAC092E679}"/>
              </a:ext>
            </a:extLst>
          </p:cNvPr>
          <p:cNvSpPr txBox="1"/>
          <p:nvPr/>
        </p:nvSpPr>
        <p:spPr>
          <a:xfrm>
            <a:off x="4923774" y="1506510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A22D36-B3EA-C283-00F2-46D89D02B351}"/>
              </a:ext>
            </a:extLst>
          </p:cNvPr>
          <p:cNvSpPr txBox="1"/>
          <p:nvPr/>
        </p:nvSpPr>
        <p:spPr>
          <a:xfrm>
            <a:off x="3105979" y="1541311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Vilain</a:t>
            </a:r>
          </a:p>
          <a:p>
            <a:pPr algn="ctr"/>
            <a:r>
              <a:rPr lang="en-US" dirty="0"/>
              <a:t>Lab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57E638-820C-C5E7-0384-BD48B604816E}"/>
              </a:ext>
            </a:extLst>
          </p:cNvPr>
          <p:cNvCxnSpPr>
            <a:cxnSpLocks/>
          </p:cNvCxnSpPr>
          <p:nvPr/>
        </p:nvCxnSpPr>
        <p:spPr>
          <a:xfrm flipH="1">
            <a:off x="1840375" y="3632771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40C533-0BD5-4CDB-C50C-C024DCA3683F}"/>
              </a:ext>
            </a:extLst>
          </p:cNvPr>
          <p:cNvCxnSpPr>
            <a:cxnSpLocks/>
          </p:cNvCxnSpPr>
          <p:nvPr/>
        </p:nvCxnSpPr>
        <p:spPr>
          <a:xfrm flipH="1">
            <a:off x="1826082" y="4633945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399C33-0A2A-D3A6-F018-9CFEE949F7C2}"/>
              </a:ext>
            </a:extLst>
          </p:cNvPr>
          <p:cNvCxnSpPr>
            <a:cxnSpLocks/>
          </p:cNvCxnSpPr>
          <p:nvPr/>
        </p:nvCxnSpPr>
        <p:spPr>
          <a:xfrm flipH="1">
            <a:off x="1823378" y="559680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F84A0D-D127-BC7F-49EB-6D4074612C9D}"/>
              </a:ext>
            </a:extLst>
          </p:cNvPr>
          <p:cNvCxnSpPr>
            <a:cxnSpLocks/>
          </p:cNvCxnSpPr>
          <p:nvPr/>
        </p:nvCxnSpPr>
        <p:spPr>
          <a:xfrm flipH="1">
            <a:off x="701437" y="3241279"/>
            <a:ext cx="295905" cy="24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EEE680-FB44-E416-5CDA-74FEAD6D1388}"/>
              </a:ext>
            </a:extLst>
          </p:cNvPr>
          <p:cNvCxnSpPr>
            <a:cxnSpLocks/>
          </p:cNvCxnSpPr>
          <p:nvPr/>
        </p:nvCxnSpPr>
        <p:spPr>
          <a:xfrm flipV="1">
            <a:off x="721394" y="280033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B190C71-7077-254E-D44D-C7F3E3151D60}"/>
              </a:ext>
            </a:extLst>
          </p:cNvPr>
          <p:cNvCxnSpPr>
            <a:cxnSpLocks/>
          </p:cNvCxnSpPr>
          <p:nvPr/>
        </p:nvCxnSpPr>
        <p:spPr>
          <a:xfrm flipV="1">
            <a:off x="723054" y="324130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5D5C6B-5107-6E34-3C2D-97E5C321D0F4}"/>
              </a:ext>
            </a:extLst>
          </p:cNvPr>
          <p:cNvCxnSpPr>
            <a:cxnSpLocks/>
          </p:cNvCxnSpPr>
          <p:nvPr/>
        </p:nvCxnSpPr>
        <p:spPr>
          <a:xfrm flipH="1">
            <a:off x="215308" y="3632771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AB0214-3270-290A-F699-35897EDE9346}"/>
              </a:ext>
            </a:extLst>
          </p:cNvPr>
          <p:cNvCxnSpPr>
            <a:cxnSpLocks/>
          </p:cNvCxnSpPr>
          <p:nvPr/>
        </p:nvCxnSpPr>
        <p:spPr>
          <a:xfrm flipH="1">
            <a:off x="236525" y="2802034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DF71FF7-92C9-108E-B9A2-14DCFF453220}"/>
              </a:ext>
            </a:extLst>
          </p:cNvPr>
          <p:cNvSpPr txBox="1"/>
          <p:nvPr/>
        </p:nvSpPr>
        <p:spPr>
          <a:xfrm>
            <a:off x="36706" y="3326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</a:t>
            </a:r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E5F97562-4C90-D721-DD4F-B6BDCE0A60A8}"/>
              </a:ext>
            </a:extLst>
          </p:cNvPr>
          <p:cNvSpPr/>
          <p:nvPr/>
        </p:nvSpPr>
        <p:spPr>
          <a:xfrm rot="10800000">
            <a:off x="1169883" y="2657836"/>
            <a:ext cx="411501" cy="3054418"/>
          </a:xfrm>
          <a:prstGeom prst="rightBrace">
            <a:avLst>
              <a:gd name="adj1" fmla="val 8333"/>
              <a:gd name="adj2" fmla="val 810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C9F5E6-2DCA-7ABB-975B-EFC5EC79C520}"/>
              </a:ext>
            </a:extLst>
          </p:cNvPr>
          <p:cNvSpPr txBox="1"/>
          <p:nvPr/>
        </p:nvSpPr>
        <p:spPr>
          <a:xfrm>
            <a:off x="56962" y="2449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Sofia</a:t>
            </a:r>
          </a:p>
        </p:txBody>
      </p:sp>
      <p:sp>
        <p:nvSpPr>
          <p:cNvPr id="79" name="Cloud 78">
            <a:extLst>
              <a:ext uri="{FF2B5EF4-FFF2-40B4-BE49-F238E27FC236}">
                <a16:creationId xmlns:a16="http://schemas.microsoft.com/office/drawing/2014/main" id="{10E1C376-1AFF-56B7-7C21-B7156BB77516}"/>
              </a:ext>
            </a:extLst>
          </p:cNvPr>
          <p:cNvSpPr/>
          <p:nvPr/>
        </p:nvSpPr>
        <p:spPr>
          <a:xfrm>
            <a:off x="7297831" y="42949"/>
            <a:ext cx="1045294" cy="81713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291848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273</Words>
  <Application>Microsoft Macintosh PowerPoint</Application>
  <PresentationFormat>Widescreen</PresentationFormat>
  <Paragraphs>146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LoTempio</dc:creator>
  <cp:lastModifiedBy>Jonathan LoTempio</cp:lastModifiedBy>
  <cp:revision>8</cp:revision>
  <dcterms:created xsi:type="dcterms:W3CDTF">2024-01-19T21:00:03Z</dcterms:created>
  <dcterms:modified xsi:type="dcterms:W3CDTF">2024-01-22T14:34:58Z</dcterms:modified>
</cp:coreProperties>
</file>