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E45C8-0B00-43C8-9075-96DD2DC9CBA6}" v="48" dt="2024-10-27T00:30:17.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94660"/>
  </p:normalViewPr>
  <p:slideViewPr>
    <p:cSldViewPr snapToGrid="0">
      <p:cViewPr varScale="1">
        <p:scale>
          <a:sx n="116" d="100"/>
          <a:sy n="116" d="100"/>
        </p:scale>
        <p:origin x="2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9972-2861-5B9A-9423-9B9E2AC1F0B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908FF62-4BDF-8EC8-DB56-76B4A09A37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1C8D8D6-06C1-008F-808E-83F57D588C58}"/>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5" name="Footer Placeholder 4">
            <a:extLst>
              <a:ext uri="{FF2B5EF4-FFF2-40B4-BE49-F238E27FC236}">
                <a16:creationId xmlns:a16="http://schemas.microsoft.com/office/drawing/2014/main" id="{4A7D8129-089F-3AF1-92B7-1E6945B449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6D3D72-5BC1-488F-3151-D91848859B26}"/>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151796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8CB2-DC1A-A598-7EDD-80C41E8D170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7E3C19A-753F-18C9-1542-DA7C076CA0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D898D5-732E-2E09-5B18-9C76CD45DBF7}"/>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5" name="Footer Placeholder 4">
            <a:extLst>
              <a:ext uri="{FF2B5EF4-FFF2-40B4-BE49-F238E27FC236}">
                <a16:creationId xmlns:a16="http://schemas.microsoft.com/office/drawing/2014/main" id="{06FC848C-2C38-7E0B-AC6A-E9ED8A836F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2C3B26-36DE-AE89-B2FA-C75162A8BAFA}"/>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135113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13-575D-6F5C-5C53-79BEC13FB39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B5FA3D0-16ED-CC84-834C-3CD4745B6B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A3DD77C-D144-4DCA-3C4A-55A2E0422AB4}"/>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5" name="Footer Placeholder 4">
            <a:extLst>
              <a:ext uri="{FF2B5EF4-FFF2-40B4-BE49-F238E27FC236}">
                <a16:creationId xmlns:a16="http://schemas.microsoft.com/office/drawing/2014/main" id="{6E6281A0-2336-A599-91F0-906FA46BCA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14DFFB-1F5D-FDB7-627F-89B5E1632A52}"/>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85960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8CF1-2AF9-36CC-8B9F-E00210C1E8A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CFFAE86-A93F-97C2-EF9E-E13C2C5C3D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3B58AC1-A5B8-470B-6FC6-D008A5526431}"/>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5" name="Footer Placeholder 4">
            <a:extLst>
              <a:ext uri="{FF2B5EF4-FFF2-40B4-BE49-F238E27FC236}">
                <a16:creationId xmlns:a16="http://schemas.microsoft.com/office/drawing/2014/main" id="{B72D8A1F-7EC1-5227-7100-EF0CBF49FE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D57681-AA1F-D07C-8B91-5CEDEADFF0C7}"/>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391194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65D4-44FA-6625-A996-3D0D93DA07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B7851E0-9FDA-3AEC-D30D-DC250E859C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BC8869-4636-8735-82AC-B96CC26FADD6}"/>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5" name="Footer Placeholder 4">
            <a:extLst>
              <a:ext uri="{FF2B5EF4-FFF2-40B4-BE49-F238E27FC236}">
                <a16:creationId xmlns:a16="http://schemas.microsoft.com/office/drawing/2014/main" id="{050BDBBC-196A-A267-3EDB-EE8E72CEA2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D6A068-B10B-3B1D-CF8E-54E3685F867A}"/>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258140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352C-72E0-7FAC-C060-8B765693240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AE73DB0-6959-F8AC-4D46-1E3D6341B6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D3AD9CF-73B9-0620-3E8E-96F64C190B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EF62A4C-EB1E-FF3A-5B45-76F6C732471B}"/>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6" name="Footer Placeholder 5">
            <a:extLst>
              <a:ext uri="{FF2B5EF4-FFF2-40B4-BE49-F238E27FC236}">
                <a16:creationId xmlns:a16="http://schemas.microsoft.com/office/drawing/2014/main" id="{40E81DCF-7D00-84A7-4C72-6D6E59CC91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CF2637-DB1F-DE5A-7B0F-73D763A703D4}"/>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12311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84E6-A8EA-E503-F800-27E4EB91D23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9B6CF62-D3FF-B390-382B-94E6D44E2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8F2E18-70CC-5DA3-6917-7319EC29E39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2AD37CE-0F90-D84C-962D-5D932DD83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B5B747-82DB-2DA8-B35D-AB214C76731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8C3875D-EEE1-7B45-5C7D-09F2A564170F}"/>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8" name="Footer Placeholder 7">
            <a:extLst>
              <a:ext uri="{FF2B5EF4-FFF2-40B4-BE49-F238E27FC236}">
                <a16:creationId xmlns:a16="http://schemas.microsoft.com/office/drawing/2014/main" id="{A3F3D732-AD36-E212-EC06-43A53C59064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F231A88-2BAB-76C8-EA02-53BF9A79ADCC}"/>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14904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1189-D112-C152-7A57-3F6CFE9B509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640CD86-7CB5-D464-7C24-C5DF18684B2E}"/>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4" name="Footer Placeholder 3">
            <a:extLst>
              <a:ext uri="{FF2B5EF4-FFF2-40B4-BE49-F238E27FC236}">
                <a16:creationId xmlns:a16="http://schemas.microsoft.com/office/drawing/2014/main" id="{B99E91B6-1D3C-7903-8F71-6B555B2551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AD68A6-27E3-629F-E2F3-E6FB4572EF29}"/>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30830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2D3B0-6349-C818-CEE7-9BEEAA3077FA}"/>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3" name="Footer Placeholder 2">
            <a:extLst>
              <a:ext uri="{FF2B5EF4-FFF2-40B4-BE49-F238E27FC236}">
                <a16:creationId xmlns:a16="http://schemas.microsoft.com/office/drawing/2014/main" id="{32A4D516-8172-B13B-7340-7BD19208CC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8B0D29-F63F-31B4-2D59-D17F264A8EF4}"/>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55470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00C7-A088-7700-96C0-22B9F9A9EA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5054379-4753-7797-E8BB-8BB2168EE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69AEBA6-FB34-54FE-E1A5-BBBFD0682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75D1BA-82C2-066A-F8BA-A49D029287A5}"/>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6" name="Footer Placeholder 5">
            <a:extLst>
              <a:ext uri="{FF2B5EF4-FFF2-40B4-BE49-F238E27FC236}">
                <a16:creationId xmlns:a16="http://schemas.microsoft.com/office/drawing/2014/main" id="{E588195B-435A-94D9-2C81-BB25F9663E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F42A51-D656-5DEE-FC48-E84C7A148210}"/>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157018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E3C1-02D3-FF13-B96B-81725D015C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6627F20-1276-BADB-80E5-401EFE1B7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8B638B9-B24C-4E80-714A-1C158AB54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55BF58-97F6-57C3-6B4B-9BA0445D7DB0}"/>
              </a:ext>
            </a:extLst>
          </p:cNvPr>
          <p:cNvSpPr>
            <a:spLocks noGrp="1"/>
          </p:cNvSpPr>
          <p:nvPr>
            <p:ph type="dt" sz="half" idx="10"/>
          </p:nvPr>
        </p:nvSpPr>
        <p:spPr/>
        <p:txBody>
          <a:bodyPr/>
          <a:lstStyle/>
          <a:p>
            <a:fld id="{53F410DE-E97E-479B-A2B9-B94BD42B1590}" type="datetimeFigureOut">
              <a:rPr lang="en-GB" smtClean="0"/>
              <a:t>27/10/2024</a:t>
            </a:fld>
            <a:endParaRPr lang="en-GB"/>
          </a:p>
        </p:txBody>
      </p:sp>
      <p:sp>
        <p:nvSpPr>
          <p:cNvPr id="6" name="Footer Placeholder 5">
            <a:extLst>
              <a:ext uri="{FF2B5EF4-FFF2-40B4-BE49-F238E27FC236}">
                <a16:creationId xmlns:a16="http://schemas.microsoft.com/office/drawing/2014/main" id="{8F1A36CB-3AA4-4C6D-775E-AAB00D9425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4DBED9-856E-D05F-D6D5-76CFC99DDDCD}"/>
              </a:ext>
            </a:extLst>
          </p:cNvPr>
          <p:cNvSpPr>
            <a:spLocks noGrp="1"/>
          </p:cNvSpPr>
          <p:nvPr>
            <p:ph type="sldNum" sz="quarter" idx="12"/>
          </p:nvPr>
        </p:nvSpPr>
        <p:spPr/>
        <p:txBody>
          <a:bodyPr/>
          <a:lstStyle/>
          <a:p>
            <a:fld id="{6AFC5CB2-EB70-4343-BDAD-6BFD8FABFD58}" type="slidenum">
              <a:rPr lang="en-GB" smtClean="0"/>
              <a:t>‹#›</a:t>
            </a:fld>
            <a:endParaRPr lang="en-GB"/>
          </a:p>
        </p:txBody>
      </p:sp>
    </p:spTree>
    <p:extLst>
      <p:ext uri="{BB962C8B-B14F-4D97-AF65-F5344CB8AC3E}">
        <p14:creationId xmlns:p14="http://schemas.microsoft.com/office/powerpoint/2010/main" val="242251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B6C681-03BA-0E3F-E850-8AA003C1D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F8ED91D-B2C6-4E57-5951-64FA411B0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CB62A01-AC7C-05AD-ED79-B41CFD8A8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F410DE-E97E-479B-A2B9-B94BD42B1590}" type="datetimeFigureOut">
              <a:rPr lang="en-GB" smtClean="0"/>
              <a:t>27/10/2024</a:t>
            </a:fld>
            <a:endParaRPr lang="en-GB"/>
          </a:p>
        </p:txBody>
      </p:sp>
      <p:sp>
        <p:nvSpPr>
          <p:cNvPr id="5" name="Footer Placeholder 4">
            <a:extLst>
              <a:ext uri="{FF2B5EF4-FFF2-40B4-BE49-F238E27FC236}">
                <a16:creationId xmlns:a16="http://schemas.microsoft.com/office/drawing/2014/main" id="{3B553D08-9361-E93C-FE22-22787F224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E694EA-9D8F-2D55-983D-F5FC4789E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FC5CB2-EB70-4343-BDAD-6BFD8FABFD58}" type="slidenum">
              <a:rPr lang="en-GB" smtClean="0"/>
              <a:t>‹#›</a:t>
            </a:fld>
            <a:endParaRPr lang="en-GB"/>
          </a:p>
        </p:txBody>
      </p:sp>
    </p:spTree>
    <p:extLst>
      <p:ext uri="{BB962C8B-B14F-4D97-AF65-F5344CB8AC3E}">
        <p14:creationId xmlns:p14="http://schemas.microsoft.com/office/powerpoint/2010/main" val="2310046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E81B-CB8A-A3AC-A308-85870E88EF41}"/>
              </a:ext>
            </a:extLst>
          </p:cNvPr>
          <p:cNvSpPr>
            <a:spLocks noGrp="1"/>
          </p:cNvSpPr>
          <p:nvPr>
            <p:ph type="title"/>
          </p:nvPr>
        </p:nvSpPr>
        <p:spPr>
          <a:xfrm>
            <a:off x="2072104" y="500592"/>
            <a:ext cx="7780421" cy="1325563"/>
          </a:xfrm>
        </p:spPr>
        <p:txBody>
          <a:bodyPr>
            <a:normAutofit fontScale="90000"/>
          </a:bodyPr>
          <a:lstStyle/>
          <a:p>
            <a:pPr algn="ctr"/>
            <a:r>
              <a:rPr lang="en-GB" sz="4400" dirty="0"/>
              <a:t>“THE LAST BORN: REVOLUTIONI</a:t>
            </a:r>
            <a:r>
              <a:rPr lang="en-GB" dirty="0"/>
              <a:t>S</a:t>
            </a:r>
            <a:r>
              <a:rPr lang="en-GB" sz="4400" dirty="0"/>
              <a:t>ING FASHION THROUGH PERSONALISED SHOPPING"</a:t>
            </a:r>
            <a:endParaRPr lang="en-GB" dirty="0"/>
          </a:p>
        </p:txBody>
      </p:sp>
      <p:sp>
        <p:nvSpPr>
          <p:cNvPr id="3" name="Content Placeholder 2">
            <a:extLst>
              <a:ext uri="{FF2B5EF4-FFF2-40B4-BE49-F238E27FC236}">
                <a16:creationId xmlns:a16="http://schemas.microsoft.com/office/drawing/2014/main" id="{39A73FC0-B7F3-B1F4-D07D-0FA1A9F90C8A}"/>
              </a:ext>
            </a:extLst>
          </p:cNvPr>
          <p:cNvSpPr>
            <a:spLocks noGrp="1"/>
          </p:cNvSpPr>
          <p:nvPr>
            <p:ph idx="1"/>
          </p:nvPr>
        </p:nvSpPr>
        <p:spPr>
          <a:xfrm>
            <a:off x="745066" y="1981201"/>
            <a:ext cx="10701867" cy="4593696"/>
          </a:xfrm>
        </p:spPr>
        <p:txBody>
          <a:bodyPr/>
          <a:lstStyle/>
          <a:p>
            <a:pPr marL="0" indent="0" algn="ctr">
              <a:buNone/>
            </a:pPr>
            <a:endParaRPr lang="en-GB" dirty="0"/>
          </a:p>
          <a:p>
            <a:pPr marL="0" indent="0" algn="ctr">
              <a:buNone/>
            </a:pPr>
            <a:r>
              <a:rPr lang="en-GB" dirty="0"/>
              <a:t>PROJECT DESIGNATOR  : DR CHARLES CLARKE</a:t>
            </a:r>
          </a:p>
          <a:p>
            <a:pPr marL="0" indent="0" algn="ctr">
              <a:buNone/>
            </a:pPr>
            <a:endParaRPr lang="en-GB" dirty="0"/>
          </a:p>
          <a:p>
            <a:pPr marL="0" indent="0" algn="ctr">
              <a:buNone/>
            </a:pPr>
            <a:r>
              <a:rPr lang="en-GB" sz="2400" dirty="0"/>
              <a:t>STUDENT NAME: UCHECHUKWU G ANINTA</a:t>
            </a:r>
          </a:p>
          <a:p>
            <a:pPr marL="0" indent="0" algn="ctr">
              <a:buNone/>
            </a:pPr>
            <a:endParaRPr lang="en-GB" sz="2400" dirty="0"/>
          </a:p>
          <a:p>
            <a:pPr marL="0" indent="0" algn="ctr">
              <a:buNone/>
            </a:pPr>
            <a:r>
              <a:rPr lang="en-GB" sz="2400" dirty="0"/>
              <a:t>STUDENT ID :ANI22512677</a:t>
            </a:r>
          </a:p>
          <a:p>
            <a:pPr marL="0" indent="0" algn="ctr">
              <a:buNone/>
            </a:pPr>
            <a:endParaRPr lang="en-GB" sz="2400" dirty="0"/>
          </a:p>
          <a:p>
            <a:pPr marL="0" indent="0" algn="ctr">
              <a:buNone/>
            </a:pPr>
            <a:r>
              <a:rPr lang="en-GB" sz="2400" dirty="0"/>
              <a:t>DATE:28/10/2024</a:t>
            </a:r>
          </a:p>
        </p:txBody>
      </p:sp>
    </p:spTree>
    <p:extLst>
      <p:ext uri="{BB962C8B-B14F-4D97-AF65-F5344CB8AC3E}">
        <p14:creationId xmlns:p14="http://schemas.microsoft.com/office/powerpoint/2010/main" val="225542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0222-4605-ED26-C2B1-47897F08DA7C}"/>
              </a:ext>
            </a:extLst>
          </p:cNvPr>
          <p:cNvSpPr>
            <a:spLocks noGrp="1"/>
          </p:cNvSpPr>
          <p:nvPr>
            <p:ph type="ctrTitle"/>
          </p:nvPr>
        </p:nvSpPr>
        <p:spPr>
          <a:xfrm>
            <a:off x="270263" y="123885"/>
            <a:ext cx="11651471" cy="1303642"/>
          </a:xfrm>
        </p:spPr>
        <p:txBody>
          <a:bodyPr>
            <a:noAutofit/>
          </a:bodyPr>
          <a:lstStyle/>
          <a:p>
            <a:pPr algn="l"/>
            <a:r>
              <a:rPr lang="en-GB" sz="4400" dirty="0"/>
              <a:t>PROBLEM TO BE ADDRESSED , IMPORTANCE AND BENEFICIARIES</a:t>
            </a:r>
          </a:p>
        </p:txBody>
      </p:sp>
      <p:sp>
        <p:nvSpPr>
          <p:cNvPr id="3" name="Subtitle 2">
            <a:extLst>
              <a:ext uri="{FF2B5EF4-FFF2-40B4-BE49-F238E27FC236}">
                <a16:creationId xmlns:a16="http://schemas.microsoft.com/office/drawing/2014/main" id="{D122B32B-F0DC-75B4-DDD3-C6182E9F4C4B}"/>
              </a:ext>
            </a:extLst>
          </p:cNvPr>
          <p:cNvSpPr>
            <a:spLocks noGrp="1"/>
          </p:cNvSpPr>
          <p:nvPr>
            <p:ph type="subTitle" idx="1"/>
          </p:nvPr>
        </p:nvSpPr>
        <p:spPr>
          <a:xfrm>
            <a:off x="270263" y="1427526"/>
            <a:ext cx="11862469" cy="5430473"/>
          </a:xfrm>
        </p:spPr>
        <p:txBody>
          <a:bodyPr>
            <a:normAutofit fontScale="25000" lnSpcReduction="20000"/>
          </a:bodyPr>
          <a:lstStyle/>
          <a:p>
            <a:pPr algn="l">
              <a:lnSpc>
                <a:spcPct val="120000"/>
              </a:lnSpc>
            </a:pPr>
            <a:r>
              <a:rPr lang="en-GB" sz="6400" b="1" dirty="0">
                <a:latin typeface="+mj-lt"/>
              </a:rPr>
              <a:t>PROBLEM</a:t>
            </a:r>
            <a:r>
              <a:rPr lang="en-GB" sz="6400" dirty="0">
                <a:latin typeface="+mj-lt"/>
              </a:rPr>
              <a:t>:</a:t>
            </a:r>
            <a:br>
              <a:rPr lang="en-GB" sz="4300" dirty="0">
                <a:latin typeface="+mj-lt"/>
              </a:rPr>
            </a:br>
            <a:r>
              <a:rPr lang="en-GB" sz="6400" dirty="0">
                <a:latin typeface="+mj-lt"/>
              </a:rPr>
              <a:t>Current online fashion retail lacks personalization, offering generic recommendations that don't cater to individual styles and preferences. Shoppers struggle to find clothing that fits their unique tastes, leading to frustration and an overwhelming shopping experience. The absence of features like virtual try-ons and accurate size recommendations increases product returns and lowers customer satisfaction, resulting in missed opportunities for retailers to build customer loyalty/satisfaction.    </a:t>
            </a:r>
            <a:r>
              <a:rPr lang="en-GB" sz="6400" b="1" dirty="0"/>
              <a:t>I</a:t>
            </a:r>
            <a:r>
              <a:rPr lang="en-GB" sz="6400" dirty="0"/>
              <a:t>n essence  "Many users face challenges in finding clothing that fits their style, size, and budget efficiently. The existing solutions lack personalization and seamless user experience."</a:t>
            </a:r>
            <a:endParaRPr lang="en-GB" sz="6400" dirty="0">
              <a:latin typeface="+mj-lt"/>
            </a:endParaRPr>
          </a:p>
          <a:p>
            <a:pPr algn="l">
              <a:lnSpc>
                <a:spcPct val="120000"/>
              </a:lnSpc>
            </a:pPr>
            <a:r>
              <a:rPr lang="en-GB" sz="7200" b="1" dirty="0">
                <a:latin typeface="+mj-lt"/>
              </a:rPr>
              <a:t>IMPORTANCE</a:t>
            </a:r>
            <a:r>
              <a:rPr lang="en-GB" sz="7200" dirty="0">
                <a:latin typeface="+mj-lt"/>
              </a:rPr>
              <a:t>:</a:t>
            </a:r>
            <a:br>
              <a:rPr lang="en-GB" sz="4300" dirty="0">
                <a:latin typeface="+mj-lt"/>
              </a:rPr>
            </a:br>
            <a:r>
              <a:rPr lang="en-GB" sz="6400" dirty="0">
                <a:latin typeface="+mj-lt"/>
              </a:rPr>
              <a:t>Addressing this issue is crucial because personalized shopping experiences can significantly enhance customer satisfaction, drive engagement, and increase conversion rates. By creating a more tailored approach, retailers can reduce return rates, foster brand loyalty, and improve customer retention, ultimately leading to increased sales and a more sustainable business model.</a:t>
            </a:r>
          </a:p>
          <a:p>
            <a:pPr algn="l">
              <a:lnSpc>
                <a:spcPct val="120000"/>
              </a:lnSpc>
            </a:pPr>
            <a:r>
              <a:rPr lang="en-GB" sz="6400" b="1" dirty="0">
                <a:latin typeface="+mj-lt"/>
              </a:rPr>
              <a:t>BENEFICIARIES</a:t>
            </a:r>
            <a:r>
              <a:rPr lang="en-GB" sz="6400" dirty="0">
                <a:latin typeface="+mj-lt"/>
              </a:rPr>
              <a:t>:</a:t>
            </a:r>
          </a:p>
          <a:p>
            <a:pPr marL="342900" indent="-342900">
              <a:lnSpc>
                <a:spcPct val="120000"/>
              </a:lnSpc>
              <a:buFont typeface="Arial" panose="020B0604020202020204" pitchFamily="34" charset="0"/>
              <a:buChar char="•"/>
            </a:pPr>
            <a:r>
              <a:rPr lang="en-GB" sz="6400" b="1" dirty="0">
                <a:latin typeface="+mj-lt"/>
              </a:rPr>
              <a:t>Consumers</a:t>
            </a:r>
            <a:r>
              <a:rPr lang="en-GB" sz="6400" dirty="0">
                <a:latin typeface="+mj-lt"/>
              </a:rPr>
              <a:t>: They benefit from a more satisfying shopping experience, with clothing recommendations that better match their styles and preferences.</a:t>
            </a:r>
          </a:p>
          <a:p>
            <a:pPr marL="342900" indent="-342900">
              <a:lnSpc>
                <a:spcPct val="120000"/>
              </a:lnSpc>
              <a:buFont typeface="Arial" panose="020B0604020202020204" pitchFamily="34" charset="0"/>
              <a:buChar char="•"/>
            </a:pPr>
            <a:r>
              <a:rPr lang="en-GB" sz="6400" b="1" dirty="0">
                <a:latin typeface="+mj-lt"/>
              </a:rPr>
              <a:t>Retailers</a:t>
            </a:r>
            <a:r>
              <a:rPr lang="en-GB" sz="6400" dirty="0">
                <a:latin typeface="+mj-lt"/>
              </a:rPr>
              <a:t>: By implementing personalized features, retailers can improve customer engagement, reduce returns, and increase sales through better-targeted marketing strategies.</a:t>
            </a:r>
          </a:p>
          <a:p>
            <a:pPr marL="342900" indent="-342900">
              <a:lnSpc>
                <a:spcPct val="120000"/>
              </a:lnSpc>
              <a:buFont typeface="Arial" panose="020B0604020202020204" pitchFamily="34" charset="0"/>
              <a:buChar char="•"/>
            </a:pPr>
            <a:r>
              <a:rPr lang="en-GB" sz="6400" b="1" dirty="0">
                <a:latin typeface="+mj-lt"/>
              </a:rPr>
              <a:t>Fashion Brands</a:t>
            </a:r>
            <a:r>
              <a:rPr lang="en-GB" sz="6400" dirty="0">
                <a:latin typeface="+mj-lt"/>
              </a:rPr>
              <a:t>: Enhanced connections with consumers allow brands to receive valuable feedback and insights into customer preferences, helping them develop products that meet market demands</a:t>
            </a:r>
            <a:r>
              <a:rPr lang="en-GB" sz="6400" dirty="0"/>
              <a:t>.</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6683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768E-CA6F-5720-5870-78712B51A2BF}"/>
              </a:ext>
            </a:extLst>
          </p:cNvPr>
          <p:cNvSpPr>
            <a:spLocks noGrp="1"/>
          </p:cNvSpPr>
          <p:nvPr>
            <p:ph type="title"/>
          </p:nvPr>
        </p:nvSpPr>
        <p:spPr/>
        <p:txBody>
          <a:bodyPr/>
          <a:lstStyle/>
          <a:p>
            <a:r>
              <a:rPr lang="en-GB" dirty="0"/>
              <a:t>PROJECT AIMS AND OBJECTIVES</a:t>
            </a:r>
            <a:br>
              <a:rPr lang="en-GB" dirty="0"/>
            </a:br>
            <a:endParaRPr lang="en-GB" dirty="0"/>
          </a:p>
        </p:txBody>
      </p:sp>
      <p:sp>
        <p:nvSpPr>
          <p:cNvPr id="3" name="Content Placeholder 2">
            <a:extLst>
              <a:ext uri="{FF2B5EF4-FFF2-40B4-BE49-F238E27FC236}">
                <a16:creationId xmlns:a16="http://schemas.microsoft.com/office/drawing/2014/main" id="{D20F0CBA-0C54-8DBA-3175-2BC1D597E484}"/>
              </a:ext>
            </a:extLst>
          </p:cNvPr>
          <p:cNvSpPr>
            <a:spLocks noGrp="1"/>
          </p:cNvSpPr>
          <p:nvPr>
            <p:ph idx="1"/>
          </p:nvPr>
        </p:nvSpPr>
        <p:spPr>
          <a:xfrm>
            <a:off x="838200" y="1151466"/>
            <a:ext cx="11353800" cy="5706533"/>
          </a:xfrm>
        </p:spPr>
        <p:txBody>
          <a:bodyPr>
            <a:normAutofit fontScale="25000" lnSpcReduction="20000"/>
          </a:bodyPr>
          <a:lstStyle/>
          <a:p>
            <a:endParaRPr lang="en-GB" b="1" dirty="0"/>
          </a:p>
          <a:p>
            <a:pPr marL="0" indent="0">
              <a:buNone/>
            </a:pPr>
            <a:r>
              <a:rPr lang="en-GB" sz="6400" b="1" dirty="0"/>
              <a:t>AIMS: </a:t>
            </a:r>
          </a:p>
          <a:p>
            <a:r>
              <a:rPr lang="en-GB" sz="6400" dirty="0"/>
              <a:t>To create a personalized, innovative fashion shopping platform that enhances the user experience by offering tailored recommendations, virtual try-ons,  interactive shopping features and to promote easy navigation and selection. </a:t>
            </a:r>
          </a:p>
          <a:p>
            <a:endParaRPr lang="en-GB" sz="6400" b="1" dirty="0"/>
          </a:p>
          <a:p>
            <a:pPr marL="0" indent="0">
              <a:buNone/>
            </a:pPr>
            <a:r>
              <a:rPr lang="en-GB" sz="6400" b="1" dirty="0"/>
              <a:t>OBJECTIVES:</a:t>
            </a:r>
            <a:endParaRPr lang="en-GB" sz="6400" dirty="0"/>
          </a:p>
          <a:p>
            <a:r>
              <a:rPr lang="en-GB" sz="6400" b="1" dirty="0"/>
              <a:t>Develop a Personalized Recommendation System</a:t>
            </a:r>
            <a:r>
              <a:rPr lang="en-GB" sz="6400" dirty="0"/>
              <a:t>:</a:t>
            </a:r>
            <a:br>
              <a:rPr lang="en-GB" sz="6400" dirty="0"/>
            </a:br>
            <a:r>
              <a:rPr lang="en-GB" sz="6400" dirty="0"/>
              <a:t>Create an AI-driven recommendation engine that learns from user preferences, browsing history, and past purchases to suggest clothing items that match individual tastes, styles, and size preferences. This ensures that each user receives tailored recommendations that make shopping easier and more enjoyable.</a:t>
            </a:r>
          </a:p>
          <a:p>
            <a:r>
              <a:rPr lang="en-GB" sz="6400" b="1" dirty="0"/>
              <a:t>Integrate Interactive Features Like Virtual Try-Ons or 360° Clothing Preview </a:t>
            </a:r>
            <a:r>
              <a:rPr lang="en-GB" sz="6400" dirty="0"/>
              <a:t>:</a:t>
            </a:r>
            <a:br>
              <a:rPr lang="en-GB" sz="6400" dirty="0"/>
            </a:br>
            <a:r>
              <a:rPr lang="en-GB" sz="6400" dirty="0"/>
              <a:t>Enhance user engagement by implementing augmented reality (AR) technology for virtual try-ons. This feature allows users to visualize how items might look on them, leading to more confident purchasing decisions and a more immersive shopping experience.</a:t>
            </a:r>
          </a:p>
          <a:p>
            <a:r>
              <a:rPr lang="en-GB" sz="6400" b="1" dirty="0"/>
              <a:t>Build a Scalable, Secure Platform with E-Commerce Functionality</a:t>
            </a:r>
            <a:r>
              <a:rPr lang="en-GB" sz="6400" dirty="0"/>
              <a:t>:</a:t>
            </a:r>
            <a:br>
              <a:rPr lang="en-GB" sz="6400" dirty="0"/>
            </a:br>
            <a:r>
              <a:rPr lang="en-GB" sz="6400" dirty="0"/>
              <a:t>Design a robust platform that supports seamless e-commerce operations, including secure payment processing, product listings, user profiles, and shopping carts. Ensuring scalability and security enables the platform to handle growing user numbers and protects customer data.</a:t>
            </a:r>
          </a:p>
          <a:p>
            <a:r>
              <a:rPr lang="en-GB" sz="6400" b="1" dirty="0"/>
              <a:t>Reduce Product Returns by Improving Fit and Style Accuracy</a:t>
            </a:r>
            <a:r>
              <a:rPr lang="en-GB" sz="6400" dirty="0"/>
              <a:t>:</a:t>
            </a:r>
            <a:br>
              <a:rPr lang="en-GB" sz="6400" dirty="0"/>
            </a:br>
            <a:r>
              <a:rPr lang="en-GB" sz="6400" dirty="0"/>
              <a:t>Utilise data on user body types, fit preferences, and style to enhance the accuracy of product sizing and recommendations. This helps minimize returns due to fit or style mismatches, leading to higher customer satisfaction and reduced logistical costs for retailers.</a:t>
            </a:r>
          </a:p>
          <a:p>
            <a:r>
              <a:rPr lang="en-GB" sz="6400" b="1" dirty="0"/>
              <a:t>Implement AI Recommendations Based on User Preferences</a:t>
            </a:r>
            <a:r>
              <a:rPr lang="en-GB" sz="6400" dirty="0"/>
              <a:t>:</a:t>
            </a:r>
            <a:br>
              <a:rPr lang="en-GB" sz="6400" dirty="0"/>
            </a:br>
            <a:r>
              <a:rPr lang="en-GB" sz="6400" dirty="0"/>
              <a:t>Develop an algorithm that </a:t>
            </a:r>
            <a:r>
              <a:rPr lang="en-GB" sz="6400" dirty="0" err="1"/>
              <a:t>analyzses</a:t>
            </a:r>
            <a:r>
              <a:rPr lang="en-GB" sz="6400" dirty="0"/>
              <a:t> user preferences to recommend clothing items. Track and improve recommendation accuracy through user feedback to ensure relevance and usefulness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34078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AC49-A247-11A2-EE8C-DC372A64B0C1}"/>
              </a:ext>
            </a:extLst>
          </p:cNvPr>
          <p:cNvSpPr>
            <a:spLocks noGrp="1"/>
          </p:cNvSpPr>
          <p:nvPr>
            <p:ph type="ctrTitle"/>
          </p:nvPr>
        </p:nvSpPr>
        <p:spPr>
          <a:xfrm>
            <a:off x="0" y="-1452701"/>
            <a:ext cx="11034742" cy="2451184"/>
          </a:xfrm>
        </p:spPr>
        <p:txBody>
          <a:bodyPr/>
          <a:lstStyle/>
          <a:p>
            <a:r>
              <a:rPr lang="en-GB" dirty="0"/>
              <a:t>PROJECT TIMELINE (MILESTONES)</a:t>
            </a:r>
          </a:p>
        </p:txBody>
      </p:sp>
      <p:sp>
        <p:nvSpPr>
          <p:cNvPr id="5" name="Rectangle 2">
            <a:extLst>
              <a:ext uri="{FF2B5EF4-FFF2-40B4-BE49-F238E27FC236}">
                <a16:creationId xmlns:a16="http://schemas.microsoft.com/office/drawing/2014/main" id="{22F1CA28-4EB9-FFBA-2E9D-7DFFD8BA2154}"/>
              </a:ext>
            </a:extLst>
          </p:cNvPr>
          <p:cNvSpPr>
            <a:spLocks noGrp="1" noChangeArrowheads="1"/>
          </p:cNvSpPr>
          <p:nvPr>
            <p:ph type="subTitle" idx="1"/>
          </p:nvPr>
        </p:nvSpPr>
        <p:spPr bwMode="auto">
          <a:xfrm>
            <a:off x="225925" y="932055"/>
            <a:ext cx="11497734" cy="552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Month 1 (October - November 2024): Initial Research and Planning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thorough market research and competitor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Define project requirements, objectives, and initial design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Complete the project proposal presentation and submit it on 28th October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Month 2-3 (December 2024 - January 2025): Front-End and Back-End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the platform’s UI/UX, focusing on user-friendly and engaging designs.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essential back-end systems, including user authentication, database setup, and catalog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Mid-Project Review on 16th December 2024 to present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Month 4 (February 2025): Feature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AI-driven recommendation systems, virtual try-on features, and the clothing catalog.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Prepare for the exhibition and artefact demonstration in March.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Month 5 (March 2025): Testing and Feedback Gathering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user testing sessions, gather feedback, and make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Exhibit at the project exhibition and demonstrate the artefact on 24th March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Month 6 (April 2025): Final Product Launch and Project Submission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Submit the project report by 31st March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the final viva and artefact demonstration (7th-14th April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Submit the screencast of the project on 14th April 2025, completing all final project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36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05D7-766C-21F3-7E4A-3452862E9417}"/>
              </a:ext>
            </a:extLst>
          </p:cNvPr>
          <p:cNvSpPr>
            <a:spLocks noGrp="1"/>
          </p:cNvSpPr>
          <p:nvPr>
            <p:ph type="title"/>
          </p:nvPr>
        </p:nvSpPr>
        <p:spPr>
          <a:xfrm>
            <a:off x="330199" y="-109009"/>
            <a:ext cx="11472333" cy="1325563"/>
          </a:xfrm>
        </p:spPr>
        <p:txBody>
          <a:bodyPr/>
          <a:lstStyle/>
          <a:p>
            <a:r>
              <a:rPr lang="en-GB" dirty="0"/>
              <a:t>INDICATIVE RESOURCES AND TECHNOLOGIES</a:t>
            </a:r>
          </a:p>
        </p:txBody>
      </p:sp>
      <p:sp>
        <p:nvSpPr>
          <p:cNvPr id="3" name="Content Placeholder 2">
            <a:extLst>
              <a:ext uri="{FF2B5EF4-FFF2-40B4-BE49-F238E27FC236}">
                <a16:creationId xmlns:a16="http://schemas.microsoft.com/office/drawing/2014/main" id="{DE8D11C1-73AC-38F4-7F3E-CFEA62DAA00C}"/>
              </a:ext>
            </a:extLst>
          </p:cNvPr>
          <p:cNvSpPr>
            <a:spLocks noGrp="1"/>
          </p:cNvSpPr>
          <p:nvPr>
            <p:ph idx="1"/>
          </p:nvPr>
        </p:nvSpPr>
        <p:spPr>
          <a:xfrm>
            <a:off x="550333" y="1216554"/>
            <a:ext cx="11700934" cy="5429779"/>
          </a:xfrm>
        </p:spPr>
        <p:txBody>
          <a:bodyPr>
            <a:normAutofit fontScale="25000" lnSpcReduction="20000"/>
          </a:bodyPr>
          <a:lstStyle/>
          <a:p>
            <a:r>
              <a:rPr lang="en-GB" sz="6400" b="1" dirty="0"/>
              <a:t>Resources Needed:</a:t>
            </a:r>
          </a:p>
          <a:p>
            <a:pPr>
              <a:buFont typeface="+mj-lt"/>
              <a:buAutoNum type="arabicPeriod"/>
            </a:pPr>
            <a:r>
              <a:rPr lang="en-GB" sz="6400" b="1" dirty="0"/>
              <a:t>Software:</a:t>
            </a:r>
            <a:endParaRPr lang="en-GB" sz="6400" dirty="0"/>
          </a:p>
          <a:p>
            <a:pPr marL="742950" lvl="1" indent="-285750">
              <a:buFont typeface="+mj-lt"/>
              <a:buAutoNum type="arabicPeriod"/>
            </a:pPr>
            <a:r>
              <a:rPr lang="en-GB" sz="6400" b="1" dirty="0"/>
              <a:t>Front-End Development</a:t>
            </a:r>
            <a:r>
              <a:rPr lang="en-GB" sz="6400" dirty="0"/>
              <a:t>: React or Vue.js for a responsive user interface.</a:t>
            </a:r>
          </a:p>
          <a:p>
            <a:pPr marL="742950" lvl="1" indent="-285750">
              <a:buFont typeface="+mj-lt"/>
              <a:buAutoNum type="arabicPeriod"/>
            </a:pPr>
            <a:r>
              <a:rPr lang="en-GB" sz="6400" b="1" dirty="0"/>
              <a:t>Back-End Development</a:t>
            </a:r>
            <a:r>
              <a:rPr lang="en-GB" sz="6400" dirty="0"/>
              <a:t>: Node.js or Django for server-side functionality.</a:t>
            </a:r>
          </a:p>
          <a:p>
            <a:pPr marL="742950" lvl="1" indent="-285750">
              <a:buFont typeface="+mj-lt"/>
              <a:buAutoNum type="arabicPeriod"/>
            </a:pPr>
            <a:r>
              <a:rPr lang="en-GB" sz="6400" b="1" dirty="0"/>
              <a:t>Database</a:t>
            </a:r>
            <a:r>
              <a:rPr lang="en-GB" sz="6400" dirty="0"/>
              <a:t>: MySQL or MongoDB for managing user data and product information.</a:t>
            </a:r>
          </a:p>
          <a:p>
            <a:pPr>
              <a:buFont typeface="+mj-lt"/>
              <a:buAutoNum type="arabicPeriod"/>
            </a:pPr>
            <a:r>
              <a:rPr lang="en-GB" sz="6400" b="1" dirty="0"/>
              <a:t>Hardware:</a:t>
            </a:r>
            <a:endParaRPr lang="en-GB" sz="6400" dirty="0"/>
          </a:p>
          <a:p>
            <a:pPr marL="742950" lvl="1" indent="-285750">
              <a:buFont typeface="+mj-lt"/>
              <a:buAutoNum type="arabicPeriod"/>
            </a:pPr>
            <a:r>
              <a:rPr lang="en-GB" sz="6400" dirty="0"/>
              <a:t>Development devices: Laptops or PCs for coding and design.</a:t>
            </a:r>
          </a:p>
          <a:p>
            <a:pPr marL="742950" lvl="1" indent="-285750">
              <a:buFont typeface="+mj-lt"/>
              <a:buAutoNum type="arabicPeriod"/>
            </a:pPr>
            <a:r>
              <a:rPr lang="en-GB" sz="6400" dirty="0"/>
              <a:t>Testing devices: A variety of mobile devices and tablets for cross-platform compatibility testing.</a:t>
            </a:r>
          </a:p>
          <a:p>
            <a:pPr>
              <a:buFont typeface="+mj-lt"/>
              <a:buAutoNum type="arabicPeriod"/>
            </a:pPr>
            <a:r>
              <a:rPr lang="en-GB" sz="6400" b="1" dirty="0"/>
              <a:t>Cloud Services:</a:t>
            </a:r>
            <a:endParaRPr lang="en-GB" sz="6400" dirty="0"/>
          </a:p>
          <a:p>
            <a:pPr marL="742950" lvl="1" indent="-285750">
              <a:buFont typeface="+mj-lt"/>
              <a:buAutoNum type="arabicPeriod"/>
            </a:pPr>
            <a:r>
              <a:rPr lang="en-GB" sz="6400" b="1" dirty="0"/>
              <a:t>Hosting</a:t>
            </a:r>
            <a:r>
              <a:rPr lang="en-GB" sz="6400" dirty="0"/>
              <a:t>: AWS or Azure for deploying the application and ensuring scalability.</a:t>
            </a:r>
          </a:p>
          <a:p>
            <a:pPr marL="742950" lvl="1" indent="-285750">
              <a:buFont typeface="+mj-lt"/>
              <a:buAutoNum type="arabicPeriod"/>
            </a:pPr>
            <a:r>
              <a:rPr lang="en-GB" sz="6400" b="1" dirty="0"/>
              <a:t>Storage</a:t>
            </a:r>
            <a:r>
              <a:rPr lang="en-GB" sz="6400" dirty="0"/>
              <a:t>: Use cloud storage solutions (e.g., AWS S3) for images and user-uploaded content.</a:t>
            </a:r>
          </a:p>
          <a:p>
            <a:r>
              <a:rPr lang="en-GB" sz="6400" b="1" dirty="0"/>
              <a:t>Technologies:</a:t>
            </a:r>
          </a:p>
          <a:p>
            <a:pPr>
              <a:buFont typeface="+mj-lt"/>
              <a:buAutoNum type="arabicPeriod"/>
            </a:pPr>
            <a:r>
              <a:rPr lang="en-GB" sz="6400" b="1" dirty="0"/>
              <a:t>Machine Learning/AI:</a:t>
            </a:r>
            <a:endParaRPr lang="en-GB" sz="6400" dirty="0"/>
          </a:p>
          <a:p>
            <a:pPr marL="742950" lvl="1" indent="-285750">
              <a:buFont typeface="+mj-lt"/>
              <a:buAutoNum type="arabicPeriod"/>
            </a:pPr>
            <a:r>
              <a:rPr lang="en-GB" sz="6400" dirty="0"/>
              <a:t>Implementation of AI algorithms for personalized recommendations based on user </a:t>
            </a:r>
            <a:r>
              <a:rPr lang="en-GB" sz="6400" dirty="0" err="1"/>
              <a:t>behavior</a:t>
            </a:r>
            <a:r>
              <a:rPr lang="en-GB" sz="6400" dirty="0"/>
              <a:t> and preferences.</a:t>
            </a:r>
          </a:p>
          <a:p>
            <a:pPr>
              <a:buFont typeface="+mj-lt"/>
              <a:buAutoNum type="arabicPeriod"/>
            </a:pPr>
            <a:r>
              <a:rPr lang="en-GB" sz="6400" b="1" dirty="0"/>
              <a:t>Augmented Reality:</a:t>
            </a:r>
            <a:endParaRPr lang="en-GB" sz="6400" dirty="0"/>
          </a:p>
          <a:p>
            <a:pPr marL="742950" lvl="1" indent="-285750">
              <a:buFont typeface="+mj-lt"/>
              <a:buAutoNum type="arabicPeriod"/>
            </a:pPr>
            <a:r>
              <a:rPr lang="en-GB" sz="6400" dirty="0"/>
              <a:t>Integration of AR technology for virtual try-ons, enhancing user experience by allowing customers to visualize how clothing will fit them.</a:t>
            </a:r>
          </a:p>
          <a:p>
            <a:pPr>
              <a:buFont typeface="+mj-lt"/>
              <a:buAutoNum type="arabicPeriod"/>
            </a:pPr>
            <a:r>
              <a:rPr lang="en-GB" sz="6400" b="1" dirty="0"/>
              <a:t>E-Commerce Integration:</a:t>
            </a:r>
            <a:endParaRPr lang="en-GB" sz="6400" dirty="0"/>
          </a:p>
          <a:p>
            <a:pPr marL="742950" lvl="1" indent="-285750">
              <a:buFont typeface="+mj-lt"/>
              <a:buAutoNum type="arabicPeriod"/>
            </a:pPr>
            <a:r>
              <a:rPr lang="en-GB" sz="6400" dirty="0"/>
              <a:t>Payment gateways (e.g., Stripe, PayPal) for secure transactions.</a:t>
            </a:r>
          </a:p>
          <a:p>
            <a:pPr marL="742950" lvl="1" indent="-285750">
              <a:buFont typeface="+mj-lt"/>
              <a:buAutoNum type="arabicPeriod"/>
            </a:pPr>
            <a:r>
              <a:rPr lang="en-GB" sz="6400" dirty="0"/>
              <a:t>Shopping cart systems for smooth purchasing processes.</a:t>
            </a:r>
          </a:p>
          <a:p>
            <a:endParaRPr lang="en-GB" dirty="0"/>
          </a:p>
        </p:txBody>
      </p:sp>
    </p:spTree>
    <p:extLst>
      <p:ext uri="{BB962C8B-B14F-4D97-AF65-F5344CB8AC3E}">
        <p14:creationId xmlns:p14="http://schemas.microsoft.com/office/powerpoint/2010/main" val="2170556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6574</TotalTime>
  <Words>977</Words>
  <Application>Microsoft Office PowerPoint</Application>
  <PresentationFormat>Widescreen</PresentationFormat>
  <Paragraphs>81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“THE LAST BORN: REVOLUTIONISING FASHION THROUGH PERSONALISED SHOPPING"</vt:lpstr>
      <vt:lpstr>PROBLEM TO BE ADDRESSED , IMPORTANCE AND BENEFICIARIES</vt:lpstr>
      <vt:lpstr>PROJECT AIMS AND OBJECTIVES </vt:lpstr>
      <vt:lpstr>PROJECT TIMELINE (MILESTONES)</vt:lpstr>
      <vt:lpstr>INDICATIVE RESOURCES AND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Uchechukwu Goodness Aninta (Student)</dc:creator>
  <cp:lastModifiedBy>Uchechukwu Goodness Aninta (Student)</cp:lastModifiedBy>
  <cp:revision>2</cp:revision>
  <dcterms:created xsi:type="dcterms:W3CDTF">2024-10-22T11:32:02Z</dcterms:created>
  <dcterms:modified xsi:type="dcterms:W3CDTF">2024-10-27T23:18:42Z</dcterms:modified>
</cp:coreProperties>
</file>