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che jayyy" userId="d4dc877c7e8b4f93" providerId="LiveId" clId="{1FC06FAF-FF79-45FD-99F5-2F8B416E7176}"/>
    <pc:docChg chg="modSld">
      <pc:chgData name="uche jayyy" userId="d4dc877c7e8b4f93" providerId="LiveId" clId="{1FC06FAF-FF79-45FD-99F5-2F8B416E7176}" dt="2025-05-02T11:40:26.168" v="0" actId="1076"/>
      <pc:docMkLst>
        <pc:docMk/>
      </pc:docMkLst>
      <pc:sldChg chg="modSp mod">
        <pc:chgData name="uche jayyy" userId="d4dc877c7e8b4f93" providerId="LiveId" clId="{1FC06FAF-FF79-45FD-99F5-2F8B416E7176}" dt="2025-05-02T11:40:26.168" v="0" actId="1076"/>
        <pc:sldMkLst>
          <pc:docMk/>
          <pc:sldMk cId="2494653967" sldId="256"/>
        </pc:sldMkLst>
        <pc:spChg chg="mod">
          <ac:chgData name="uche jayyy" userId="d4dc877c7e8b4f93" providerId="LiveId" clId="{1FC06FAF-FF79-45FD-99F5-2F8B416E7176}" dt="2025-05-02T11:40:26.168" v="0" actId="1076"/>
          <ac:spMkLst>
            <pc:docMk/>
            <pc:sldMk cId="2494653967" sldId="256"/>
            <ac:spMk id="3" creationId="{D9CEEC2E-C3D1-40E3-AB26-E91C3CF13B9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DDB09D-6C5F-412A-9C9A-751411BD94B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98F764F-9F2A-4EB4-95F5-9F54CE6403EB}">
      <dgm:prSet/>
      <dgm:spPr/>
      <dgm:t>
        <a:bodyPr/>
        <a:lstStyle/>
        <a:p>
          <a:r>
            <a:rPr lang="en-US"/>
            <a:t>Aim: Build an adaptive, personalized shopping assistant using natural language and structured content filtering.</a:t>
          </a:r>
        </a:p>
      </dgm:t>
    </dgm:pt>
    <dgm:pt modelId="{0D97BDC8-677F-4B12-B49E-4E26D6CB5FE5}" type="parTrans" cxnId="{2AA42213-EB43-4600-A47F-F6FDD92DB880}">
      <dgm:prSet/>
      <dgm:spPr/>
      <dgm:t>
        <a:bodyPr/>
        <a:lstStyle/>
        <a:p>
          <a:endParaRPr lang="en-US"/>
        </a:p>
      </dgm:t>
    </dgm:pt>
    <dgm:pt modelId="{6583C57D-D5BF-4241-9AF5-1D913B3E484D}" type="sibTrans" cxnId="{2AA42213-EB43-4600-A47F-F6FDD92DB880}">
      <dgm:prSet/>
      <dgm:spPr/>
      <dgm:t>
        <a:bodyPr/>
        <a:lstStyle/>
        <a:p>
          <a:endParaRPr lang="en-US"/>
        </a:p>
      </dgm:t>
    </dgm:pt>
    <dgm:pt modelId="{0211D5C3-7D74-4AA8-A085-D9361FE3C80F}">
      <dgm:prSet/>
      <dgm:spPr/>
      <dgm:t>
        <a:bodyPr/>
        <a:lstStyle/>
        <a:p>
          <a:r>
            <a:rPr lang="en-US"/>
            <a:t>Objective 1: Integrate AI-based NLP with content filtering for context-specific fashion recommendations.</a:t>
          </a:r>
        </a:p>
      </dgm:t>
    </dgm:pt>
    <dgm:pt modelId="{B1415DF5-3DBB-4EF1-97A8-F099F66587F3}" type="parTrans" cxnId="{733203EA-BC53-4A3F-8889-C046024E939E}">
      <dgm:prSet/>
      <dgm:spPr/>
      <dgm:t>
        <a:bodyPr/>
        <a:lstStyle/>
        <a:p>
          <a:endParaRPr lang="en-US"/>
        </a:p>
      </dgm:t>
    </dgm:pt>
    <dgm:pt modelId="{2388BA98-124E-496A-8C59-3E42EE075D1E}" type="sibTrans" cxnId="{733203EA-BC53-4A3F-8889-C046024E939E}">
      <dgm:prSet/>
      <dgm:spPr/>
      <dgm:t>
        <a:bodyPr/>
        <a:lstStyle/>
        <a:p>
          <a:endParaRPr lang="en-US"/>
        </a:p>
      </dgm:t>
    </dgm:pt>
    <dgm:pt modelId="{AE21A5F3-F627-45B6-B8B6-96D3FC10A99B}">
      <dgm:prSet/>
      <dgm:spPr/>
      <dgm:t>
        <a:bodyPr/>
        <a:lstStyle/>
        <a:p>
          <a:r>
            <a:rPr lang="en-US"/>
            <a:t>Objective 2: Implement a dynamic front-end using Bootstrap and AJAX for seamless user interaction.</a:t>
          </a:r>
        </a:p>
      </dgm:t>
    </dgm:pt>
    <dgm:pt modelId="{8F8B94ED-C09B-4261-9B97-8A40B62E7254}" type="parTrans" cxnId="{2946ECDE-6E1B-42F5-A361-9C76571912D0}">
      <dgm:prSet/>
      <dgm:spPr/>
      <dgm:t>
        <a:bodyPr/>
        <a:lstStyle/>
        <a:p>
          <a:endParaRPr lang="en-US"/>
        </a:p>
      </dgm:t>
    </dgm:pt>
    <dgm:pt modelId="{6A52FED3-B9D3-49E0-86D3-6857E35C5ED7}" type="sibTrans" cxnId="{2946ECDE-6E1B-42F5-A361-9C76571912D0}">
      <dgm:prSet/>
      <dgm:spPr/>
      <dgm:t>
        <a:bodyPr/>
        <a:lstStyle/>
        <a:p>
          <a:endParaRPr lang="en-US"/>
        </a:p>
      </dgm:t>
    </dgm:pt>
    <dgm:pt modelId="{2071A656-AFA7-4E0C-8E69-80F85EC5C68D}">
      <dgm:prSet/>
      <dgm:spPr/>
      <dgm:t>
        <a:bodyPr/>
        <a:lstStyle/>
        <a:p>
          <a:r>
            <a:rPr lang="en-US"/>
            <a:t>Objective 3: Use Django and SQLite to manage user inputs, preferences, and fashion metadata efficiently.</a:t>
          </a:r>
        </a:p>
      </dgm:t>
    </dgm:pt>
    <dgm:pt modelId="{F42E37CD-1168-4BC5-BCED-5263F441DDD4}" type="parTrans" cxnId="{53F7CE97-58B0-48B7-A4F9-35015BA720C7}">
      <dgm:prSet/>
      <dgm:spPr/>
      <dgm:t>
        <a:bodyPr/>
        <a:lstStyle/>
        <a:p>
          <a:endParaRPr lang="en-US"/>
        </a:p>
      </dgm:t>
    </dgm:pt>
    <dgm:pt modelId="{031968BF-3D67-4DF4-A6A7-938A2CEBCD6E}" type="sibTrans" cxnId="{53F7CE97-58B0-48B7-A4F9-35015BA720C7}">
      <dgm:prSet/>
      <dgm:spPr/>
      <dgm:t>
        <a:bodyPr/>
        <a:lstStyle/>
        <a:p>
          <a:endParaRPr lang="en-US"/>
        </a:p>
      </dgm:t>
    </dgm:pt>
    <dgm:pt modelId="{3BAACBEE-17F1-4D33-A9A8-F568FBD54B24}">
      <dgm:prSet/>
      <dgm:spPr/>
      <dgm:t>
        <a:bodyPr/>
        <a:lstStyle/>
        <a:p>
          <a:r>
            <a:rPr lang="en-US"/>
            <a:t>Objective 4: Evaluate filtering models through real-world scenarios like work, weddings, and party outfit needs.</a:t>
          </a:r>
        </a:p>
      </dgm:t>
    </dgm:pt>
    <dgm:pt modelId="{5426D0F8-D5AC-4D99-B10B-DD014226C9D0}" type="parTrans" cxnId="{C9B4E890-5B27-4CF0-87B6-FF99B134E390}">
      <dgm:prSet/>
      <dgm:spPr/>
      <dgm:t>
        <a:bodyPr/>
        <a:lstStyle/>
        <a:p>
          <a:endParaRPr lang="en-US"/>
        </a:p>
      </dgm:t>
    </dgm:pt>
    <dgm:pt modelId="{223E7B02-A02B-4182-9BE8-D5EB33147016}" type="sibTrans" cxnId="{C9B4E890-5B27-4CF0-87B6-FF99B134E390}">
      <dgm:prSet/>
      <dgm:spPr/>
      <dgm:t>
        <a:bodyPr/>
        <a:lstStyle/>
        <a:p>
          <a:endParaRPr lang="en-US"/>
        </a:p>
      </dgm:t>
    </dgm:pt>
    <dgm:pt modelId="{A9C5F28D-A8C4-48B5-B272-50085D990D4C}">
      <dgm:prSet/>
      <dgm:spPr/>
      <dgm:t>
        <a:bodyPr/>
        <a:lstStyle/>
        <a:p>
          <a:r>
            <a:rPr lang="en-US" dirty="0"/>
            <a:t>Objective 5: Enhance cold-start recommendations through contextual understanding from LLM-based analysis.</a:t>
          </a:r>
        </a:p>
      </dgm:t>
    </dgm:pt>
    <dgm:pt modelId="{A1880713-87E4-4015-9C0B-F4166F97975C}" type="parTrans" cxnId="{B46801A1-7368-46ED-9923-D7BF6180CB86}">
      <dgm:prSet/>
      <dgm:spPr/>
      <dgm:t>
        <a:bodyPr/>
        <a:lstStyle/>
        <a:p>
          <a:endParaRPr lang="en-US"/>
        </a:p>
      </dgm:t>
    </dgm:pt>
    <dgm:pt modelId="{10351A51-CCD8-46E4-902D-ECE7FB8391CD}" type="sibTrans" cxnId="{B46801A1-7368-46ED-9923-D7BF6180CB86}">
      <dgm:prSet/>
      <dgm:spPr/>
      <dgm:t>
        <a:bodyPr/>
        <a:lstStyle/>
        <a:p>
          <a:endParaRPr lang="en-US"/>
        </a:p>
      </dgm:t>
    </dgm:pt>
    <dgm:pt modelId="{F6F18C70-54C1-4F40-A3F2-6BDEBBB31FAE}">
      <dgm:prSet/>
      <dgm:spPr/>
      <dgm:t>
        <a:bodyPr/>
        <a:lstStyle/>
        <a:p>
          <a:r>
            <a:rPr lang="en-US"/>
            <a:t>Objective 6: Support ethical fashion with sustainability and body-type-aware recommendations.</a:t>
          </a:r>
        </a:p>
      </dgm:t>
    </dgm:pt>
    <dgm:pt modelId="{6022E11D-48F9-401C-9A36-3A9DCB66C0EC}" type="parTrans" cxnId="{6FAA0838-B981-4797-8CB5-CBA2BBC47EFA}">
      <dgm:prSet/>
      <dgm:spPr/>
      <dgm:t>
        <a:bodyPr/>
        <a:lstStyle/>
        <a:p>
          <a:endParaRPr lang="en-US"/>
        </a:p>
      </dgm:t>
    </dgm:pt>
    <dgm:pt modelId="{737DA2C3-FD74-49CD-A289-9C744E2D0BF2}" type="sibTrans" cxnId="{6FAA0838-B981-4797-8CB5-CBA2BBC47EFA}">
      <dgm:prSet/>
      <dgm:spPr/>
      <dgm:t>
        <a:bodyPr/>
        <a:lstStyle/>
        <a:p>
          <a:endParaRPr lang="en-US"/>
        </a:p>
      </dgm:t>
    </dgm:pt>
    <dgm:pt modelId="{D53BD7AF-855F-4AD4-804A-A012C79EA33C}" type="pres">
      <dgm:prSet presAssocID="{77DDB09D-6C5F-412A-9C9A-751411BD94BD}" presName="Name0" presStyleCnt="0">
        <dgm:presLayoutVars>
          <dgm:dir/>
          <dgm:resizeHandles val="exact"/>
        </dgm:presLayoutVars>
      </dgm:prSet>
      <dgm:spPr/>
    </dgm:pt>
    <dgm:pt modelId="{635B5C5E-1DE7-4C25-BE87-A04903A846C2}" type="pres">
      <dgm:prSet presAssocID="{298F764F-9F2A-4EB4-95F5-9F54CE6403EB}" presName="node" presStyleLbl="node1" presStyleIdx="0" presStyleCnt="7">
        <dgm:presLayoutVars>
          <dgm:bulletEnabled val="1"/>
        </dgm:presLayoutVars>
      </dgm:prSet>
      <dgm:spPr/>
    </dgm:pt>
    <dgm:pt modelId="{FCE0934E-5827-496B-BBFC-BEC5B06A15A2}" type="pres">
      <dgm:prSet presAssocID="{6583C57D-D5BF-4241-9AF5-1D913B3E484D}" presName="sibTrans" presStyleLbl="sibTrans1D1" presStyleIdx="0" presStyleCnt="6"/>
      <dgm:spPr/>
    </dgm:pt>
    <dgm:pt modelId="{DC7F8E6F-768C-4EF0-8C36-BD6B32C07B72}" type="pres">
      <dgm:prSet presAssocID="{6583C57D-D5BF-4241-9AF5-1D913B3E484D}" presName="connectorText" presStyleLbl="sibTrans1D1" presStyleIdx="0" presStyleCnt="6"/>
      <dgm:spPr/>
    </dgm:pt>
    <dgm:pt modelId="{5FD5098B-8E1C-485D-AB75-B273E06B8B7F}" type="pres">
      <dgm:prSet presAssocID="{0211D5C3-7D74-4AA8-A085-D9361FE3C80F}" presName="node" presStyleLbl="node1" presStyleIdx="1" presStyleCnt="7">
        <dgm:presLayoutVars>
          <dgm:bulletEnabled val="1"/>
        </dgm:presLayoutVars>
      </dgm:prSet>
      <dgm:spPr/>
    </dgm:pt>
    <dgm:pt modelId="{3B1DD8EB-49B9-4205-8C30-C46E167CF460}" type="pres">
      <dgm:prSet presAssocID="{2388BA98-124E-496A-8C59-3E42EE075D1E}" presName="sibTrans" presStyleLbl="sibTrans1D1" presStyleIdx="1" presStyleCnt="6"/>
      <dgm:spPr/>
    </dgm:pt>
    <dgm:pt modelId="{4309A7E9-3013-40CF-9682-F419FAC8EE6D}" type="pres">
      <dgm:prSet presAssocID="{2388BA98-124E-496A-8C59-3E42EE075D1E}" presName="connectorText" presStyleLbl="sibTrans1D1" presStyleIdx="1" presStyleCnt="6"/>
      <dgm:spPr/>
    </dgm:pt>
    <dgm:pt modelId="{82CF9EC4-AE7C-407F-B742-7BE99A1C508B}" type="pres">
      <dgm:prSet presAssocID="{AE21A5F3-F627-45B6-B8B6-96D3FC10A99B}" presName="node" presStyleLbl="node1" presStyleIdx="2" presStyleCnt="7">
        <dgm:presLayoutVars>
          <dgm:bulletEnabled val="1"/>
        </dgm:presLayoutVars>
      </dgm:prSet>
      <dgm:spPr/>
    </dgm:pt>
    <dgm:pt modelId="{6BA1D6D0-8C3C-49C9-B97B-9374F63AB45E}" type="pres">
      <dgm:prSet presAssocID="{6A52FED3-B9D3-49E0-86D3-6857E35C5ED7}" presName="sibTrans" presStyleLbl="sibTrans1D1" presStyleIdx="2" presStyleCnt="6"/>
      <dgm:spPr/>
    </dgm:pt>
    <dgm:pt modelId="{49CFD4E6-BF2B-4671-963A-54CEEA38660F}" type="pres">
      <dgm:prSet presAssocID="{6A52FED3-B9D3-49E0-86D3-6857E35C5ED7}" presName="connectorText" presStyleLbl="sibTrans1D1" presStyleIdx="2" presStyleCnt="6"/>
      <dgm:spPr/>
    </dgm:pt>
    <dgm:pt modelId="{46946259-E1F9-40DD-A274-8CE76FBB1F18}" type="pres">
      <dgm:prSet presAssocID="{2071A656-AFA7-4E0C-8E69-80F85EC5C68D}" presName="node" presStyleLbl="node1" presStyleIdx="3" presStyleCnt="7">
        <dgm:presLayoutVars>
          <dgm:bulletEnabled val="1"/>
        </dgm:presLayoutVars>
      </dgm:prSet>
      <dgm:spPr/>
    </dgm:pt>
    <dgm:pt modelId="{8ED3680D-F1D8-4AD1-BCC4-6F91ABE6277C}" type="pres">
      <dgm:prSet presAssocID="{031968BF-3D67-4DF4-A6A7-938A2CEBCD6E}" presName="sibTrans" presStyleLbl="sibTrans1D1" presStyleIdx="3" presStyleCnt="6"/>
      <dgm:spPr/>
    </dgm:pt>
    <dgm:pt modelId="{4BFA81A0-CCF7-4F14-B596-B526A0570061}" type="pres">
      <dgm:prSet presAssocID="{031968BF-3D67-4DF4-A6A7-938A2CEBCD6E}" presName="connectorText" presStyleLbl="sibTrans1D1" presStyleIdx="3" presStyleCnt="6"/>
      <dgm:spPr/>
    </dgm:pt>
    <dgm:pt modelId="{CBE14B4B-7498-4D94-91E0-863A00E8B8F3}" type="pres">
      <dgm:prSet presAssocID="{3BAACBEE-17F1-4D33-A9A8-F568FBD54B24}" presName="node" presStyleLbl="node1" presStyleIdx="4" presStyleCnt="7">
        <dgm:presLayoutVars>
          <dgm:bulletEnabled val="1"/>
        </dgm:presLayoutVars>
      </dgm:prSet>
      <dgm:spPr/>
    </dgm:pt>
    <dgm:pt modelId="{9E522790-7047-422D-8E14-77F1B6633BFF}" type="pres">
      <dgm:prSet presAssocID="{223E7B02-A02B-4182-9BE8-D5EB33147016}" presName="sibTrans" presStyleLbl="sibTrans1D1" presStyleIdx="4" presStyleCnt="6"/>
      <dgm:spPr/>
    </dgm:pt>
    <dgm:pt modelId="{7998EDA2-1C3C-49C8-A109-E3C7ABDDECC6}" type="pres">
      <dgm:prSet presAssocID="{223E7B02-A02B-4182-9BE8-D5EB33147016}" presName="connectorText" presStyleLbl="sibTrans1D1" presStyleIdx="4" presStyleCnt="6"/>
      <dgm:spPr/>
    </dgm:pt>
    <dgm:pt modelId="{FEC4667A-CF8F-47A7-8813-D563882E2AA9}" type="pres">
      <dgm:prSet presAssocID="{A9C5F28D-A8C4-48B5-B272-50085D990D4C}" presName="node" presStyleLbl="node1" presStyleIdx="5" presStyleCnt="7">
        <dgm:presLayoutVars>
          <dgm:bulletEnabled val="1"/>
        </dgm:presLayoutVars>
      </dgm:prSet>
      <dgm:spPr/>
    </dgm:pt>
    <dgm:pt modelId="{E71AF2F9-26CC-491E-87BA-4E4DD6E4390A}" type="pres">
      <dgm:prSet presAssocID="{10351A51-CCD8-46E4-902D-ECE7FB8391CD}" presName="sibTrans" presStyleLbl="sibTrans1D1" presStyleIdx="5" presStyleCnt="6"/>
      <dgm:spPr/>
    </dgm:pt>
    <dgm:pt modelId="{9F9B2898-C4F7-438E-95B4-475EF855A33F}" type="pres">
      <dgm:prSet presAssocID="{10351A51-CCD8-46E4-902D-ECE7FB8391CD}" presName="connectorText" presStyleLbl="sibTrans1D1" presStyleIdx="5" presStyleCnt="6"/>
      <dgm:spPr/>
    </dgm:pt>
    <dgm:pt modelId="{C9A71188-1529-4BC6-B55A-916F1DA27B97}" type="pres">
      <dgm:prSet presAssocID="{F6F18C70-54C1-4F40-A3F2-6BDEBBB31FAE}" presName="node" presStyleLbl="node1" presStyleIdx="6" presStyleCnt="7">
        <dgm:presLayoutVars>
          <dgm:bulletEnabled val="1"/>
        </dgm:presLayoutVars>
      </dgm:prSet>
      <dgm:spPr/>
    </dgm:pt>
  </dgm:ptLst>
  <dgm:cxnLst>
    <dgm:cxn modelId="{F711A801-7675-45E2-81F1-AA1B6FAE9F28}" type="presOf" srcId="{031968BF-3D67-4DF4-A6A7-938A2CEBCD6E}" destId="{8ED3680D-F1D8-4AD1-BCC4-6F91ABE6277C}" srcOrd="0" destOrd="0" presId="urn:microsoft.com/office/officeart/2016/7/layout/RepeatingBendingProcessNew"/>
    <dgm:cxn modelId="{43599B05-7492-4AB7-8B41-406C6D3A7C9B}" type="presOf" srcId="{2388BA98-124E-496A-8C59-3E42EE075D1E}" destId="{3B1DD8EB-49B9-4205-8C30-C46E167CF460}" srcOrd="0" destOrd="0" presId="urn:microsoft.com/office/officeart/2016/7/layout/RepeatingBendingProcessNew"/>
    <dgm:cxn modelId="{2AA42213-EB43-4600-A47F-F6FDD92DB880}" srcId="{77DDB09D-6C5F-412A-9C9A-751411BD94BD}" destId="{298F764F-9F2A-4EB4-95F5-9F54CE6403EB}" srcOrd="0" destOrd="0" parTransId="{0D97BDC8-677F-4B12-B49E-4E26D6CB5FE5}" sibTransId="{6583C57D-D5BF-4241-9AF5-1D913B3E484D}"/>
    <dgm:cxn modelId="{CBEA4C21-5A47-46B0-B8E4-BBC2BE6BE529}" type="presOf" srcId="{6583C57D-D5BF-4241-9AF5-1D913B3E484D}" destId="{FCE0934E-5827-496B-BBFC-BEC5B06A15A2}" srcOrd="0" destOrd="0" presId="urn:microsoft.com/office/officeart/2016/7/layout/RepeatingBendingProcessNew"/>
    <dgm:cxn modelId="{626D292D-3B6F-4ABF-B984-20532C1401D5}" type="presOf" srcId="{223E7B02-A02B-4182-9BE8-D5EB33147016}" destId="{7998EDA2-1C3C-49C8-A109-E3C7ABDDECC6}" srcOrd="1" destOrd="0" presId="urn:microsoft.com/office/officeart/2016/7/layout/RepeatingBendingProcessNew"/>
    <dgm:cxn modelId="{A229B335-77D5-4CEF-B1F9-56F2E5D3815B}" type="presOf" srcId="{6A52FED3-B9D3-49E0-86D3-6857E35C5ED7}" destId="{6BA1D6D0-8C3C-49C9-B97B-9374F63AB45E}" srcOrd="0" destOrd="0" presId="urn:microsoft.com/office/officeart/2016/7/layout/RepeatingBendingProcessNew"/>
    <dgm:cxn modelId="{6FAA0838-B981-4797-8CB5-CBA2BBC47EFA}" srcId="{77DDB09D-6C5F-412A-9C9A-751411BD94BD}" destId="{F6F18C70-54C1-4F40-A3F2-6BDEBBB31FAE}" srcOrd="6" destOrd="0" parTransId="{6022E11D-48F9-401C-9A36-3A9DCB66C0EC}" sibTransId="{737DA2C3-FD74-49CD-A289-9C744E2D0BF2}"/>
    <dgm:cxn modelId="{802A4A3C-C723-4C96-BC70-C659EFA9A5F4}" type="presOf" srcId="{6A52FED3-B9D3-49E0-86D3-6857E35C5ED7}" destId="{49CFD4E6-BF2B-4671-963A-54CEEA38660F}" srcOrd="1" destOrd="0" presId="urn:microsoft.com/office/officeart/2016/7/layout/RepeatingBendingProcessNew"/>
    <dgm:cxn modelId="{4D73DA5E-EFFE-4FC3-A0D1-061A0B36C8A7}" type="presOf" srcId="{2388BA98-124E-496A-8C59-3E42EE075D1E}" destId="{4309A7E9-3013-40CF-9682-F419FAC8EE6D}" srcOrd="1" destOrd="0" presId="urn:microsoft.com/office/officeart/2016/7/layout/RepeatingBendingProcessNew"/>
    <dgm:cxn modelId="{543A7541-5CB5-4367-845D-D1F7EB6FD550}" type="presOf" srcId="{F6F18C70-54C1-4F40-A3F2-6BDEBBB31FAE}" destId="{C9A71188-1529-4BC6-B55A-916F1DA27B97}" srcOrd="0" destOrd="0" presId="urn:microsoft.com/office/officeart/2016/7/layout/RepeatingBendingProcessNew"/>
    <dgm:cxn modelId="{AD808765-6901-4F48-971F-5076FBCEDFB9}" type="presOf" srcId="{6583C57D-D5BF-4241-9AF5-1D913B3E484D}" destId="{DC7F8E6F-768C-4EF0-8C36-BD6B32C07B72}" srcOrd="1" destOrd="0" presId="urn:microsoft.com/office/officeart/2016/7/layout/RepeatingBendingProcessNew"/>
    <dgm:cxn modelId="{4D3E064A-CADF-4A16-89E4-7FEDE0E116B8}" type="presOf" srcId="{77DDB09D-6C5F-412A-9C9A-751411BD94BD}" destId="{D53BD7AF-855F-4AD4-804A-A012C79EA33C}" srcOrd="0" destOrd="0" presId="urn:microsoft.com/office/officeart/2016/7/layout/RepeatingBendingProcessNew"/>
    <dgm:cxn modelId="{1ADC416E-4D0D-4C5C-8A18-4AC76151F61D}" type="presOf" srcId="{10351A51-CCD8-46E4-902D-ECE7FB8391CD}" destId="{9F9B2898-C4F7-438E-95B4-475EF855A33F}" srcOrd="1" destOrd="0" presId="urn:microsoft.com/office/officeart/2016/7/layout/RepeatingBendingProcessNew"/>
    <dgm:cxn modelId="{35CDFA7F-9C31-42C6-BF6C-5EB830A4E8C1}" type="presOf" srcId="{031968BF-3D67-4DF4-A6A7-938A2CEBCD6E}" destId="{4BFA81A0-CCF7-4F14-B596-B526A0570061}" srcOrd="1" destOrd="0" presId="urn:microsoft.com/office/officeart/2016/7/layout/RepeatingBendingProcessNew"/>
    <dgm:cxn modelId="{A0201B82-31FD-4C82-ABE4-60BB7AC74232}" type="presOf" srcId="{AE21A5F3-F627-45B6-B8B6-96D3FC10A99B}" destId="{82CF9EC4-AE7C-407F-B742-7BE99A1C508B}" srcOrd="0" destOrd="0" presId="urn:microsoft.com/office/officeart/2016/7/layout/RepeatingBendingProcessNew"/>
    <dgm:cxn modelId="{96BE5284-48BF-4CD7-8B45-CF41ECEE6038}" type="presOf" srcId="{10351A51-CCD8-46E4-902D-ECE7FB8391CD}" destId="{E71AF2F9-26CC-491E-87BA-4E4DD6E4390A}" srcOrd="0" destOrd="0" presId="urn:microsoft.com/office/officeart/2016/7/layout/RepeatingBendingProcessNew"/>
    <dgm:cxn modelId="{C9B4E890-5B27-4CF0-87B6-FF99B134E390}" srcId="{77DDB09D-6C5F-412A-9C9A-751411BD94BD}" destId="{3BAACBEE-17F1-4D33-A9A8-F568FBD54B24}" srcOrd="4" destOrd="0" parTransId="{5426D0F8-D5AC-4D99-B10B-DD014226C9D0}" sibTransId="{223E7B02-A02B-4182-9BE8-D5EB33147016}"/>
    <dgm:cxn modelId="{85131F94-023E-433E-9E32-044DB869B0B5}" type="presOf" srcId="{298F764F-9F2A-4EB4-95F5-9F54CE6403EB}" destId="{635B5C5E-1DE7-4C25-BE87-A04903A846C2}" srcOrd="0" destOrd="0" presId="urn:microsoft.com/office/officeart/2016/7/layout/RepeatingBendingProcessNew"/>
    <dgm:cxn modelId="{53F7CE97-58B0-48B7-A4F9-35015BA720C7}" srcId="{77DDB09D-6C5F-412A-9C9A-751411BD94BD}" destId="{2071A656-AFA7-4E0C-8E69-80F85EC5C68D}" srcOrd="3" destOrd="0" parTransId="{F42E37CD-1168-4BC5-BCED-5263F441DDD4}" sibTransId="{031968BF-3D67-4DF4-A6A7-938A2CEBCD6E}"/>
    <dgm:cxn modelId="{EC29519D-98E0-4A71-811C-383ED1849D9B}" type="presOf" srcId="{A9C5F28D-A8C4-48B5-B272-50085D990D4C}" destId="{FEC4667A-CF8F-47A7-8813-D563882E2AA9}" srcOrd="0" destOrd="0" presId="urn:microsoft.com/office/officeart/2016/7/layout/RepeatingBendingProcessNew"/>
    <dgm:cxn modelId="{B46801A1-7368-46ED-9923-D7BF6180CB86}" srcId="{77DDB09D-6C5F-412A-9C9A-751411BD94BD}" destId="{A9C5F28D-A8C4-48B5-B272-50085D990D4C}" srcOrd="5" destOrd="0" parTransId="{A1880713-87E4-4015-9C0B-F4166F97975C}" sibTransId="{10351A51-CCD8-46E4-902D-ECE7FB8391CD}"/>
    <dgm:cxn modelId="{443CC2AC-E263-4E16-981A-2C1763504A8B}" type="presOf" srcId="{3BAACBEE-17F1-4D33-A9A8-F568FBD54B24}" destId="{CBE14B4B-7498-4D94-91E0-863A00E8B8F3}" srcOrd="0" destOrd="0" presId="urn:microsoft.com/office/officeart/2016/7/layout/RepeatingBendingProcessNew"/>
    <dgm:cxn modelId="{EF63EEB4-9AC1-4FC3-8142-4E64F2957ADF}" type="presOf" srcId="{0211D5C3-7D74-4AA8-A085-D9361FE3C80F}" destId="{5FD5098B-8E1C-485D-AB75-B273E06B8B7F}" srcOrd="0" destOrd="0" presId="urn:microsoft.com/office/officeart/2016/7/layout/RepeatingBendingProcessNew"/>
    <dgm:cxn modelId="{01D1FBBE-6EFE-44EB-8B30-A310A59BB617}" type="presOf" srcId="{2071A656-AFA7-4E0C-8E69-80F85EC5C68D}" destId="{46946259-E1F9-40DD-A274-8CE76FBB1F18}" srcOrd="0" destOrd="0" presId="urn:microsoft.com/office/officeart/2016/7/layout/RepeatingBendingProcessNew"/>
    <dgm:cxn modelId="{8B6385D7-7BF3-4DE5-A949-97D4F31E83EB}" type="presOf" srcId="{223E7B02-A02B-4182-9BE8-D5EB33147016}" destId="{9E522790-7047-422D-8E14-77F1B6633BFF}" srcOrd="0" destOrd="0" presId="urn:microsoft.com/office/officeart/2016/7/layout/RepeatingBendingProcessNew"/>
    <dgm:cxn modelId="{2946ECDE-6E1B-42F5-A361-9C76571912D0}" srcId="{77DDB09D-6C5F-412A-9C9A-751411BD94BD}" destId="{AE21A5F3-F627-45B6-B8B6-96D3FC10A99B}" srcOrd="2" destOrd="0" parTransId="{8F8B94ED-C09B-4261-9B97-8A40B62E7254}" sibTransId="{6A52FED3-B9D3-49E0-86D3-6857E35C5ED7}"/>
    <dgm:cxn modelId="{733203EA-BC53-4A3F-8889-C046024E939E}" srcId="{77DDB09D-6C5F-412A-9C9A-751411BD94BD}" destId="{0211D5C3-7D74-4AA8-A085-D9361FE3C80F}" srcOrd="1" destOrd="0" parTransId="{B1415DF5-3DBB-4EF1-97A8-F099F66587F3}" sibTransId="{2388BA98-124E-496A-8C59-3E42EE075D1E}"/>
    <dgm:cxn modelId="{84F61A75-DBF0-4DB6-99C8-5FC05BC4C012}" type="presParOf" srcId="{D53BD7AF-855F-4AD4-804A-A012C79EA33C}" destId="{635B5C5E-1DE7-4C25-BE87-A04903A846C2}" srcOrd="0" destOrd="0" presId="urn:microsoft.com/office/officeart/2016/7/layout/RepeatingBendingProcessNew"/>
    <dgm:cxn modelId="{3D25FF38-4EB6-493A-BAC3-4DA5217D6772}" type="presParOf" srcId="{D53BD7AF-855F-4AD4-804A-A012C79EA33C}" destId="{FCE0934E-5827-496B-BBFC-BEC5B06A15A2}" srcOrd="1" destOrd="0" presId="urn:microsoft.com/office/officeart/2016/7/layout/RepeatingBendingProcessNew"/>
    <dgm:cxn modelId="{9BEBFD5C-BB8A-452E-A253-31675EA332BC}" type="presParOf" srcId="{FCE0934E-5827-496B-BBFC-BEC5B06A15A2}" destId="{DC7F8E6F-768C-4EF0-8C36-BD6B32C07B72}" srcOrd="0" destOrd="0" presId="urn:microsoft.com/office/officeart/2016/7/layout/RepeatingBendingProcessNew"/>
    <dgm:cxn modelId="{1727CC0D-AE9B-4524-9374-2ADA649AAA82}" type="presParOf" srcId="{D53BD7AF-855F-4AD4-804A-A012C79EA33C}" destId="{5FD5098B-8E1C-485D-AB75-B273E06B8B7F}" srcOrd="2" destOrd="0" presId="urn:microsoft.com/office/officeart/2016/7/layout/RepeatingBendingProcessNew"/>
    <dgm:cxn modelId="{5B2EEE6A-6838-4BA6-BBA9-592C21191F6D}" type="presParOf" srcId="{D53BD7AF-855F-4AD4-804A-A012C79EA33C}" destId="{3B1DD8EB-49B9-4205-8C30-C46E167CF460}" srcOrd="3" destOrd="0" presId="urn:microsoft.com/office/officeart/2016/7/layout/RepeatingBendingProcessNew"/>
    <dgm:cxn modelId="{92C6E48D-207E-4A8A-8690-852F5A589E61}" type="presParOf" srcId="{3B1DD8EB-49B9-4205-8C30-C46E167CF460}" destId="{4309A7E9-3013-40CF-9682-F419FAC8EE6D}" srcOrd="0" destOrd="0" presId="urn:microsoft.com/office/officeart/2016/7/layout/RepeatingBendingProcessNew"/>
    <dgm:cxn modelId="{DC2629EE-FE0B-4F49-8CF9-D9404B762973}" type="presParOf" srcId="{D53BD7AF-855F-4AD4-804A-A012C79EA33C}" destId="{82CF9EC4-AE7C-407F-B742-7BE99A1C508B}" srcOrd="4" destOrd="0" presId="urn:microsoft.com/office/officeart/2016/7/layout/RepeatingBendingProcessNew"/>
    <dgm:cxn modelId="{F56D0414-4AAD-4577-81BA-67CC5A1F8066}" type="presParOf" srcId="{D53BD7AF-855F-4AD4-804A-A012C79EA33C}" destId="{6BA1D6D0-8C3C-49C9-B97B-9374F63AB45E}" srcOrd="5" destOrd="0" presId="urn:microsoft.com/office/officeart/2016/7/layout/RepeatingBendingProcessNew"/>
    <dgm:cxn modelId="{3B91ACE9-D0F2-41D7-BE06-D54ADB1929C9}" type="presParOf" srcId="{6BA1D6D0-8C3C-49C9-B97B-9374F63AB45E}" destId="{49CFD4E6-BF2B-4671-963A-54CEEA38660F}" srcOrd="0" destOrd="0" presId="urn:microsoft.com/office/officeart/2016/7/layout/RepeatingBendingProcessNew"/>
    <dgm:cxn modelId="{6E2F1E18-43D6-4094-BF22-9E42147AFC43}" type="presParOf" srcId="{D53BD7AF-855F-4AD4-804A-A012C79EA33C}" destId="{46946259-E1F9-40DD-A274-8CE76FBB1F18}" srcOrd="6" destOrd="0" presId="urn:microsoft.com/office/officeart/2016/7/layout/RepeatingBendingProcessNew"/>
    <dgm:cxn modelId="{FCB45FE3-C71A-477C-99AD-3E74AA38A7FC}" type="presParOf" srcId="{D53BD7AF-855F-4AD4-804A-A012C79EA33C}" destId="{8ED3680D-F1D8-4AD1-BCC4-6F91ABE6277C}" srcOrd="7" destOrd="0" presId="urn:microsoft.com/office/officeart/2016/7/layout/RepeatingBendingProcessNew"/>
    <dgm:cxn modelId="{CA024020-4FFA-4351-881F-22F8C7593DFE}" type="presParOf" srcId="{8ED3680D-F1D8-4AD1-BCC4-6F91ABE6277C}" destId="{4BFA81A0-CCF7-4F14-B596-B526A0570061}" srcOrd="0" destOrd="0" presId="urn:microsoft.com/office/officeart/2016/7/layout/RepeatingBendingProcessNew"/>
    <dgm:cxn modelId="{5B4F8C5D-26DD-449F-873D-94A5E2001740}" type="presParOf" srcId="{D53BD7AF-855F-4AD4-804A-A012C79EA33C}" destId="{CBE14B4B-7498-4D94-91E0-863A00E8B8F3}" srcOrd="8" destOrd="0" presId="urn:microsoft.com/office/officeart/2016/7/layout/RepeatingBendingProcessNew"/>
    <dgm:cxn modelId="{8BA5D7F8-302A-41E0-8049-C58A7D042E01}" type="presParOf" srcId="{D53BD7AF-855F-4AD4-804A-A012C79EA33C}" destId="{9E522790-7047-422D-8E14-77F1B6633BFF}" srcOrd="9" destOrd="0" presId="urn:microsoft.com/office/officeart/2016/7/layout/RepeatingBendingProcessNew"/>
    <dgm:cxn modelId="{462C6642-8F99-4966-B0C9-BEF2FDE8541C}" type="presParOf" srcId="{9E522790-7047-422D-8E14-77F1B6633BFF}" destId="{7998EDA2-1C3C-49C8-A109-E3C7ABDDECC6}" srcOrd="0" destOrd="0" presId="urn:microsoft.com/office/officeart/2016/7/layout/RepeatingBendingProcessNew"/>
    <dgm:cxn modelId="{764AA24B-13F0-43B3-842D-C3E461A5DB93}" type="presParOf" srcId="{D53BD7AF-855F-4AD4-804A-A012C79EA33C}" destId="{FEC4667A-CF8F-47A7-8813-D563882E2AA9}" srcOrd="10" destOrd="0" presId="urn:microsoft.com/office/officeart/2016/7/layout/RepeatingBendingProcessNew"/>
    <dgm:cxn modelId="{8E90EDAF-90D9-4995-A963-510D5F154F58}" type="presParOf" srcId="{D53BD7AF-855F-4AD4-804A-A012C79EA33C}" destId="{E71AF2F9-26CC-491E-87BA-4E4DD6E4390A}" srcOrd="11" destOrd="0" presId="urn:microsoft.com/office/officeart/2016/7/layout/RepeatingBendingProcessNew"/>
    <dgm:cxn modelId="{4FDF8271-BC50-4F6F-8079-3A9D30FE902E}" type="presParOf" srcId="{E71AF2F9-26CC-491E-87BA-4E4DD6E4390A}" destId="{9F9B2898-C4F7-438E-95B4-475EF855A33F}" srcOrd="0" destOrd="0" presId="urn:microsoft.com/office/officeart/2016/7/layout/RepeatingBendingProcessNew"/>
    <dgm:cxn modelId="{E26E5060-9E46-4D67-A147-9F473CFF71D4}" type="presParOf" srcId="{D53BD7AF-855F-4AD4-804A-A012C79EA33C}" destId="{C9A71188-1529-4BC6-B55A-916F1DA27B97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254905-6F2A-40E3-A833-DC32734972A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939974-B575-46BA-967A-1F34B85D2A30}">
      <dgm:prSet/>
      <dgm:spPr/>
      <dgm:t>
        <a:bodyPr/>
        <a:lstStyle/>
        <a:p>
          <a:r>
            <a:rPr lang="en-US"/>
            <a:t>Successfully developed a hybrid AI-powered fashion recommendation system with real-time adaptability and personalization.</a:t>
          </a:r>
        </a:p>
      </dgm:t>
    </dgm:pt>
    <dgm:pt modelId="{99E8B3DC-A45A-4E6F-8E1D-4F9FFDC7D179}" type="parTrans" cxnId="{4DA99E5C-8E63-41A1-9FB0-E135A5D8715E}">
      <dgm:prSet/>
      <dgm:spPr/>
      <dgm:t>
        <a:bodyPr/>
        <a:lstStyle/>
        <a:p>
          <a:endParaRPr lang="en-US"/>
        </a:p>
      </dgm:t>
    </dgm:pt>
    <dgm:pt modelId="{3C152C00-94A8-4F99-B0FA-0F5E7603D009}" type="sibTrans" cxnId="{4DA99E5C-8E63-41A1-9FB0-E135A5D8715E}">
      <dgm:prSet/>
      <dgm:spPr/>
      <dgm:t>
        <a:bodyPr/>
        <a:lstStyle/>
        <a:p>
          <a:endParaRPr lang="en-US"/>
        </a:p>
      </dgm:t>
    </dgm:pt>
    <dgm:pt modelId="{A5CDB6A6-1BB3-42BB-8DA7-E741EEF2DD07}">
      <dgm:prSet/>
      <dgm:spPr/>
      <dgm:t>
        <a:bodyPr/>
        <a:lstStyle/>
        <a:p>
          <a:r>
            <a:rPr lang="en-US"/>
            <a:t>Integrated Meta Llama 3.1 with Django and content-based filtering to handle vague queries and cold starts effectively.</a:t>
          </a:r>
        </a:p>
      </dgm:t>
    </dgm:pt>
    <dgm:pt modelId="{30D710C4-F2EF-4638-A2E5-7B70FA3A0F76}" type="parTrans" cxnId="{04C293B7-E618-4CF3-BE91-ACA793EF64EE}">
      <dgm:prSet/>
      <dgm:spPr/>
      <dgm:t>
        <a:bodyPr/>
        <a:lstStyle/>
        <a:p>
          <a:endParaRPr lang="en-US"/>
        </a:p>
      </dgm:t>
    </dgm:pt>
    <dgm:pt modelId="{1480FE54-B346-4AA2-9CD6-47905CD22C4B}" type="sibTrans" cxnId="{04C293B7-E618-4CF3-BE91-ACA793EF64EE}">
      <dgm:prSet/>
      <dgm:spPr/>
      <dgm:t>
        <a:bodyPr/>
        <a:lstStyle/>
        <a:p>
          <a:endParaRPr lang="en-US"/>
        </a:p>
      </dgm:t>
    </dgm:pt>
    <dgm:pt modelId="{CD25B488-F868-4E87-901C-E61A2A440705}">
      <dgm:prSet/>
      <dgm:spPr/>
      <dgm:t>
        <a:bodyPr/>
        <a:lstStyle/>
        <a:p>
          <a:r>
            <a:rPr lang="en-US"/>
            <a:t>Achieved 100% accuracy on occasion-based recommendations and 75% on budget alignment across test scenarios.</a:t>
          </a:r>
        </a:p>
      </dgm:t>
    </dgm:pt>
    <dgm:pt modelId="{E77EF9D4-DE4C-4F1E-83D1-E5B085EB051E}" type="parTrans" cxnId="{4A5A06A7-AC10-4049-B0B9-311AF21B2C9E}">
      <dgm:prSet/>
      <dgm:spPr/>
      <dgm:t>
        <a:bodyPr/>
        <a:lstStyle/>
        <a:p>
          <a:endParaRPr lang="en-US"/>
        </a:p>
      </dgm:t>
    </dgm:pt>
    <dgm:pt modelId="{4256EDDF-9C8B-4DAD-956D-1079A9B57620}" type="sibTrans" cxnId="{4A5A06A7-AC10-4049-B0B9-311AF21B2C9E}">
      <dgm:prSet/>
      <dgm:spPr/>
      <dgm:t>
        <a:bodyPr/>
        <a:lstStyle/>
        <a:p>
          <a:endParaRPr lang="en-US"/>
        </a:p>
      </dgm:t>
    </dgm:pt>
    <dgm:pt modelId="{D77DAE1E-6546-469F-B084-CA49F5A231D1}">
      <dgm:prSet/>
      <dgm:spPr/>
      <dgm:t>
        <a:bodyPr/>
        <a:lstStyle/>
        <a:p>
          <a:r>
            <a:rPr lang="en-US"/>
            <a:t>System promotes inclusivity through body-type, gender, and brand-aware filtering for diverse user needs.</a:t>
          </a:r>
        </a:p>
      </dgm:t>
    </dgm:pt>
    <dgm:pt modelId="{EDF350DE-D2B9-481B-AC9A-6A481426279F}" type="parTrans" cxnId="{92EA8C8E-75D2-478E-89E3-1A13DF8163A5}">
      <dgm:prSet/>
      <dgm:spPr/>
      <dgm:t>
        <a:bodyPr/>
        <a:lstStyle/>
        <a:p>
          <a:endParaRPr lang="en-US"/>
        </a:p>
      </dgm:t>
    </dgm:pt>
    <dgm:pt modelId="{FC5EC24A-28A0-4A1F-AB47-FD8973EB75BE}" type="sibTrans" cxnId="{92EA8C8E-75D2-478E-89E3-1A13DF8163A5}">
      <dgm:prSet/>
      <dgm:spPr/>
      <dgm:t>
        <a:bodyPr/>
        <a:lstStyle/>
        <a:p>
          <a:endParaRPr lang="en-US"/>
        </a:p>
      </dgm:t>
    </dgm:pt>
    <dgm:pt modelId="{1AC5BE6D-B7A9-47AD-BD25-3AB481CBF98C}">
      <dgm:prSet/>
      <dgm:spPr/>
      <dgm:t>
        <a:bodyPr/>
        <a:lstStyle/>
        <a:p>
          <a:r>
            <a:rPr lang="en-US"/>
            <a:t>Ready for scaling and further enhancement with larger datasets, feedback integration, and ethical filtering logic.</a:t>
          </a:r>
        </a:p>
      </dgm:t>
    </dgm:pt>
    <dgm:pt modelId="{22568AE7-45D6-4956-82DE-E57779969E2A}" type="parTrans" cxnId="{E863CF94-6C06-496B-A0AE-979E2DA5CCB1}">
      <dgm:prSet/>
      <dgm:spPr/>
      <dgm:t>
        <a:bodyPr/>
        <a:lstStyle/>
        <a:p>
          <a:endParaRPr lang="en-US"/>
        </a:p>
      </dgm:t>
    </dgm:pt>
    <dgm:pt modelId="{090A20C0-4503-4A9A-AD37-8B6FD2AAEC49}" type="sibTrans" cxnId="{E863CF94-6C06-496B-A0AE-979E2DA5CCB1}">
      <dgm:prSet/>
      <dgm:spPr/>
      <dgm:t>
        <a:bodyPr/>
        <a:lstStyle/>
        <a:p>
          <a:endParaRPr lang="en-US"/>
        </a:p>
      </dgm:t>
    </dgm:pt>
    <dgm:pt modelId="{2049D7B5-BB76-4443-AD9D-BB8A03AAFD7E}" type="pres">
      <dgm:prSet presAssocID="{1F254905-6F2A-40E3-A833-DC32734972AD}" presName="linear" presStyleCnt="0">
        <dgm:presLayoutVars>
          <dgm:animLvl val="lvl"/>
          <dgm:resizeHandles val="exact"/>
        </dgm:presLayoutVars>
      </dgm:prSet>
      <dgm:spPr/>
    </dgm:pt>
    <dgm:pt modelId="{A4392A57-D734-4FFF-9C6C-EE4DA849E4B5}" type="pres">
      <dgm:prSet presAssocID="{E3939974-B575-46BA-967A-1F34B85D2A3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A8520CD-6953-4496-98F0-43681866DE19}" type="pres">
      <dgm:prSet presAssocID="{3C152C00-94A8-4F99-B0FA-0F5E7603D009}" presName="spacer" presStyleCnt="0"/>
      <dgm:spPr/>
    </dgm:pt>
    <dgm:pt modelId="{898FE645-FC1A-4314-B2CA-E900E93A1F5D}" type="pres">
      <dgm:prSet presAssocID="{A5CDB6A6-1BB3-42BB-8DA7-E741EEF2DD0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C1B93EB-8E16-4966-B7A5-9A7166FCD7A7}" type="pres">
      <dgm:prSet presAssocID="{1480FE54-B346-4AA2-9CD6-47905CD22C4B}" presName="spacer" presStyleCnt="0"/>
      <dgm:spPr/>
    </dgm:pt>
    <dgm:pt modelId="{76644C78-E19C-4F97-8DC2-D9DFD39321D1}" type="pres">
      <dgm:prSet presAssocID="{CD25B488-F868-4E87-901C-E61A2A44070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322FF2E-5937-44C7-BF43-2570D0A2AAE8}" type="pres">
      <dgm:prSet presAssocID="{4256EDDF-9C8B-4DAD-956D-1079A9B57620}" presName="spacer" presStyleCnt="0"/>
      <dgm:spPr/>
    </dgm:pt>
    <dgm:pt modelId="{2DBB9732-8762-4B5E-A059-488E2D224D93}" type="pres">
      <dgm:prSet presAssocID="{D77DAE1E-6546-469F-B084-CA49F5A231D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ADEA822-0B2C-44F1-AEA2-32E773D3334E}" type="pres">
      <dgm:prSet presAssocID="{FC5EC24A-28A0-4A1F-AB47-FD8973EB75BE}" presName="spacer" presStyleCnt="0"/>
      <dgm:spPr/>
    </dgm:pt>
    <dgm:pt modelId="{53ABFD30-AC9A-44BB-B158-121C92D0136D}" type="pres">
      <dgm:prSet presAssocID="{1AC5BE6D-B7A9-47AD-BD25-3AB481CBF98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6C53206-B869-41CC-9616-4B3B308A4ADC}" type="presOf" srcId="{E3939974-B575-46BA-967A-1F34B85D2A30}" destId="{A4392A57-D734-4FFF-9C6C-EE4DA849E4B5}" srcOrd="0" destOrd="0" presId="urn:microsoft.com/office/officeart/2005/8/layout/vList2"/>
    <dgm:cxn modelId="{AEF35131-971B-4483-AB57-739323267A45}" type="presOf" srcId="{A5CDB6A6-1BB3-42BB-8DA7-E741EEF2DD07}" destId="{898FE645-FC1A-4314-B2CA-E900E93A1F5D}" srcOrd="0" destOrd="0" presId="urn:microsoft.com/office/officeart/2005/8/layout/vList2"/>
    <dgm:cxn modelId="{4DA99E5C-8E63-41A1-9FB0-E135A5D8715E}" srcId="{1F254905-6F2A-40E3-A833-DC32734972AD}" destId="{E3939974-B575-46BA-967A-1F34B85D2A30}" srcOrd="0" destOrd="0" parTransId="{99E8B3DC-A45A-4E6F-8E1D-4F9FFDC7D179}" sibTransId="{3C152C00-94A8-4F99-B0FA-0F5E7603D009}"/>
    <dgm:cxn modelId="{0ABC0062-CE34-448D-BBF1-558F9FFA5291}" type="presOf" srcId="{CD25B488-F868-4E87-901C-E61A2A440705}" destId="{76644C78-E19C-4F97-8DC2-D9DFD39321D1}" srcOrd="0" destOrd="0" presId="urn:microsoft.com/office/officeart/2005/8/layout/vList2"/>
    <dgm:cxn modelId="{B78CF259-7769-4CAD-B18C-6FFA475A2407}" type="presOf" srcId="{D77DAE1E-6546-469F-B084-CA49F5A231D1}" destId="{2DBB9732-8762-4B5E-A059-488E2D224D93}" srcOrd="0" destOrd="0" presId="urn:microsoft.com/office/officeart/2005/8/layout/vList2"/>
    <dgm:cxn modelId="{B22BC98C-7F0B-4660-BDE8-AF39E87D7C07}" type="presOf" srcId="{1AC5BE6D-B7A9-47AD-BD25-3AB481CBF98C}" destId="{53ABFD30-AC9A-44BB-B158-121C92D0136D}" srcOrd="0" destOrd="0" presId="urn:microsoft.com/office/officeart/2005/8/layout/vList2"/>
    <dgm:cxn modelId="{92EA8C8E-75D2-478E-89E3-1A13DF8163A5}" srcId="{1F254905-6F2A-40E3-A833-DC32734972AD}" destId="{D77DAE1E-6546-469F-B084-CA49F5A231D1}" srcOrd="3" destOrd="0" parTransId="{EDF350DE-D2B9-481B-AC9A-6A481426279F}" sibTransId="{FC5EC24A-28A0-4A1F-AB47-FD8973EB75BE}"/>
    <dgm:cxn modelId="{E863CF94-6C06-496B-A0AE-979E2DA5CCB1}" srcId="{1F254905-6F2A-40E3-A833-DC32734972AD}" destId="{1AC5BE6D-B7A9-47AD-BD25-3AB481CBF98C}" srcOrd="4" destOrd="0" parTransId="{22568AE7-45D6-4956-82DE-E57779969E2A}" sibTransId="{090A20C0-4503-4A9A-AD37-8B6FD2AAEC49}"/>
    <dgm:cxn modelId="{CDDB619F-6A71-4E48-82A8-67BFA1B31A3E}" type="presOf" srcId="{1F254905-6F2A-40E3-A833-DC32734972AD}" destId="{2049D7B5-BB76-4443-AD9D-BB8A03AAFD7E}" srcOrd="0" destOrd="0" presId="urn:microsoft.com/office/officeart/2005/8/layout/vList2"/>
    <dgm:cxn modelId="{4A5A06A7-AC10-4049-B0B9-311AF21B2C9E}" srcId="{1F254905-6F2A-40E3-A833-DC32734972AD}" destId="{CD25B488-F868-4E87-901C-E61A2A440705}" srcOrd="2" destOrd="0" parTransId="{E77EF9D4-DE4C-4F1E-83D1-E5B085EB051E}" sibTransId="{4256EDDF-9C8B-4DAD-956D-1079A9B57620}"/>
    <dgm:cxn modelId="{04C293B7-E618-4CF3-BE91-ACA793EF64EE}" srcId="{1F254905-6F2A-40E3-A833-DC32734972AD}" destId="{A5CDB6A6-1BB3-42BB-8DA7-E741EEF2DD07}" srcOrd="1" destOrd="0" parTransId="{30D710C4-F2EF-4638-A2E5-7B70FA3A0F76}" sibTransId="{1480FE54-B346-4AA2-9CD6-47905CD22C4B}"/>
    <dgm:cxn modelId="{A6F435F6-9744-45B1-BF98-D4F3E66E6067}" type="presParOf" srcId="{2049D7B5-BB76-4443-AD9D-BB8A03AAFD7E}" destId="{A4392A57-D734-4FFF-9C6C-EE4DA849E4B5}" srcOrd="0" destOrd="0" presId="urn:microsoft.com/office/officeart/2005/8/layout/vList2"/>
    <dgm:cxn modelId="{010D1332-0967-4A40-A180-E0EFF16A29E1}" type="presParOf" srcId="{2049D7B5-BB76-4443-AD9D-BB8A03AAFD7E}" destId="{DA8520CD-6953-4496-98F0-43681866DE19}" srcOrd="1" destOrd="0" presId="urn:microsoft.com/office/officeart/2005/8/layout/vList2"/>
    <dgm:cxn modelId="{B0634152-77A6-42F3-BB46-BF192F705588}" type="presParOf" srcId="{2049D7B5-BB76-4443-AD9D-BB8A03AAFD7E}" destId="{898FE645-FC1A-4314-B2CA-E900E93A1F5D}" srcOrd="2" destOrd="0" presId="urn:microsoft.com/office/officeart/2005/8/layout/vList2"/>
    <dgm:cxn modelId="{6F8122FE-836F-4729-A904-DFAEF33F39FE}" type="presParOf" srcId="{2049D7B5-BB76-4443-AD9D-BB8A03AAFD7E}" destId="{FC1B93EB-8E16-4966-B7A5-9A7166FCD7A7}" srcOrd="3" destOrd="0" presId="urn:microsoft.com/office/officeart/2005/8/layout/vList2"/>
    <dgm:cxn modelId="{5BCD7F1B-1D0F-4306-BBB2-969061A6D162}" type="presParOf" srcId="{2049D7B5-BB76-4443-AD9D-BB8A03AAFD7E}" destId="{76644C78-E19C-4F97-8DC2-D9DFD39321D1}" srcOrd="4" destOrd="0" presId="urn:microsoft.com/office/officeart/2005/8/layout/vList2"/>
    <dgm:cxn modelId="{6C072B6D-887A-4F1E-9661-B9B76A18A67E}" type="presParOf" srcId="{2049D7B5-BB76-4443-AD9D-BB8A03AAFD7E}" destId="{0322FF2E-5937-44C7-BF43-2570D0A2AAE8}" srcOrd="5" destOrd="0" presId="urn:microsoft.com/office/officeart/2005/8/layout/vList2"/>
    <dgm:cxn modelId="{9DB7F928-7512-44E0-A85B-993166AA5AEA}" type="presParOf" srcId="{2049D7B5-BB76-4443-AD9D-BB8A03AAFD7E}" destId="{2DBB9732-8762-4B5E-A059-488E2D224D93}" srcOrd="6" destOrd="0" presId="urn:microsoft.com/office/officeart/2005/8/layout/vList2"/>
    <dgm:cxn modelId="{F7223DE8-D75B-43F2-B101-C1B10887A21A}" type="presParOf" srcId="{2049D7B5-BB76-4443-AD9D-BB8A03AAFD7E}" destId="{4ADEA822-0B2C-44F1-AEA2-32E773D3334E}" srcOrd="7" destOrd="0" presId="urn:microsoft.com/office/officeart/2005/8/layout/vList2"/>
    <dgm:cxn modelId="{7B0C8BA3-1341-4087-82B5-3803B3F6BE85}" type="presParOf" srcId="{2049D7B5-BB76-4443-AD9D-BB8A03AAFD7E}" destId="{53ABFD30-AC9A-44BB-B158-121C92D0136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E0934E-5827-496B-BBFC-BEC5B06A15A2}">
      <dsp:nvSpPr>
        <dsp:cNvPr id="0" name=""/>
        <dsp:cNvSpPr/>
      </dsp:nvSpPr>
      <dsp:spPr>
        <a:xfrm>
          <a:off x="2078039" y="655492"/>
          <a:ext cx="4464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649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89360" y="698827"/>
        <a:ext cx="23854" cy="4770"/>
      </dsp:txXfrm>
    </dsp:sp>
    <dsp:sp modelId="{635B5C5E-1DE7-4C25-BE87-A04903A846C2}">
      <dsp:nvSpPr>
        <dsp:cNvPr id="0" name=""/>
        <dsp:cNvSpPr/>
      </dsp:nvSpPr>
      <dsp:spPr>
        <a:xfrm>
          <a:off x="5510" y="78914"/>
          <a:ext cx="2074329" cy="12445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44" tIns="106693" rIns="101644" bIns="10669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Aim: Build an adaptive, personalized shopping assistant using natural language and structured content filtering.</a:t>
          </a:r>
        </a:p>
      </dsp:txBody>
      <dsp:txXfrm>
        <a:off x="5510" y="78914"/>
        <a:ext cx="2074329" cy="1244597"/>
      </dsp:txXfrm>
    </dsp:sp>
    <dsp:sp modelId="{3B1DD8EB-49B9-4205-8C30-C46E167CF460}">
      <dsp:nvSpPr>
        <dsp:cNvPr id="0" name=""/>
        <dsp:cNvSpPr/>
      </dsp:nvSpPr>
      <dsp:spPr>
        <a:xfrm>
          <a:off x="4629464" y="655492"/>
          <a:ext cx="4464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649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40785" y="698827"/>
        <a:ext cx="23854" cy="4770"/>
      </dsp:txXfrm>
    </dsp:sp>
    <dsp:sp modelId="{5FD5098B-8E1C-485D-AB75-B273E06B8B7F}">
      <dsp:nvSpPr>
        <dsp:cNvPr id="0" name=""/>
        <dsp:cNvSpPr/>
      </dsp:nvSpPr>
      <dsp:spPr>
        <a:xfrm>
          <a:off x="2556935" y="78914"/>
          <a:ext cx="2074329" cy="12445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44" tIns="106693" rIns="101644" bIns="10669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Objective 1: Integrate AI-based NLP with content filtering for context-specific fashion recommendations.</a:t>
          </a:r>
        </a:p>
      </dsp:txBody>
      <dsp:txXfrm>
        <a:off x="2556935" y="78914"/>
        <a:ext cx="2074329" cy="1244597"/>
      </dsp:txXfrm>
    </dsp:sp>
    <dsp:sp modelId="{6BA1D6D0-8C3C-49C9-B97B-9374F63AB45E}">
      <dsp:nvSpPr>
        <dsp:cNvPr id="0" name=""/>
        <dsp:cNvSpPr/>
      </dsp:nvSpPr>
      <dsp:spPr>
        <a:xfrm>
          <a:off x="1042675" y="1321711"/>
          <a:ext cx="5102849" cy="446495"/>
        </a:xfrm>
        <a:custGeom>
          <a:avLst/>
          <a:gdLst/>
          <a:ahLst/>
          <a:cxnLst/>
          <a:rect l="0" t="0" r="0" b="0"/>
          <a:pathLst>
            <a:path>
              <a:moveTo>
                <a:pt x="5102849" y="0"/>
              </a:moveTo>
              <a:lnTo>
                <a:pt x="5102849" y="240347"/>
              </a:lnTo>
              <a:lnTo>
                <a:pt x="0" y="240347"/>
              </a:lnTo>
              <a:lnTo>
                <a:pt x="0" y="44649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65972" y="1542573"/>
        <a:ext cx="256255" cy="4770"/>
      </dsp:txXfrm>
    </dsp:sp>
    <dsp:sp modelId="{82CF9EC4-AE7C-407F-B742-7BE99A1C508B}">
      <dsp:nvSpPr>
        <dsp:cNvPr id="0" name=""/>
        <dsp:cNvSpPr/>
      </dsp:nvSpPr>
      <dsp:spPr>
        <a:xfrm>
          <a:off x="5108360" y="78914"/>
          <a:ext cx="2074329" cy="12445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44" tIns="106693" rIns="101644" bIns="10669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Objective 2: Implement a dynamic front-end using Bootstrap and AJAX for seamless user interaction.</a:t>
          </a:r>
        </a:p>
      </dsp:txBody>
      <dsp:txXfrm>
        <a:off x="5108360" y="78914"/>
        <a:ext cx="2074329" cy="1244597"/>
      </dsp:txXfrm>
    </dsp:sp>
    <dsp:sp modelId="{8ED3680D-F1D8-4AD1-BCC4-6F91ABE6277C}">
      <dsp:nvSpPr>
        <dsp:cNvPr id="0" name=""/>
        <dsp:cNvSpPr/>
      </dsp:nvSpPr>
      <dsp:spPr>
        <a:xfrm>
          <a:off x="2078039" y="2377186"/>
          <a:ext cx="4464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649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89360" y="2420520"/>
        <a:ext cx="23854" cy="4770"/>
      </dsp:txXfrm>
    </dsp:sp>
    <dsp:sp modelId="{46946259-E1F9-40DD-A274-8CE76FBB1F18}">
      <dsp:nvSpPr>
        <dsp:cNvPr id="0" name=""/>
        <dsp:cNvSpPr/>
      </dsp:nvSpPr>
      <dsp:spPr>
        <a:xfrm>
          <a:off x="5510" y="1800607"/>
          <a:ext cx="2074329" cy="12445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44" tIns="106693" rIns="101644" bIns="10669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Objective 3: Use Django and SQLite to manage user inputs, preferences, and fashion metadata efficiently.</a:t>
          </a:r>
        </a:p>
      </dsp:txBody>
      <dsp:txXfrm>
        <a:off x="5510" y="1800607"/>
        <a:ext cx="2074329" cy="1244597"/>
      </dsp:txXfrm>
    </dsp:sp>
    <dsp:sp modelId="{9E522790-7047-422D-8E14-77F1B6633BFF}">
      <dsp:nvSpPr>
        <dsp:cNvPr id="0" name=""/>
        <dsp:cNvSpPr/>
      </dsp:nvSpPr>
      <dsp:spPr>
        <a:xfrm>
          <a:off x="4629464" y="2377186"/>
          <a:ext cx="4464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649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40785" y="2420520"/>
        <a:ext cx="23854" cy="4770"/>
      </dsp:txXfrm>
    </dsp:sp>
    <dsp:sp modelId="{CBE14B4B-7498-4D94-91E0-863A00E8B8F3}">
      <dsp:nvSpPr>
        <dsp:cNvPr id="0" name=""/>
        <dsp:cNvSpPr/>
      </dsp:nvSpPr>
      <dsp:spPr>
        <a:xfrm>
          <a:off x="2556935" y="1800607"/>
          <a:ext cx="2074329" cy="12445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44" tIns="106693" rIns="101644" bIns="10669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Objective 4: Evaluate filtering models through real-world scenarios like work, weddings, and party outfit needs.</a:t>
          </a:r>
        </a:p>
      </dsp:txBody>
      <dsp:txXfrm>
        <a:off x="2556935" y="1800607"/>
        <a:ext cx="2074329" cy="1244597"/>
      </dsp:txXfrm>
    </dsp:sp>
    <dsp:sp modelId="{E71AF2F9-26CC-491E-87BA-4E4DD6E4390A}">
      <dsp:nvSpPr>
        <dsp:cNvPr id="0" name=""/>
        <dsp:cNvSpPr/>
      </dsp:nvSpPr>
      <dsp:spPr>
        <a:xfrm>
          <a:off x="1042675" y="3043404"/>
          <a:ext cx="5102849" cy="446495"/>
        </a:xfrm>
        <a:custGeom>
          <a:avLst/>
          <a:gdLst/>
          <a:ahLst/>
          <a:cxnLst/>
          <a:rect l="0" t="0" r="0" b="0"/>
          <a:pathLst>
            <a:path>
              <a:moveTo>
                <a:pt x="5102849" y="0"/>
              </a:moveTo>
              <a:lnTo>
                <a:pt x="5102849" y="240347"/>
              </a:lnTo>
              <a:lnTo>
                <a:pt x="0" y="240347"/>
              </a:lnTo>
              <a:lnTo>
                <a:pt x="0" y="44649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65972" y="3264267"/>
        <a:ext cx="256255" cy="4770"/>
      </dsp:txXfrm>
    </dsp:sp>
    <dsp:sp modelId="{FEC4667A-CF8F-47A7-8813-D563882E2AA9}">
      <dsp:nvSpPr>
        <dsp:cNvPr id="0" name=""/>
        <dsp:cNvSpPr/>
      </dsp:nvSpPr>
      <dsp:spPr>
        <a:xfrm>
          <a:off x="5108360" y="1800607"/>
          <a:ext cx="2074329" cy="12445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44" tIns="106693" rIns="101644" bIns="10669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Objective 5: Enhance cold-start recommendations through contextual understanding from LLM-based analysis.</a:t>
          </a:r>
        </a:p>
      </dsp:txBody>
      <dsp:txXfrm>
        <a:off x="5108360" y="1800607"/>
        <a:ext cx="2074329" cy="1244597"/>
      </dsp:txXfrm>
    </dsp:sp>
    <dsp:sp modelId="{C9A71188-1529-4BC6-B55A-916F1DA27B97}">
      <dsp:nvSpPr>
        <dsp:cNvPr id="0" name=""/>
        <dsp:cNvSpPr/>
      </dsp:nvSpPr>
      <dsp:spPr>
        <a:xfrm>
          <a:off x="5510" y="3522300"/>
          <a:ext cx="2074329" cy="12445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44" tIns="106693" rIns="101644" bIns="10669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Objective 6: Support ethical fashion with sustainability and body-type-aware recommendations.</a:t>
          </a:r>
        </a:p>
      </dsp:txBody>
      <dsp:txXfrm>
        <a:off x="5510" y="3522300"/>
        <a:ext cx="2074329" cy="12445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92A57-D734-4FFF-9C6C-EE4DA849E4B5}">
      <dsp:nvSpPr>
        <dsp:cNvPr id="0" name=""/>
        <dsp:cNvSpPr/>
      </dsp:nvSpPr>
      <dsp:spPr>
        <a:xfrm>
          <a:off x="0" y="46605"/>
          <a:ext cx="6900512" cy="10448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Successfully developed a hybrid AI-powered fashion recommendation system with real-time adaptability and personalization.</a:t>
          </a:r>
        </a:p>
      </dsp:txBody>
      <dsp:txXfrm>
        <a:off x="51003" y="97608"/>
        <a:ext cx="6798506" cy="942803"/>
      </dsp:txXfrm>
    </dsp:sp>
    <dsp:sp modelId="{898FE645-FC1A-4314-B2CA-E900E93A1F5D}">
      <dsp:nvSpPr>
        <dsp:cNvPr id="0" name=""/>
        <dsp:cNvSpPr/>
      </dsp:nvSpPr>
      <dsp:spPr>
        <a:xfrm>
          <a:off x="0" y="1146135"/>
          <a:ext cx="6900512" cy="1044809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Integrated Meta Llama 3.1 with Django and content-based filtering to handle vague queries and cold starts effectively.</a:t>
          </a:r>
        </a:p>
      </dsp:txBody>
      <dsp:txXfrm>
        <a:off x="51003" y="1197138"/>
        <a:ext cx="6798506" cy="942803"/>
      </dsp:txXfrm>
    </dsp:sp>
    <dsp:sp modelId="{76644C78-E19C-4F97-8DC2-D9DFD39321D1}">
      <dsp:nvSpPr>
        <dsp:cNvPr id="0" name=""/>
        <dsp:cNvSpPr/>
      </dsp:nvSpPr>
      <dsp:spPr>
        <a:xfrm>
          <a:off x="0" y="2245665"/>
          <a:ext cx="6900512" cy="1044809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Achieved 100% accuracy on occasion-based recommendations and 75% on budget alignment across test scenarios.</a:t>
          </a:r>
        </a:p>
      </dsp:txBody>
      <dsp:txXfrm>
        <a:off x="51003" y="2296668"/>
        <a:ext cx="6798506" cy="942803"/>
      </dsp:txXfrm>
    </dsp:sp>
    <dsp:sp modelId="{2DBB9732-8762-4B5E-A059-488E2D224D93}">
      <dsp:nvSpPr>
        <dsp:cNvPr id="0" name=""/>
        <dsp:cNvSpPr/>
      </dsp:nvSpPr>
      <dsp:spPr>
        <a:xfrm>
          <a:off x="0" y="3345195"/>
          <a:ext cx="6900512" cy="1044809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System promotes inclusivity through body-type, gender, and brand-aware filtering for diverse user needs.</a:t>
          </a:r>
        </a:p>
      </dsp:txBody>
      <dsp:txXfrm>
        <a:off x="51003" y="3396198"/>
        <a:ext cx="6798506" cy="942803"/>
      </dsp:txXfrm>
    </dsp:sp>
    <dsp:sp modelId="{53ABFD30-AC9A-44BB-B158-121C92D0136D}">
      <dsp:nvSpPr>
        <dsp:cNvPr id="0" name=""/>
        <dsp:cNvSpPr/>
      </dsp:nvSpPr>
      <dsp:spPr>
        <a:xfrm>
          <a:off x="0" y="4444725"/>
          <a:ext cx="6900512" cy="104480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Ready for scaling and further enhancement with larger datasets, feedback integration, and ethical filtering logic.</a:t>
          </a:r>
        </a:p>
      </dsp:txBody>
      <dsp:txXfrm>
        <a:off x="51003" y="4495728"/>
        <a:ext cx="6798506" cy="942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50DA-BA3D-4BE7-BB4F-E57F1AD2E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5E205-2BFB-414A-A78A-05709C893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FF162-C7A0-434D-84B8-2306E610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F404-9D2E-47A3-A451-A6E2084A6CF6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2BEB6-B1D1-432E-8BA5-E2948ABA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B86A1-CF2A-46E2-9863-162A1C61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B99-9739-4B04-B720-F45AF657F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53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48B6-D063-4D8F-8CA7-DBC618EA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BF8D4-1D13-4892-B426-7ABDB13A2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4F359-6658-44D6-A3C2-266B2492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F404-9D2E-47A3-A451-A6E2084A6CF6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6F0A1-44A0-4E59-A3EF-75FA0492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56A2D-9928-4763-A4E0-D0B49F6E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B99-9739-4B04-B720-F45AF657F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23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5E2639-F253-4FE0-A6F0-949EC6330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437C6-1F76-4D13-8EA3-8CF576058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A21A-E2F6-458D-B8FC-6C1C0A0C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F404-9D2E-47A3-A451-A6E2084A6CF6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94F26-DEC0-47CF-9886-4FE37B33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C6E4A-51D8-4413-8E1D-02E68079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B99-9739-4B04-B720-F45AF657F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89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1AAE-50BE-4C41-B4F6-DB82565F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8C7F-09F1-4107-B3B6-C2B05C9F4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DD95B-9AC1-4EE7-8DB0-DA2D0DB7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F404-9D2E-47A3-A451-A6E2084A6CF6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1332A-6BF9-4480-BFB5-5C1098C6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B05BC-1145-4154-903B-9BF37337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B99-9739-4B04-B720-F45AF657F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95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B9E9-2DE1-4445-B506-F13707190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8C745-3601-4253-A718-0C8005C10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89A62-478F-440C-9910-F6C74A40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F404-9D2E-47A3-A451-A6E2084A6CF6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CC848-0843-4FA0-9916-7368AB69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08C19-2BE4-4DFE-BBF8-EA392A4E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B99-9739-4B04-B720-F45AF657F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26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C46EA-A734-4CFF-A217-DA12058C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205CD-27E3-4389-8F1F-50AA92134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B556E-798D-4715-80C7-AFED34545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CA56E-2968-4F2A-95AE-490F0408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F404-9D2E-47A3-A451-A6E2084A6CF6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AE825-6C34-4A17-BC7B-2FDA14F3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F032D-5D69-4970-838A-C690D2E2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B99-9739-4B04-B720-F45AF657F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96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4525-1DFB-420B-AA1F-DABF8A35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A8769-C5CA-4FA5-AA9C-BBC09836E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A8E43-6560-4755-A946-AF22EC4DF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88B113-4E58-4214-8AF7-20CFE9726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EAF99-7209-444A-97CE-78DF4B812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D1209-63B2-4BE1-9B81-950B4481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F404-9D2E-47A3-A451-A6E2084A6CF6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184BA-D218-4C0D-830D-9F8EEE7D8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07E5B9-1D29-426A-8E54-27840A65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B99-9739-4B04-B720-F45AF657F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5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A4F2-ECA6-41A1-B188-AF4946D1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314FB-0075-4DE6-BED7-656CC25A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F404-9D2E-47A3-A451-A6E2084A6CF6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EF585-9CF2-40FE-8A92-3681EE64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AAC3E-BF9B-447F-9411-32FC9E1A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B99-9739-4B04-B720-F45AF657F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98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97186-2A4E-45DF-A04F-16BC3C34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F404-9D2E-47A3-A451-A6E2084A6CF6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F449E-9D82-47C0-B052-AE2F74575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83962-839B-437D-A671-A56CD543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B99-9739-4B04-B720-F45AF657F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6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12E8-83EA-477F-846A-E37BE938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D8444-00B5-479E-9FBC-F60DBF411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A3144-61C7-497C-A59A-9F7D676E0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E0DC1-388E-4E17-9592-5046F4FF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F404-9D2E-47A3-A451-A6E2084A6CF6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60A16-B6B9-4A65-A231-051CE749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C5DAA-4298-4A3C-8B3A-4614B9B5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B99-9739-4B04-B720-F45AF657F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82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E1D1-A42D-40FD-8846-2A608272B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B3BB5-B691-4D10-9352-E1C15D43A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2E3C4-DB93-439C-BB54-AB3A6FF7C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DB035-6CDC-4119-8F30-DF622B49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F404-9D2E-47A3-A451-A6E2084A6CF6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A322A-88EB-4688-B671-3A0BAC30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F6DD1-0AE7-41BC-A9CA-B6B888CA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B99-9739-4B04-B720-F45AF657F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42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EDFF6-9238-43CB-B469-ABB37096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66C2F-263C-4354-8F9F-7D483B726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8174B-912B-4270-91F1-D9D7009E6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3F404-9D2E-47A3-A451-A6E2084A6CF6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996EC-0393-4841-883B-D2F657DA8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7CCC8-5EAB-4BE0-BF3A-4E92FBB41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68B99-9739-4B04-B720-F45AF657F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69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6668" cy="4570886"/>
            <a:chOff x="0" y="0"/>
            <a:chExt cx="12196668" cy="45708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E8747A-6C36-4211-B6AE-48380810E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348" y="1124262"/>
            <a:ext cx="8017652" cy="2690413"/>
          </a:xfrm>
        </p:spPr>
        <p:txBody>
          <a:bodyPr anchor="t">
            <a:normAutofit/>
          </a:bodyPr>
          <a:lstStyle/>
          <a:p>
            <a:pPr algn="l"/>
            <a:r>
              <a:rPr lang="en-US" sz="4600" dirty="0">
                <a:solidFill>
                  <a:srgbClr val="FFFFFF"/>
                </a:solidFill>
              </a:rPr>
              <a:t>REVOLUTIONIZING FASHION THROUGH PERSONALIZED SHOPPING</a:t>
            </a:r>
            <a:br>
              <a:rPr lang="en-GB" sz="4600" dirty="0">
                <a:solidFill>
                  <a:srgbClr val="FFFFFF"/>
                </a:solidFill>
              </a:rPr>
            </a:br>
            <a:r>
              <a:rPr lang="en-GB" sz="4600" dirty="0">
                <a:solidFill>
                  <a:srgbClr val="FFFFFF"/>
                </a:solidFill>
              </a:rPr>
              <a:t>MSC COMPUTER SCIENCE 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EEC2E-C3D1-40E3-AB26-E91C3CF13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648" y="5133871"/>
            <a:ext cx="6481746" cy="1199733"/>
          </a:xfrm>
        </p:spPr>
        <p:txBody>
          <a:bodyPr anchor="ctr">
            <a:normAutofit/>
          </a:bodyPr>
          <a:lstStyle/>
          <a:p>
            <a:pPr algn="l"/>
            <a:r>
              <a:rPr lang="en-GB" sz="2000" dirty="0"/>
              <a:t>UCHECHUKWU ANINTA</a:t>
            </a:r>
          </a:p>
          <a:p>
            <a:pPr algn="l"/>
            <a:r>
              <a:rPr lang="en-GB" sz="2000" dirty="0"/>
              <a:t>ANI22512677</a:t>
            </a:r>
          </a:p>
        </p:txBody>
      </p:sp>
      <p:pic>
        <p:nvPicPr>
          <p:cNvPr id="22" name="Graphic 21" descr="Clothes hanger">
            <a:extLst>
              <a:ext uri="{FF2B5EF4-FFF2-40B4-BE49-F238E27FC236}">
                <a16:creationId xmlns:a16="http://schemas.microsoft.com/office/drawing/2014/main" id="{134DBA77-BFE7-35B1-2FBD-7F30115FE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5646" y="5061057"/>
            <a:ext cx="1199733" cy="11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5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F927E-4948-40BB-ADD2-91C2F841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chemeClr val="tx2"/>
                </a:solidFill>
              </a:rPr>
              <a:t>Project Overview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AC4F500-3CAE-8556-9199-90040F1372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4672" y="2036064"/>
            <a:ext cx="8266176" cy="40249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GB" dirty="0">
                <a:solidFill>
                  <a:schemeClr val="tx2"/>
                </a:solidFill>
              </a:rPr>
              <a:t>In a nutshell, this project is an AI-powered fashion recommendation system that uses large language models (like Meta Llama 3.1) and content-based filtering to deliver personalized, inclusive, and eco-conscious fashion suggestions in real-time. It's built with a Django REST backend, uses SQLite for lightweight data storage, and features a responsive Bootstrap frontend—making it ideal for small to medium-sized fashion retailers.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Graphic 8" descr="Robot">
            <a:extLst>
              <a:ext uri="{FF2B5EF4-FFF2-40B4-BE49-F238E27FC236}">
                <a16:creationId xmlns:a16="http://schemas.microsoft.com/office/drawing/2014/main" id="{7FAF9D36-33FC-5360-F662-AE61100D8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5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1303DD-ABED-4B97-A70B-336A791DD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67512"/>
            <a:ext cx="6251110" cy="7414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Project Aims and Objectives</a:t>
            </a:r>
          </a:p>
        </p:txBody>
      </p:sp>
      <p:pic>
        <p:nvPicPr>
          <p:cNvPr id="11" name="Picture 10" descr="Abstract blurred background of department store">
            <a:extLst>
              <a:ext uri="{FF2B5EF4-FFF2-40B4-BE49-F238E27FC236}">
                <a16:creationId xmlns:a16="http://schemas.microsoft.com/office/drawing/2014/main" id="{F12F778F-9B72-1192-0850-152F0F0D1E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379" r="33290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F4E76FA-2956-C150-E216-3887BB1D3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347" y="2710011"/>
            <a:ext cx="116986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  <p:graphicFrame>
        <p:nvGraphicFramePr>
          <p:cNvPr id="26" name="Rectangle 2">
            <a:extLst>
              <a:ext uri="{FF2B5EF4-FFF2-40B4-BE49-F238E27FC236}">
                <a16:creationId xmlns:a16="http://schemas.microsoft.com/office/drawing/2014/main" id="{E6F9A92D-C609-7746-0E83-0DEABAC9F43F}"/>
              </a:ext>
            </a:extLst>
          </p:cNvPr>
          <p:cNvGraphicFramePr/>
          <p:nvPr/>
        </p:nvGraphicFramePr>
        <p:xfrm>
          <a:off x="4787900" y="1511300"/>
          <a:ext cx="7188200" cy="4845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901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199D17-A702-50FC-6DC5-17BF64B017B3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overview and Architecture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DD0C0C-37E5-6D09-5A7C-43014F0F2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Bootstrap frontend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lets users enter fashion queries through a responsive interface.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JavaScript and AJAX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send those queries to the backend without reloading the page.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Django REST Framework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backend receives requests and handles recommendation logic.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Meta Llama 3.1 model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interprets natural language prompts (like “petite dress under $50”) into structured data.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content-based filter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then uses this structured data to find relevant fashion items.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SQLite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stores product details, user preferences, and NLP results for quick access.</a:t>
            </a:r>
          </a:p>
        </p:txBody>
      </p:sp>
    </p:spTree>
    <p:extLst>
      <p:ext uri="{BB962C8B-B14F-4D97-AF65-F5344CB8AC3E}">
        <p14:creationId xmlns:p14="http://schemas.microsoft.com/office/powerpoint/2010/main" val="239700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CFC6B1-DC8A-5CCE-6E0B-19B479C2E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77" y="788814"/>
            <a:ext cx="10397508" cy="487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4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B9B6A9-1A3A-E90D-64AE-9896E2F10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94842B0-684D-44CC-B4BC-D13331CFD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3107-76B4-8AEE-1F45-D69372A35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Frontend and User Interaction Design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4C2A3DC3-F495-4B99-9FF3-3FB30D632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6666F39F-F2D8-1CB8-87F5-DC53F5239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99" y="2496312"/>
            <a:ext cx="7505701" cy="403250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fontAlgn="base">
              <a:spcBef>
                <a:spcPct val="0"/>
              </a:spcBef>
              <a:spcAft>
                <a:spcPts val="600"/>
              </a:spcAft>
            </a:pPr>
            <a:r>
              <a:rPr lang="en-US" altLang="en-US" sz="1500" dirty="0"/>
              <a:t>Frontend is built using Bootstrap to provide a responsive, mobile-first layout compatible with all devices.</a:t>
            </a:r>
          </a:p>
          <a:p>
            <a:pPr marL="0" fontAlgn="base">
              <a:spcBef>
                <a:spcPct val="0"/>
              </a:spcBef>
              <a:spcAft>
                <a:spcPts val="600"/>
              </a:spcAft>
            </a:pPr>
            <a:r>
              <a:rPr lang="en-US" altLang="en-US" sz="1500" dirty="0"/>
              <a:t>Users enter queries or select filters for style, occasion, body type, and price via intuitive controls.</a:t>
            </a:r>
          </a:p>
          <a:p>
            <a:pPr marL="0" fontAlgn="base">
              <a:spcBef>
                <a:spcPct val="0"/>
              </a:spcBef>
              <a:spcAft>
                <a:spcPts val="600"/>
              </a:spcAft>
            </a:pPr>
            <a:r>
              <a:rPr lang="en-US" altLang="en-US" sz="1500" dirty="0"/>
              <a:t>JavaScript and AJAX used for dynamic interaction—no full-page reloads during recommendations.</a:t>
            </a:r>
          </a:p>
          <a:p>
            <a:pPr marL="0" fontAlgn="base">
              <a:spcBef>
                <a:spcPct val="0"/>
              </a:spcBef>
              <a:spcAft>
                <a:spcPts val="600"/>
              </a:spcAft>
            </a:pPr>
            <a:r>
              <a:rPr lang="en-US" altLang="en-US" sz="1500" dirty="0"/>
              <a:t>Recommendations displayed in real-time as responsive product cards with visual, price, and occasion info.</a:t>
            </a:r>
          </a:p>
          <a:p>
            <a:pPr marL="0" fontAlgn="base">
              <a:spcBef>
                <a:spcPct val="0"/>
              </a:spcBef>
              <a:spcAft>
                <a:spcPts val="600"/>
              </a:spcAft>
            </a:pPr>
            <a:r>
              <a:rPr lang="en-US" altLang="en-US" sz="1500" dirty="0"/>
              <a:t>Natural language input field accepts prompts like “ outfit for petite under $50,” enhancing usability.</a:t>
            </a:r>
          </a:p>
          <a:p>
            <a:pPr marL="0" fontAlgn="base">
              <a:spcBef>
                <a:spcPct val="0"/>
              </a:spcBef>
              <a:spcAft>
                <a:spcPts val="600"/>
              </a:spcAft>
            </a:pPr>
            <a:r>
              <a:rPr lang="en-US" altLang="en-US" sz="1500" dirty="0"/>
              <a:t>Dropdowns and sliders allow for manual refinement of recommendations post-AI generation.</a:t>
            </a:r>
          </a:p>
          <a:p>
            <a:pPr marL="0" fontAlgn="base">
              <a:spcBef>
                <a:spcPct val="0"/>
              </a:spcBef>
              <a:spcAft>
                <a:spcPts val="600"/>
              </a:spcAft>
            </a:pPr>
            <a:r>
              <a:rPr lang="en-US" altLang="en-US" sz="1500" dirty="0"/>
              <a:t>UI focused on simplicity, clarity, and minimal effort for the user to find suitable fashion items.</a:t>
            </a:r>
          </a:p>
        </p:txBody>
      </p:sp>
      <p:pic>
        <p:nvPicPr>
          <p:cNvPr id="3" name="Picture 2" descr="A screenshot of a website&#10;&#10;AI-generated content may be incorrect.">
            <a:extLst>
              <a:ext uri="{FF2B5EF4-FFF2-40B4-BE49-F238E27FC236}">
                <a16:creationId xmlns:a16="http://schemas.microsoft.com/office/drawing/2014/main" id="{D08206E7-6532-28E8-B634-E110978DFB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775" r="3626" b="3"/>
          <a:stretch/>
        </p:blipFill>
        <p:spPr>
          <a:xfrm>
            <a:off x="8156454" y="-7"/>
            <a:ext cx="4035547" cy="4178808"/>
          </a:xfrm>
          <a:custGeom>
            <a:avLst/>
            <a:gdLst/>
            <a:ahLst/>
            <a:cxnLst/>
            <a:rect l="l" t="t" r="r" b="b"/>
            <a:pathLst>
              <a:path w="4035547" h="4178808">
                <a:moveTo>
                  <a:pt x="14988" y="0"/>
                </a:moveTo>
                <a:lnTo>
                  <a:pt x="4035547" y="0"/>
                </a:lnTo>
                <a:lnTo>
                  <a:pt x="4035547" y="4161794"/>
                </a:lnTo>
                <a:lnTo>
                  <a:pt x="3918602" y="4164199"/>
                </a:lnTo>
                <a:cubicBezTo>
                  <a:pt x="3673497" y="4178956"/>
                  <a:pt x="3428120" y="4172295"/>
                  <a:pt x="3183014" y="4175560"/>
                </a:cubicBezTo>
                <a:cubicBezTo>
                  <a:pt x="2855121" y="4180001"/>
                  <a:pt x="2527499" y="4168639"/>
                  <a:pt x="2199742" y="4167595"/>
                </a:cubicBezTo>
                <a:cubicBezTo>
                  <a:pt x="2132562" y="4167334"/>
                  <a:pt x="2065110" y="4170729"/>
                  <a:pt x="1998202" y="4175952"/>
                </a:cubicBezTo>
                <a:cubicBezTo>
                  <a:pt x="1905507" y="4183005"/>
                  <a:pt x="1814033" y="4174124"/>
                  <a:pt x="1722153" y="4165766"/>
                </a:cubicBezTo>
                <a:cubicBezTo>
                  <a:pt x="1611407" y="4155711"/>
                  <a:pt x="1500933" y="4164591"/>
                  <a:pt x="1390867" y="4176214"/>
                </a:cubicBezTo>
                <a:lnTo>
                  <a:pt x="1348076" y="4178808"/>
                </a:lnTo>
                <a:lnTo>
                  <a:pt x="597587" y="4178808"/>
                </a:lnTo>
                <a:lnTo>
                  <a:pt x="507890" y="4175773"/>
                </a:lnTo>
                <a:cubicBezTo>
                  <a:pt x="403218" y="4174810"/>
                  <a:pt x="298546" y="4175691"/>
                  <a:pt x="193840" y="4176214"/>
                </a:cubicBezTo>
                <a:lnTo>
                  <a:pt x="2757" y="4175742"/>
                </a:lnTo>
                <a:lnTo>
                  <a:pt x="2810" y="4034870"/>
                </a:lnTo>
                <a:cubicBezTo>
                  <a:pt x="5629" y="3979851"/>
                  <a:pt x="10539" y="3924896"/>
                  <a:pt x="15416" y="3870068"/>
                </a:cubicBezTo>
                <a:cubicBezTo>
                  <a:pt x="23018" y="3799731"/>
                  <a:pt x="25045" y="3728899"/>
                  <a:pt x="21498" y="3658244"/>
                </a:cubicBezTo>
                <a:cubicBezTo>
                  <a:pt x="17063" y="3602147"/>
                  <a:pt x="10095" y="3546050"/>
                  <a:pt x="8828" y="3489953"/>
                </a:cubicBezTo>
                <a:cubicBezTo>
                  <a:pt x="6548" y="3389688"/>
                  <a:pt x="7434" y="3289424"/>
                  <a:pt x="13262" y="3189160"/>
                </a:cubicBezTo>
                <a:cubicBezTo>
                  <a:pt x="16176" y="3138901"/>
                  <a:pt x="20864" y="3089150"/>
                  <a:pt x="22891" y="3038510"/>
                </a:cubicBezTo>
                <a:cubicBezTo>
                  <a:pt x="24918" y="2987870"/>
                  <a:pt x="28973" y="2936723"/>
                  <a:pt x="17444" y="2887098"/>
                </a:cubicBezTo>
                <a:cubicBezTo>
                  <a:pt x="-2068" y="2802699"/>
                  <a:pt x="12249" y="2718680"/>
                  <a:pt x="16430" y="2634534"/>
                </a:cubicBezTo>
                <a:cubicBezTo>
                  <a:pt x="18964" y="2582244"/>
                  <a:pt x="34168" y="2528685"/>
                  <a:pt x="20738" y="2477919"/>
                </a:cubicBezTo>
                <a:cubicBezTo>
                  <a:pt x="-421" y="2398342"/>
                  <a:pt x="13389" y="2320415"/>
                  <a:pt x="20738" y="2242107"/>
                </a:cubicBezTo>
                <a:cubicBezTo>
                  <a:pt x="29213" y="2168001"/>
                  <a:pt x="27718" y="2093082"/>
                  <a:pt x="16303" y="2019369"/>
                </a:cubicBezTo>
                <a:cubicBezTo>
                  <a:pt x="1986" y="1946239"/>
                  <a:pt x="1986" y="1871028"/>
                  <a:pt x="16303" y="1797899"/>
                </a:cubicBezTo>
                <a:cubicBezTo>
                  <a:pt x="28162" y="1737537"/>
                  <a:pt x="29530" y="1675589"/>
                  <a:pt x="20357" y="1614758"/>
                </a:cubicBezTo>
                <a:cubicBezTo>
                  <a:pt x="14149" y="1571226"/>
                  <a:pt x="3000" y="1527947"/>
                  <a:pt x="1480" y="1484415"/>
                </a:cubicBezTo>
                <a:cubicBezTo>
                  <a:pt x="-1662" y="1393377"/>
                  <a:pt x="200" y="1302238"/>
                  <a:pt x="7055" y="1211417"/>
                </a:cubicBezTo>
                <a:cubicBezTo>
                  <a:pt x="15036" y="1107980"/>
                  <a:pt x="30366" y="1004923"/>
                  <a:pt x="19724" y="900725"/>
                </a:cubicBezTo>
                <a:cubicBezTo>
                  <a:pt x="16050" y="864934"/>
                  <a:pt x="8575" y="829270"/>
                  <a:pt x="7815" y="793353"/>
                </a:cubicBezTo>
                <a:cubicBezTo>
                  <a:pt x="6168" y="726087"/>
                  <a:pt x="5407" y="659710"/>
                  <a:pt x="9208" y="590286"/>
                </a:cubicBezTo>
                <a:cubicBezTo>
                  <a:pt x="13009" y="520863"/>
                  <a:pt x="27452" y="450424"/>
                  <a:pt x="17697" y="382270"/>
                </a:cubicBezTo>
                <a:cubicBezTo>
                  <a:pt x="7941" y="314115"/>
                  <a:pt x="14276" y="247103"/>
                  <a:pt x="20611" y="180218"/>
                </a:cubicBezTo>
                <a:cubicBezTo>
                  <a:pt x="23652" y="148426"/>
                  <a:pt x="25711" y="116982"/>
                  <a:pt x="25156" y="85665"/>
                </a:cubicBezTo>
                <a:close/>
              </a:path>
            </a:pathLst>
          </a:custGeom>
        </p:spPr>
      </p:pic>
      <p:pic>
        <p:nvPicPr>
          <p:cNvPr id="5" name="Picture 4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D2DD6F4B-8684-5F22-4269-5FC7DE0AFB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42" r="32550" b="-1"/>
          <a:stretch/>
        </p:blipFill>
        <p:spPr>
          <a:xfrm>
            <a:off x="8144356" y="4267201"/>
            <a:ext cx="4047645" cy="2590808"/>
          </a:xfrm>
          <a:custGeom>
            <a:avLst/>
            <a:gdLst/>
            <a:ahLst/>
            <a:cxnLst/>
            <a:rect l="l" t="t" r="r" b="b"/>
            <a:pathLst>
              <a:path w="4047645" h="2495811">
                <a:moveTo>
                  <a:pt x="2441891" y="4"/>
                </a:moveTo>
                <a:cubicBezTo>
                  <a:pt x="2489381" y="-78"/>
                  <a:pt x="2536882" y="1163"/>
                  <a:pt x="2584383" y="4428"/>
                </a:cubicBezTo>
                <a:cubicBezTo>
                  <a:pt x="2744314" y="17813"/>
                  <a:pt x="2904989" y="21079"/>
                  <a:pt x="3065367" y="14222"/>
                </a:cubicBezTo>
                <a:cubicBezTo>
                  <a:pt x="3194244" y="5694"/>
                  <a:pt x="3323514" y="4206"/>
                  <a:pt x="3452568" y="9782"/>
                </a:cubicBezTo>
                <a:cubicBezTo>
                  <a:pt x="3572813" y="16442"/>
                  <a:pt x="3693059" y="23233"/>
                  <a:pt x="3813712" y="19315"/>
                </a:cubicBezTo>
                <a:cubicBezTo>
                  <a:pt x="3861755" y="17748"/>
                  <a:pt x="3909121" y="15789"/>
                  <a:pt x="3956758" y="13177"/>
                </a:cubicBezTo>
                <a:lnTo>
                  <a:pt x="4047645" y="9696"/>
                </a:lnTo>
                <a:lnTo>
                  <a:pt x="4047645" y="2495811"/>
                </a:lnTo>
                <a:lnTo>
                  <a:pt x="28177" y="2495811"/>
                </a:lnTo>
                <a:lnTo>
                  <a:pt x="28782" y="2485852"/>
                </a:lnTo>
                <a:cubicBezTo>
                  <a:pt x="31911" y="2365446"/>
                  <a:pt x="35027" y="2245002"/>
                  <a:pt x="38157" y="2124521"/>
                </a:cubicBezTo>
                <a:cubicBezTo>
                  <a:pt x="38284" y="2119444"/>
                  <a:pt x="39171" y="2114494"/>
                  <a:pt x="39171" y="2109417"/>
                </a:cubicBezTo>
                <a:cubicBezTo>
                  <a:pt x="48166" y="1995573"/>
                  <a:pt x="53107" y="1881729"/>
                  <a:pt x="18899" y="1770550"/>
                </a:cubicBezTo>
                <a:cubicBezTo>
                  <a:pt x="15871" y="1760104"/>
                  <a:pt x="14262" y="1749304"/>
                  <a:pt x="14084" y="1738440"/>
                </a:cubicBezTo>
                <a:cubicBezTo>
                  <a:pt x="12413" y="1641514"/>
                  <a:pt x="16644" y="1544587"/>
                  <a:pt x="26754" y="1448181"/>
                </a:cubicBezTo>
                <a:cubicBezTo>
                  <a:pt x="31949" y="1389038"/>
                  <a:pt x="26754" y="1329006"/>
                  <a:pt x="43478" y="1270498"/>
                </a:cubicBezTo>
                <a:cubicBezTo>
                  <a:pt x="50864" y="1241421"/>
                  <a:pt x="55109" y="1211634"/>
                  <a:pt x="56147" y="1181656"/>
                </a:cubicBezTo>
                <a:cubicBezTo>
                  <a:pt x="59948" y="1109060"/>
                  <a:pt x="38537" y="1040779"/>
                  <a:pt x="18139" y="972244"/>
                </a:cubicBezTo>
                <a:cubicBezTo>
                  <a:pt x="7370" y="935945"/>
                  <a:pt x="-5426" y="898886"/>
                  <a:pt x="2429" y="860811"/>
                </a:cubicBezTo>
                <a:cubicBezTo>
                  <a:pt x="16707" y="802251"/>
                  <a:pt x="24854" y="742359"/>
                  <a:pt x="26754" y="682112"/>
                </a:cubicBezTo>
                <a:cubicBezTo>
                  <a:pt x="26754" y="639468"/>
                  <a:pt x="16365" y="597712"/>
                  <a:pt x="20039" y="555195"/>
                </a:cubicBezTo>
                <a:cubicBezTo>
                  <a:pt x="28211" y="472712"/>
                  <a:pt x="30238" y="389734"/>
                  <a:pt x="26121" y="306946"/>
                </a:cubicBezTo>
                <a:cubicBezTo>
                  <a:pt x="26095" y="273846"/>
                  <a:pt x="29846" y="240848"/>
                  <a:pt x="37270" y="208585"/>
                </a:cubicBezTo>
                <a:cubicBezTo>
                  <a:pt x="46506" y="151651"/>
                  <a:pt x="48419" y="93777"/>
                  <a:pt x="42971" y="36360"/>
                </a:cubicBezTo>
                <a:lnTo>
                  <a:pt x="38853" y="8429"/>
                </a:lnTo>
                <a:lnTo>
                  <a:pt x="56649" y="7824"/>
                </a:lnTo>
                <a:cubicBezTo>
                  <a:pt x="210497" y="-156"/>
                  <a:pt x="364754" y="3162"/>
                  <a:pt x="518087" y="17748"/>
                </a:cubicBezTo>
                <a:cubicBezTo>
                  <a:pt x="626567" y="25440"/>
                  <a:pt x="735534" y="24213"/>
                  <a:pt x="843809" y="14092"/>
                </a:cubicBezTo>
                <a:cubicBezTo>
                  <a:pt x="1042499" y="-1711"/>
                  <a:pt x="1240782" y="10958"/>
                  <a:pt x="1439065" y="21666"/>
                </a:cubicBezTo>
                <a:cubicBezTo>
                  <a:pt x="1631105" y="32113"/>
                  <a:pt x="1823010" y="24408"/>
                  <a:pt x="2015050" y="17487"/>
                </a:cubicBezTo>
                <a:cubicBezTo>
                  <a:pt x="2157045" y="12394"/>
                  <a:pt x="2299420" y="249"/>
                  <a:pt x="2441891" y="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3665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370FFE-520F-0D2C-809B-24521D36A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D3D69C-D87F-5B2B-6677-74D17507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Evaluation and Testing Results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7C269D7-86A3-E79C-E442-2FE2B2650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" y="2706624"/>
            <a:ext cx="6894576" cy="34838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fontAlgn="base">
              <a:spcBef>
                <a:spcPct val="0"/>
              </a:spcBef>
              <a:spcAft>
                <a:spcPts val="600"/>
              </a:spcAft>
            </a:pPr>
            <a:r>
              <a:rPr lang="en-US" altLang="en-US" sz="1500"/>
              <a:t>AI-based recommendations achieved 100% accuracy on occasion matching (work, party, wedding scenarios).</a:t>
            </a:r>
          </a:p>
          <a:p>
            <a:pPr marL="0" fontAlgn="base">
              <a:spcBef>
                <a:spcPct val="0"/>
              </a:spcBef>
              <a:spcAft>
                <a:spcPts val="600"/>
              </a:spcAft>
            </a:pPr>
            <a:r>
              <a:rPr lang="en-US" altLang="en-US" sz="1500"/>
              <a:t>Budget alignment hit 75%, ensuring affordability in most cases across AI-suggested fashion items.</a:t>
            </a:r>
          </a:p>
          <a:p>
            <a:pPr marL="0" fontAlgn="base">
              <a:spcBef>
                <a:spcPct val="0"/>
              </a:spcBef>
              <a:spcAft>
                <a:spcPts val="600"/>
              </a:spcAft>
            </a:pPr>
            <a:r>
              <a:rPr lang="en-US" altLang="en-US" sz="1500"/>
              <a:t>Gender balance, body-type matching, and brand diversity consistently maintained in recommendation output.</a:t>
            </a:r>
          </a:p>
          <a:p>
            <a:pPr marL="0" fontAlgn="base">
              <a:spcBef>
                <a:spcPct val="0"/>
              </a:spcBef>
              <a:spcAft>
                <a:spcPts val="600"/>
              </a:spcAft>
            </a:pPr>
            <a:r>
              <a:rPr lang="en-US" altLang="en-US" sz="1500"/>
              <a:t>AI performed better than content filtering in real-time prompt interpretation—90% vs. 80% accuracy.</a:t>
            </a:r>
          </a:p>
          <a:p>
            <a:pPr marL="0" fontAlgn="base">
              <a:spcBef>
                <a:spcPct val="0"/>
              </a:spcBef>
              <a:spcAft>
                <a:spcPts val="600"/>
              </a:spcAft>
            </a:pPr>
            <a:r>
              <a:rPr lang="en-US" altLang="en-US" sz="1500"/>
              <a:t>Cold start problem solved with 62% improvement in relevance for first-time users over static filtering.</a:t>
            </a:r>
          </a:p>
          <a:p>
            <a:pPr marL="0" fontAlgn="base">
              <a:spcBef>
                <a:spcPct val="0"/>
              </a:spcBef>
              <a:spcAft>
                <a:spcPts val="600"/>
              </a:spcAft>
            </a:pPr>
            <a:r>
              <a:rPr lang="en-US" altLang="en-US" sz="1500"/>
              <a:t>AJAX-based dynamic updates improved session duration by 20% in usability tests.</a:t>
            </a:r>
          </a:p>
          <a:p>
            <a:pPr marL="0" fontAlgn="base">
              <a:spcBef>
                <a:spcPct val="0"/>
              </a:spcBef>
              <a:spcAft>
                <a:spcPts val="600"/>
              </a:spcAft>
            </a:pPr>
            <a:r>
              <a:rPr lang="en-US" altLang="en-US" sz="1500"/>
              <a:t>Content filtering remained valuable for users with predefined tastes and stronger metadata alignment.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534129-56E4-6743-0759-E58CB8599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388303"/>
            <a:ext cx="4014216" cy="33117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1C7B65-E0AE-5C23-24B8-7828F2527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700" y="3924357"/>
            <a:ext cx="4556252" cy="284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0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370FFE-520F-0D2C-809B-24521D36A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D3D69C-D87F-5B2B-6677-74D17507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Rectangle 2">
            <a:extLst>
              <a:ext uri="{FF2B5EF4-FFF2-40B4-BE49-F238E27FC236}">
                <a16:creationId xmlns:a16="http://schemas.microsoft.com/office/drawing/2014/main" id="{4F1DBD4D-1A24-B07A-CD74-A1D7DE1FA6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183876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337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614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REVOLUTIONIZING FASHION THROUGH PERSONALIZED SHOPPING MSC COMPUTER SCIENCE …</vt:lpstr>
      <vt:lpstr>Project Overview</vt:lpstr>
      <vt:lpstr>Project Aims and Objectives</vt:lpstr>
      <vt:lpstr>PowerPoint Presentation</vt:lpstr>
      <vt:lpstr>PowerPoint Presentation</vt:lpstr>
      <vt:lpstr>Frontend and User Interaction Design</vt:lpstr>
      <vt:lpstr>Evaluation and Testing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Dissertation Viva MSc Computer Science …</dc:title>
  <dc:creator>Neil Eliot (Staff)</dc:creator>
  <cp:lastModifiedBy>Uchechukwu Goodness Aninta (Student)</cp:lastModifiedBy>
  <cp:revision>6</cp:revision>
  <dcterms:created xsi:type="dcterms:W3CDTF">2022-05-22T17:30:41Z</dcterms:created>
  <dcterms:modified xsi:type="dcterms:W3CDTF">2025-05-02T11:40:35Z</dcterms:modified>
</cp:coreProperties>
</file>