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sv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Narrating FAIR: recognising and rewarding FAIR practices and the use of narrative CVs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Samantha Ahern and Vicki Yorke Edwards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to the Development of Individuals</a:t>
            </a:r>
          </a:p>
        </p:txBody>
      </p:sp>
      <p:sp>
        <p:nvSpPr>
          <p:cNvPr id="3" name="Content Placeholder 2"/>
          <p:cNvSpPr>
            <a:spLocks noGrp="1"/>
          </p:cNvSpPr>
          <p:nvPr>
            <p:ph idx="1"/>
          </p:nvPr>
        </p:nvSpPr>
        <p:spPr/>
        <p:txBody>
          <a:bodyPr/>
          <a:lstStyle/>
          <a:p>
            <a:pPr lvl="0"/>
            <a:r>
              <a:rPr/>
              <a:t>Expertise provided which was critical to the success of a team or team members including project management, collaborative contributions, and team support.</a:t>
            </a:r>
          </a:p>
          <a:p>
            <a:pPr lvl="0"/>
            <a:r>
              <a:rPr/>
              <a:t>Teaching activities, workshops or summer schools in which you were involved (for undergrads, grads and post-grads as well as junior colleagues), and the supervision of students and colleagues.</a:t>
            </a:r>
          </a:p>
          <a:p>
            <a:pPr lvl="0"/>
            <a:r>
              <a:rPr/>
              <a:t>Mentoring of members in your field and the support provided to the advancement of colleagues, be it junior or senior.</a:t>
            </a:r>
          </a:p>
          <a:p>
            <a:pPr lvl="0"/>
            <a:r>
              <a:rPr/>
              <a:t>Establishment of collaborations, from institutional (maybe interdisciplinary) to international.</a:t>
            </a:r>
          </a:p>
          <a:p>
            <a:pPr lvl="0"/>
            <a:r>
              <a:rPr/>
              <a:t>Exertion of strategic leadership, shaping of the direction of a team, organisation, company or institution.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to the Wider Research Community</a:t>
            </a:r>
          </a:p>
        </p:txBody>
      </p:sp>
      <p:sp>
        <p:nvSpPr>
          <p:cNvPr id="3" name="Content Placeholder 2"/>
          <p:cNvSpPr>
            <a:spLocks noGrp="1"/>
          </p:cNvSpPr>
          <p:nvPr>
            <p:ph idx="1"/>
          </p:nvPr>
        </p:nvSpPr>
        <p:spPr/>
        <p:txBody>
          <a:bodyPr/>
          <a:lstStyle/>
          <a:p>
            <a:pPr lvl="0"/>
            <a:r>
              <a:rPr/>
              <a:t>Various activities engaged in to progress the research community.</a:t>
            </a:r>
          </a:p>
          <a:p>
            <a:pPr lvl="0"/>
            <a:r>
              <a:rPr/>
              <a:t>Various commitments including editing, reviewing, refereeing, committee work and contributions to the evaluation of researchers and research projects.</a:t>
            </a:r>
          </a:p>
          <a:p>
            <a:pPr lvl="0"/>
            <a:r>
              <a:rPr/>
              <a:t>Organisation of events that have benefited your research community. It can highlight contributions to increasing research integrity, and improving research culture (gender equality, diversity, mobility of researchers, reward and recognition of researchers’ various activities).</a:t>
            </a:r>
          </a:p>
          <a:p>
            <a:pPr lvl="0"/>
            <a:r>
              <a:rPr/>
              <a:t>Appointments to positions of responsibility such as committee membership and corporate roles within your department, institution or organisation, and recognition by invitation within your sector.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to Broader Society</a:t>
            </a:r>
          </a:p>
        </p:txBody>
      </p:sp>
      <p:sp>
        <p:nvSpPr>
          <p:cNvPr id="3" name="Content Placeholder 2"/>
          <p:cNvSpPr>
            <a:spLocks noGrp="1"/>
          </p:cNvSpPr>
          <p:nvPr>
            <p:ph idx="1"/>
          </p:nvPr>
        </p:nvSpPr>
        <p:spPr/>
        <p:txBody>
          <a:bodyPr/>
          <a:lstStyle/>
          <a:p>
            <a:pPr lvl="0"/>
            <a:r>
              <a:rPr/>
              <a:t>Examples of societal engagement and knowledge exchange. It can include engagement with industry and the private sector.</a:t>
            </a:r>
          </a:p>
          <a:p>
            <a:pPr lvl="0"/>
            <a:r>
              <a:rPr/>
              <a:t>Engagement with the public sector, clients and the broader public.</a:t>
            </a:r>
          </a:p>
          <a:p>
            <a:pPr lvl="0"/>
            <a:r>
              <a:rPr/>
              <a:t>Positive stakeholder feedback, inclusion of patients in processes and clinical trials, and other impacts across research, policy, practice and business.</a:t>
            </a:r>
          </a:p>
          <a:p>
            <a:pPr lvl="0"/>
            <a:r>
              <a:rPr/>
              <a:t>Efforts to collaborate with particular societal or patient groups.</a:t>
            </a:r>
          </a:p>
          <a:p>
            <a:pPr lvl="0"/>
            <a:r>
              <a:rPr/>
              <a:t>Efforts to advise policy-makers at local, national or international level and provide information through the press and on social media.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Synergies with FAIR</a:t>
            </a:r>
          </a:p>
        </p:txBody>
      </p:sp>
      <p:sp>
        <p:nvSpPr>
          <p:cNvPr id="3" name="Content Placeholder 2"/>
          <p:cNvSpPr>
            <a:spLocks noGrp="1"/>
          </p:cNvSpPr>
          <p:nvPr>
            <p:ph idx="1"/>
          </p:nvPr>
        </p:nvSpPr>
        <p:spPr/>
        <p:txBody>
          <a:bodyPr/>
          <a:lstStyle/>
          <a:p>
            <a:pPr lvl="0"/>
            <a:r>
              <a:rPr/>
              <a:t>Knowledge – Open publication of data, software and research outcomes</a:t>
            </a:r>
          </a:p>
          <a:p>
            <a:pPr lvl="0"/>
            <a:r>
              <a:rPr/>
              <a:t>Development – Determining metadata schema for a project – Training others in open scholarship practices</a:t>
            </a:r>
          </a:p>
          <a:p>
            <a:pPr lvl="0"/>
            <a:r>
              <a:rPr/>
              <a:t>Research Community – Contributing to national, and international standards – Editing or reviewing open access publications – Being on data access committees</a:t>
            </a:r>
          </a:p>
          <a:p>
            <a:pPr lvl="0"/>
            <a:r>
              <a:rPr/>
              <a:t>Society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would FAIR look like on a Narrative CV for your discipline?</a:t>
            </a:r>
          </a:p>
        </p:txBody>
      </p:sp>
      <p:sp>
        <p:nvSpPr>
          <p:cNvPr id="3" name="Content Placeholder 2"/>
          <p:cNvSpPr>
            <a:spLocks noGrp="1"/>
          </p:cNvSpPr>
          <p:nvPr>
            <p:ph idx="1"/>
          </p:nvPr>
        </p:nvSpPr>
        <p:spPr/>
        <p:txBody>
          <a:bodyPr/>
          <a:lstStyle/>
          <a:p>
            <a:pPr lvl="0"/>
            <a:r>
              <a:rPr/>
              <a:t>Co-Design Activity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opportunities and blockers for use in shortlisting and promotion processes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are your next steps?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Session Aims</a:t>
            </a:r>
          </a:p>
        </p:txBody>
      </p:sp>
      <p:sp>
        <p:nvSpPr>
          <p:cNvPr id="3" name="Content Placeholder 2"/>
          <p:cNvSpPr>
            <a:spLocks noGrp="1"/>
          </p:cNvSpPr>
          <p:nvPr>
            <p:ph idx="1" sz="half"/>
          </p:nvPr>
        </p:nvSpPr>
        <p:spPr/>
        <p:txBody>
          <a:bodyPr/>
          <a:lstStyle/>
          <a:p>
            <a:pPr lvl="0"/>
            <a:r>
              <a:rPr/>
              <a:t>Recognise benefits of FAIR practices</a:t>
            </a:r>
          </a:p>
          <a:p>
            <a:pPr lvl="0"/>
            <a:r>
              <a:rPr/>
              <a:t>Recognise FAIR on Narrative CVs</a:t>
            </a:r>
          </a:p>
          <a:p>
            <a:pPr lvl="0"/>
            <a:r>
              <a:rPr/>
              <a:t>Construct an example Narrative CV for your area demonstrating FAIR</a:t>
            </a:r>
          </a:p>
          <a:p>
            <a:pPr lvl="0"/>
            <a:r>
              <a:rPr/>
              <a:t>Express ways forward in recognising and rewarding FAIR in your context</a:t>
            </a:r>
          </a:p>
        </p:txBody>
      </p:sp>
      <p:pic>
        <p:nvPicPr>
          <p:cNvPr descr="dataTypes.svg" id="0" name="Picture 1"/>
          <p:cNvPicPr>
            <a:picLocks noGrp="1" noChangeAspect="1"/>
          </p:cNvPicPr>
          <p:nvPr/>
        </p:nvPicPr>
        <p:blipFill>
          <a:blip r:embed="rId2"/>
          <a:stretch>
            <a:fillRect/>
          </a:stretch>
        </p:blipFill>
        <p:spPr bwMode="auto">
          <a:xfrm>
            <a:off x="5283200" y="1193800"/>
            <a:ext cx="27686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Diagram showing multiple data types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Why should we care?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studies of good practices in FAIR</a:t>
            </a:r>
          </a:p>
        </p:txBody>
      </p:sp>
      <p:sp>
        <p:nvSpPr>
          <p:cNvPr id="3" name="Content Placeholder 2"/>
          <p:cNvSpPr>
            <a:spLocks noGrp="1"/>
          </p:cNvSpPr>
          <p:nvPr>
            <p:ph idx="1"/>
          </p:nvPr>
        </p:nvSpPr>
        <p:spPr/>
        <p:txBody>
          <a:bodyPr/>
          <a:lstStyle/>
          <a:p>
            <a:pPr lvl="0"/>
            <a:r>
              <a:rPr/>
              <a:t>Use examples relevant to your context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Narrative CVs and FAIR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a:t>Royal Society: Resume for Researchers – Developed as part of the Changing Expectations programme – ‘standardised short format CV that emphasises the wider contributions to the research system’ – Designed to recognise the broader contributions to the scientific endeavour</a:t>
            </a:r>
          </a:p>
          <a:p>
            <a:pPr lvl="0"/>
            <a:r>
              <a:rPr/>
              <a:t>UKRI: Résumé for Research and Innovation (R4RI) – Shows evidence of a wider range of skills and experience than a traditional academic CV when applying for UKRI funding opportunities. – Halfway between a CV and cover letter - provides the space to explain the context of your achievements. – In use in all funding opportunities on the UKRI Funding Service that require track record information.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Modules</a:t>
            </a:r>
          </a:p>
        </p:txBody>
      </p:sp>
      <p:pic>
        <p:nvPicPr>
          <p:cNvPr descr="NarrativeCVsModules.png" id="0" name="Picture 1"/>
          <p:cNvPicPr>
            <a:picLocks noGrp="1" noChangeAspect="1"/>
          </p:cNvPicPr>
          <p:nvPr/>
        </p:nvPicPr>
        <p:blipFill>
          <a:blip r:embed="rId2"/>
          <a:stretch>
            <a:fillRect/>
          </a:stretch>
        </p:blipFill>
        <p:spPr bwMode="auto">
          <a:xfrm>
            <a:off x="1104900" y="1193800"/>
            <a:ext cx="6934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4 component modules of Narrative CVs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Contribution to Generation of Knowledge</a:t>
            </a:r>
          </a:p>
          <a:p>
            <a:pPr lvl="0"/>
            <a:r>
              <a:rPr/>
              <a:t>Contribution to the generation of new ideas and hypotheses</a:t>
            </a:r>
          </a:p>
          <a:p>
            <a:pPr lvl="0"/>
            <a:r>
              <a:rPr/>
              <a:t>Key skills used to develop ideas and test hypotheses.</a:t>
            </a:r>
          </a:p>
          <a:p>
            <a:pPr lvl="0"/>
            <a:r>
              <a:rPr/>
              <a:t>Approach to communicating ideas and research results, both written and verbally.</a:t>
            </a:r>
          </a:p>
          <a:p>
            <a:pPr lvl="0"/>
            <a:r>
              <a:rPr/>
              <a:t>Funding that has been won and any awards received.</a:t>
            </a:r>
          </a:p>
          <a:p>
            <a:pPr lvl="0"/>
            <a:r>
              <a:rPr/>
              <a:t>It can include a small selection of outputs, with a description of why they are of particular relevance and why they are considered in the context of knowledge generation.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Generation of Knowledge: Example outputs</a:t>
            </a:r>
          </a:p>
        </p:txBody>
      </p:sp>
      <p:sp>
        <p:nvSpPr>
          <p:cNvPr id="3" name="Content Placeholder 2"/>
          <p:cNvSpPr>
            <a:spLocks noGrp="1"/>
          </p:cNvSpPr>
          <p:nvPr>
            <p:ph idx="1"/>
          </p:nvPr>
        </p:nvSpPr>
        <p:spPr/>
        <p:txBody>
          <a:bodyPr/>
          <a:lstStyle/>
          <a:p>
            <a:pPr lvl="0"/>
            <a:r>
              <a:rPr/>
              <a:t>open data sets,</a:t>
            </a:r>
          </a:p>
          <a:p>
            <a:pPr lvl="0"/>
            <a:r>
              <a:rPr/>
              <a:t>software,</a:t>
            </a:r>
          </a:p>
          <a:p>
            <a:pPr lvl="0"/>
            <a:r>
              <a:rPr/>
              <a:t>publications, commercial, entrepreneurial or industrial products,</a:t>
            </a:r>
          </a:p>
          <a:p>
            <a:pPr lvl="0"/>
            <a:r>
              <a:rPr/>
              <a:t>clinical practice developments,</a:t>
            </a:r>
          </a:p>
          <a:p>
            <a:pPr lvl="0"/>
            <a:r>
              <a:rPr/>
              <a:t>educational products,</a:t>
            </a:r>
          </a:p>
          <a:p>
            <a:pPr lvl="0"/>
            <a:r>
              <a:rPr/>
              <a:t>policy publications,</a:t>
            </a:r>
          </a:p>
          <a:p>
            <a:pPr lvl="0"/>
            <a:r>
              <a:rPr/>
              <a:t>evidence synthesis pieces,</a:t>
            </a:r>
          </a:p>
          <a:p>
            <a:pPr lvl="0"/>
            <a:r>
              <a:rPr/>
              <a:t>and conference publications that have been generated.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Narrating FAIR: recognising and rewarding FAIR practices and the use of narrative CVs</dc:title>
  <dc:creator>Samantha Ahern and Vicki Yorke Edwards</dc:creator>
  <cp:keywords/>
  <dcterms:created xsi:type="dcterms:W3CDTF">2025-03-27T11:02:56Z</dcterms:created>
  <dcterms:modified xsi:type="dcterms:W3CDTF">2025-03-27T11:02:56Z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