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8"/>
  </p:notesMasterIdLst>
  <p:sldIdLst>
    <p:sldId id="256" r:id="rId5"/>
    <p:sldId id="257" r:id="rId6"/>
    <p:sldId id="258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3776C-6758-4F18-B3C2-57B3CF39D9B3}" v="1" dt="2025-03-05T09:33:12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9ED35-DED8-493A-A225-FE6628FED852}" type="datetimeFigureOut">
              <a:t>3/5/2025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F1225-C729-4E15-8810-9AF7521DD5E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21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Examples for inclusion and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1225-C729-4E15-8810-9AF7521DD5E2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9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DF637-B750-07EA-64FA-BAE11B427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4EC7A0-2D8E-1AAA-B139-F6E46D01ED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FDCC7C-089B-F854-B525-751AA8F1E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Examples for inclusion and annotation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B0887-CD30-D394-01D9-8333884E24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1225-C729-4E15-8810-9AF7521DD5E2}" type="slidenum"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42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5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83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04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27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4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21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31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1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39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1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2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50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74878E-6F86-4E3F-CA52-27AA6FFC1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23169"/>
              </p:ext>
            </p:extLst>
          </p:nvPr>
        </p:nvGraphicFramePr>
        <p:xfrm>
          <a:off x="0" y="0"/>
          <a:ext cx="99060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96655778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343715827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1" i="0" u="none" strike="noStrike" noProof="0" dirty="0">
                          <a:solidFill>
                            <a:srgbClr val="000000"/>
                          </a:solidFill>
                          <a:latin typeface="Aptos Display"/>
                        </a:rPr>
                        <a:t>Contribution to Generation of Knowledge</a:t>
                      </a:r>
                      <a:endParaRPr lang="en-US" sz="1700" b="1" dirty="0"/>
                    </a:p>
                  </a:txBody>
                  <a:tcPr marL="65314" marR="65314" marT="32657" marB="3265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1" i="0" u="none" strike="noStrike" noProof="0" dirty="0">
                          <a:solidFill>
                            <a:srgbClr val="000000"/>
                          </a:solidFill>
                          <a:latin typeface="Aptos Display"/>
                        </a:rPr>
                        <a:t>Contribution to the Development of Individuals</a:t>
                      </a:r>
                      <a:endParaRPr lang="en-US" sz="1700" b="1" dirty="0"/>
                    </a:p>
                  </a:txBody>
                  <a:tcPr marL="65314" marR="65314" marT="32657" marB="3265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168828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1" i="0" u="none" strike="noStrike" noProof="0" dirty="0">
                          <a:solidFill>
                            <a:srgbClr val="000000"/>
                          </a:solidFill>
                          <a:latin typeface="Aptos Display"/>
                        </a:rPr>
                        <a:t>Contribution to the Wider Research Community</a:t>
                      </a:r>
                      <a:endParaRPr lang="en-US" sz="1700" b="1" dirty="0"/>
                    </a:p>
                  </a:txBody>
                  <a:tcPr marL="65314" marR="65314" marT="32657" marB="3265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1" i="0" u="none" strike="noStrike" noProof="0" dirty="0">
                          <a:solidFill>
                            <a:srgbClr val="000000"/>
                          </a:solidFill>
                          <a:latin typeface="Aptos Display"/>
                        </a:rPr>
                        <a:t>Contribution to Broader Society</a:t>
                      </a:r>
                      <a:endParaRPr lang="en-US" sz="1700" b="1" dirty="0"/>
                    </a:p>
                  </a:txBody>
                  <a:tcPr marL="65314" marR="65314" marT="32657" marB="3265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94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379DF6-AB6F-7B5A-716F-B01622DC3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18"/>
              </p:ext>
            </p:extLst>
          </p:nvPr>
        </p:nvGraphicFramePr>
        <p:xfrm>
          <a:off x="0" y="0"/>
          <a:ext cx="9906000" cy="6858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71379801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8743639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108338431"/>
                    </a:ext>
                  </a:extLst>
                </a:gridCol>
              </a:tblGrid>
              <a:tr h="11411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chemeClr val="dk1">
                              <a:hueOff val="0"/>
                              <a:satOff val="0"/>
                              <a:lumOff val="0"/>
                              <a:alphaOff val="0"/>
                            </a:schemeClr>
                          </a:solidFill>
                          <a:latin typeface="Aptos"/>
                        </a:rPr>
                        <a:t>Open publication of data, software and research outcomes</a:t>
                      </a:r>
                      <a:endParaRPr lang="en-US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marL="0" marR="0" lvl="1" indent="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Editing or reviewing open access publications</a:t>
                      </a:r>
                      <a:endParaRPr lang="en-US" sz="1400" b="0" i="0" u="none" strike="noStrike" noProof="0"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Contributing to open scholarship policies and processes (whether at a departmental, organisational or funder level)</a:t>
                      </a:r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1073603420"/>
                  </a:ext>
                </a:extLst>
              </a:tr>
              <a:tr h="11411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Determining metadata schema for a project</a:t>
                      </a:r>
                      <a:endParaRPr lang="en-US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marL="0" marR="0" lvl="1" indent="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1400" b="0" i="0" u="none" strike="noStrike" noProof="0">
                          <a:solidFill>
                            <a:schemeClr val="dk1">
                              <a:hueOff val="0"/>
                              <a:satOff val="0"/>
                              <a:lumOff val="0"/>
                              <a:alphaOff val="0"/>
                            </a:schemeClr>
                          </a:solidFill>
                          <a:latin typeface="Aptos"/>
                        </a:rPr>
                        <a:t>Being on data access committees</a:t>
                      </a:r>
                      <a:endParaRPr lang="en-US" sz="1400" b="0" i="0" u="none" strike="noStrike" noProof="0"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Creation and maintenance of project webpages</a:t>
                      </a:r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3056497588"/>
                  </a:ext>
                </a:extLst>
              </a:tr>
              <a:tr h="11411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Training others in open scholarship practices</a:t>
                      </a:r>
                      <a:endParaRPr lang="en-US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 dirty="0">
                          <a:latin typeface="Aptos"/>
                        </a:rPr>
                        <a:t>Use pseudonymisation techniques and prepare metadata that goes along with each data set.</a:t>
                      </a:r>
                      <a:endParaRPr lang="en-US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Publishing ‘data papers’: papers that describe datasets and their reuse potential</a:t>
                      </a:r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2344813971"/>
                  </a:ext>
                </a:extLst>
              </a:tr>
              <a:tr h="1141189">
                <a:tc>
                  <a:txBody>
                    <a:bodyPr/>
                    <a:lstStyle/>
                    <a:p>
                      <a:pPr marL="0" marR="0" lvl="1" indent="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Contributing to national, and international standards</a:t>
                      </a:r>
                      <a:endParaRPr lang="en-US" sz="1400" b="0" i="0" u="none" strike="noStrike" noProof="0" dirty="0"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Publishing or making available study protocols</a:t>
                      </a:r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Digitisation projects</a:t>
                      </a:r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906796172"/>
                  </a:ext>
                </a:extLst>
              </a:tr>
              <a:tr h="11411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Roles that explicitly champion FAIR, such as Open Research Champion/ Ambassador</a:t>
                      </a:r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Securing funding (or otherwise ensuring research activity is sustainable) for FAIR data/ software projects</a:t>
                      </a:r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Study pre-registration and registered reports</a:t>
                      </a:r>
                    </a:p>
                    <a:p>
                      <a:endParaRPr lang="en-GB" sz="14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3112614789"/>
                  </a:ext>
                </a:extLst>
              </a:tr>
              <a:tr h="11520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Conference activities including presentations, workshop delivery and session chairing on FAIR and/ or Open Research</a:t>
                      </a:r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Proactive engagement with national policy working groups</a:t>
                      </a:r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Participation in Public Engagement activities designed to communicate research to non-academic communities/ audiences.</a:t>
                      </a:r>
                      <a:endParaRPr lang="en-US" sz="1400" dirty="0"/>
                    </a:p>
                    <a:p>
                      <a:endParaRPr lang="en-GB" sz="14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318483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92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44648-22AB-9CCB-2067-ADDD89872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23E0D7-3918-046C-74FB-36278677E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77949"/>
              </p:ext>
            </p:extLst>
          </p:nvPr>
        </p:nvGraphicFramePr>
        <p:xfrm>
          <a:off x="0" y="-1"/>
          <a:ext cx="9906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71379801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8743639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10833843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Contributions to Open Source Software</a:t>
                      </a:r>
                    </a:p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107360342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305649758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234481397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90679617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324777802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2948465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9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32e75f-d161-4ed9-b4a7-762f36cf54c5">
      <Terms xmlns="http://schemas.microsoft.com/office/infopath/2007/PartnerControls"/>
    </lcf76f155ced4ddcb4097134ff3c332f>
    <_Flow_SignoffStatus xmlns="ed32e75f-d161-4ed9-b4a7-762f36cf54c5" xsi:nil="true"/>
    <About xmlns="ed32e75f-d161-4ed9-b4a7-762f36cf54c5" xsi:nil="true"/>
    <Progressupdate xmlns="ed32e75f-d161-4ed9-b4a7-762f36cf54c5" xsi:nil="true"/>
    <Talk2 xmlns="ed32e75f-d161-4ed9-b4a7-762f36cf54c5">
      <Url xsi:nil="true"/>
      <Description xsi:nil="true"/>
    </Talk2>
    <Talk1 xmlns="ed32e75f-d161-4ed9-b4a7-762f36cf54c5">
      <Url xsi:nil="true"/>
      <Description xsi:nil="true"/>
    </Talk1>
    <Topics xmlns="ed32e75f-d161-4ed9-b4a7-762f36cf54c5" xsi:nil="true"/>
    <TaxCatchAll xmlns="716b90c9-c767-4894-952d-722ceeb5d360" xsi:nil="true"/>
    <Details xmlns="ed32e75f-d161-4ed9-b4a7-762f36cf54c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4D71CA50F9324E91A723AF4477EE12" ma:contentTypeVersion="25" ma:contentTypeDescription="Create a new document." ma:contentTypeScope="" ma:versionID="f0bdf628244a3ab4a9b3ffca822bcf63">
  <xsd:schema xmlns:xsd="http://www.w3.org/2001/XMLSchema" xmlns:xs="http://www.w3.org/2001/XMLSchema" xmlns:p="http://schemas.microsoft.com/office/2006/metadata/properties" xmlns:ns2="ed32e75f-d161-4ed9-b4a7-762f36cf54c5" xmlns:ns3="716b90c9-c767-4894-952d-722ceeb5d360" targetNamespace="http://schemas.microsoft.com/office/2006/metadata/properties" ma:root="true" ma:fieldsID="2c81a448abb27e5fa0fa726c2241771d" ns2:_="" ns3:_="">
    <xsd:import namespace="ed32e75f-d161-4ed9-b4a7-762f36cf54c5"/>
    <xsd:import namespace="716b90c9-c767-4894-952d-722ceeb5d3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About" minOccurs="0"/>
                <xsd:element ref="ns2:MediaServiceObjectDetectorVersions" minOccurs="0"/>
                <xsd:element ref="ns2:Progressupdate" minOccurs="0"/>
                <xsd:element ref="ns2:MediaServiceSearchProperties" minOccurs="0"/>
                <xsd:element ref="ns2:Details" minOccurs="0"/>
                <xsd:element ref="ns2:_Flow_SignoffStatus" minOccurs="0"/>
                <xsd:element ref="ns2:Topics" minOccurs="0"/>
                <xsd:element ref="ns2:Talk1" minOccurs="0"/>
                <xsd:element ref="ns2:Talk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2e75f-d161-4ed9-b4a7-762f36cf54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9a89b1-2c2c-4f7f-9bd7-7914fb13a0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About" ma:index="24" nillable="true" ma:displayName="About" ma:format="Dropdown" ma:internalName="About">
      <xsd:simpleType>
        <xsd:restriction base="dms:Note">
          <xsd:maxLength value="255"/>
        </xsd:restriction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Progressupdate" ma:index="26" nillable="true" ma:displayName="Progress update" ma:format="Dropdown" ma:internalName="Progressupdate">
      <xsd:simpleType>
        <xsd:restriction base="dms:Text">
          <xsd:maxLength value="255"/>
        </xsd:restriction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etails" ma:index="28" nillable="true" ma:displayName="Details" ma:format="Dropdown" ma:internalName="Details">
      <xsd:simpleType>
        <xsd:restriction base="dms:Text">
          <xsd:maxLength value="255"/>
        </xsd:restriction>
      </xsd:simpleType>
    </xsd:element>
    <xsd:element name="_Flow_SignoffStatus" ma:index="29" nillable="true" ma:displayName="Status" ma:format="Dropdown" ma:internalName="Sign_x002d_off_x0020_status">
      <xsd:simpleType>
        <xsd:restriction base="dms:Text">
          <xsd:maxLength value="255"/>
        </xsd:restriction>
      </xsd:simpleType>
    </xsd:element>
    <xsd:element name="Topics" ma:index="30" nillable="true" ma:displayName="Topics" ma:description="Speaker/Title" ma:format="Dropdown" ma:internalName="Topics">
      <xsd:simpleType>
        <xsd:restriction base="dms:Note">
          <xsd:maxLength value="255"/>
        </xsd:restriction>
      </xsd:simpleType>
    </xsd:element>
    <xsd:element name="Talk1" ma:index="31" nillable="true" ma:displayName="Talk 1" ma:format="Hyperlink" ma:internalName="Talk1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lk2" ma:index="32" nillable="true" ma:displayName="Talk 2" ma:format="Hyperlink" ma:internalName="Talk2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b90c9-c767-4894-952d-722ceeb5d36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f6c79d-80f5-415e-b9e3-2c7175a500a1}" ma:internalName="TaxCatchAll" ma:showField="CatchAllData" ma:web="716b90c9-c767-4894-952d-722ceeb5d3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56BF29-4479-4328-A212-C346BF123D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1A5041-18CE-4E42-9EAB-FE38F10B9299}">
  <ds:schemaRefs>
    <ds:schemaRef ds:uri="http://purl.org/dc/elements/1.1/"/>
    <ds:schemaRef ds:uri="http://www.w3.org/XML/1998/namespace"/>
    <ds:schemaRef ds:uri="http://schemas.openxmlformats.org/package/2006/metadata/core-properties"/>
    <ds:schemaRef ds:uri="716b90c9-c767-4894-952d-722ceeb5d360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ed32e75f-d161-4ed9-b4a7-762f36cf54c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69D35EB-AC71-4522-99AC-3DAE93B903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32e75f-d161-4ed9-b4a7-762f36cf54c5"/>
    <ds:schemaRef ds:uri="716b90c9-c767-4894-952d-722ceeb5d3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faf88fe-a998-4c5b-93c9-210a11d9a5c2}" enabled="0" method="" siteId="{1faf88fe-a998-4c5b-93c9-210a11d9a5c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210</Words>
  <Application>Microsoft Office PowerPoint</Application>
  <PresentationFormat>A4 Paper (210x297 mm)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Yorke-Edwards, Victoria</dc:creator>
  <cp:lastModifiedBy>Victoria Yorke-Edwards</cp:lastModifiedBy>
  <cp:revision>45</cp:revision>
  <dcterms:created xsi:type="dcterms:W3CDTF">2025-02-17T15:25:49Z</dcterms:created>
  <dcterms:modified xsi:type="dcterms:W3CDTF">2025-03-05T09:34:01Z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0x010100EA4D71CA50F9324E91A723AF4477EE12</vt:lpwstr>
  </property>
  <property fmtid="{D5CDD505-2E9C-101B-9397-08002B2CF9AE}" pid="3" name="MediaServiceImageTags">
    <vt:lpwstr/>
  </property>
</Properties>
</file>