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6"/>
    <p:restoredTop sz="94705"/>
  </p:normalViewPr>
  <p:slideViewPr>
    <p:cSldViewPr snapToGrid="0" snapToObjects="1">
      <p:cViewPr varScale="1">
        <p:scale>
          <a:sx n="148" d="100"/>
          <a:sy n="148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/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/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170" indent="-9017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8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4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2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0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erta-IXN-for-the-NHS/SC360Editor2021/tree/main/PlayerBuild" TargetMode="External"/><Relationship Id="rId2" Type="http://schemas.openxmlformats.org/officeDocument/2006/relationships/hyperlink" Target="https://github.com/Apperta-IXN-for-the-NHS/SC360Editor2021/tree/main/EditorBuil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cl-comp0016-2020-team-11.github.io/" TargetMode="External"/><Relationship Id="rId5" Type="http://schemas.openxmlformats.org/officeDocument/2006/relationships/hyperlink" Target="https://github.com/Apperta-IXN-for-the-NHS/SC360Editor2021/" TargetMode="External"/><Relationship Id="rId4" Type="http://schemas.openxmlformats.org/officeDocument/2006/relationships/hyperlink" Target="http://students.cs.ucl.ac.uk/2020/group11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37710" y="1339850"/>
            <a:ext cx="8006714" cy="551815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</a:rPr>
              <a:t>Situated Cognition 360 Editor 2021</a:t>
            </a:r>
            <a:endParaRPr lang="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32038" y="3527835"/>
            <a:ext cx="1914217" cy="1107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" altLang="en-US" sz="2000" dirty="0"/>
              <a:t>Zixuan Ding</a:t>
            </a:r>
          </a:p>
          <a:p>
            <a:pPr marL="0" indent="0">
              <a:buNone/>
            </a:pPr>
            <a:r>
              <a:rPr lang="" altLang="en-US" sz="2000" dirty="0"/>
              <a:t>Min Wang</a:t>
            </a:r>
          </a:p>
          <a:p>
            <a:pPr marL="0" indent="0">
              <a:buNone/>
            </a:pPr>
            <a:r>
              <a:rPr lang="" altLang="en-US" sz="2000" dirty="0"/>
              <a:t>Szu-Han Chen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" altLang="en-US" dirty="0"/>
              <a:t>DEPARTMENT OF COMPUTER SCIENCE</a:t>
            </a:r>
          </a:p>
        </p:txBody>
      </p:sp>
      <p:sp>
        <p:nvSpPr>
          <p:cNvPr id="3" name="Title 10"/>
          <p:cNvSpPr>
            <a:spLocks noGrp="1"/>
          </p:cNvSpPr>
          <p:nvPr/>
        </p:nvSpPr>
        <p:spPr>
          <a:xfrm>
            <a:off x="227965" y="806450"/>
            <a:ext cx="5071745" cy="482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800" dirty="0">
                <a:solidFill>
                  <a:schemeClr val="bg1"/>
                </a:solidFill>
              </a:rPr>
              <a:t>COMP0016, 2020-21 - Team 11</a:t>
            </a:r>
            <a:endParaRPr lang="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itle 10"/>
          <p:cNvSpPr>
            <a:spLocks noGrp="1"/>
          </p:cNvSpPr>
          <p:nvPr/>
        </p:nvSpPr>
        <p:spPr>
          <a:xfrm>
            <a:off x="628650" y="1896745"/>
            <a:ext cx="7886700" cy="482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2000" dirty="0">
                <a:solidFill>
                  <a:schemeClr val="tx1"/>
                </a:solidFill>
              </a:rPr>
              <a:t>UCL, GOSH and Avanade </a:t>
            </a:r>
          </a:p>
        </p:txBody>
      </p:sp>
      <p:sp>
        <p:nvSpPr>
          <p:cNvPr id="5" name="Content Placeholder 11"/>
          <p:cNvSpPr>
            <a:spLocks noGrp="1"/>
          </p:cNvSpPr>
          <p:nvPr/>
        </p:nvSpPr>
        <p:spPr>
          <a:xfrm>
            <a:off x="628650" y="2295842"/>
            <a:ext cx="8006715" cy="5518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/>
              <a:t>Client:</a:t>
            </a:r>
            <a:r>
              <a:rPr lang="zh-CN" altLang="en-US" sz="1800" dirty="0"/>
              <a:t> </a:t>
            </a:r>
            <a:r>
              <a:rPr lang="en-US" altLang="zh-CN" sz="1800" dirty="0" err="1"/>
              <a:t>Mrs</a:t>
            </a:r>
            <a:r>
              <a:rPr lang="zh-CN" altLang="en-US" sz="1800" dirty="0"/>
              <a:t> </a:t>
            </a:r>
            <a:r>
              <a:rPr lang="en-US" altLang="en-US" sz="1800" dirty="0"/>
              <a:t>Sheena Visram, Dr Dean </a:t>
            </a:r>
            <a:r>
              <a:rPr lang="en-US" altLang="en-US" sz="1800" dirty="0" err="1"/>
              <a:t>Mohamedally</a:t>
            </a:r>
            <a:r>
              <a:rPr lang="en-US" altLang="en-US" sz="1800" dirty="0"/>
              <a:t>, Mr. Fergus </a:t>
            </a:r>
            <a:r>
              <a:rPr lang="en-US" altLang="en-US" sz="1800" dirty="0" err="1"/>
              <a:t>E.Kidd</a:t>
            </a:r>
            <a:r>
              <a:rPr lang="en-US" altLang="en-US" sz="1800" dirty="0"/>
              <a:t> and Mr. Chris Lloyd-Jones</a:t>
            </a:r>
          </a:p>
          <a:p>
            <a:pPr marL="0" indent="0">
              <a:buNone/>
            </a:pPr>
            <a:r>
              <a:rPr lang="en-US" altLang="en-US" sz="1800" dirty="0"/>
              <a:t>Supervisors: </a:t>
            </a:r>
            <a:r>
              <a:rPr lang="en-US" altLang="en-US" sz="1800" dirty="0" err="1"/>
              <a:t>Mr</a:t>
            </a:r>
            <a:r>
              <a:rPr lang="en-US" altLang="en-US" sz="1800" dirty="0"/>
              <a:t> Steven </a:t>
            </a:r>
            <a:r>
              <a:rPr lang="en-US" altLang="en-US" sz="1800" dirty="0" err="1"/>
              <a:t>Hirschmann</a:t>
            </a:r>
            <a:r>
              <a:rPr lang="en-US" altLang="en-US" sz="1800" dirty="0"/>
              <a:t>, Dr Dean Mohamedally, Dr Graham Roberts, Dr Yun Fu</a:t>
            </a:r>
          </a:p>
        </p:txBody>
      </p:sp>
      <p:sp>
        <p:nvSpPr>
          <p:cNvPr id="9" name="Content Placeholder 11"/>
          <p:cNvSpPr>
            <a:spLocks noGrp="1"/>
          </p:cNvSpPr>
          <p:nvPr/>
        </p:nvSpPr>
        <p:spPr>
          <a:xfrm>
            <a:off x="3819525" y="3525142"/>
            <a:ext cx="3539613" cy="1107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/>
              <a:t>kelly.ding.19@ucl.ac.uk</a:t>
            </a:r>
          </a:p>
          <a:p>
            <a:pPr marL="0" indent="0">
              <a:buNone/>
            </a:pPr>
            <a:r>
              <a:rPr lang="en-US" altLang="en-US" sz="2000" dirty="0"/>
              <a:t>min.wang.19@ucl.ac.uk</a:t>
            </a:r>
          </a:p>
          <a:p>
            <a:pPr marL="0" indent="0">
              <a:buNone/>
            </a:pPr>
            <a:r>
              <a:rPr lang="en-US" altLang="en-US" sz="2000" dirty="0"/>
              <a:t>Szu-han.chen.19@ucl.ac.uk</a:t>
            </a:r>
          </a:p>
        </p:txBody>
      </p:sp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2A3BE407-D9B9-4CCD-B586-6E2FE4B2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65" y="3527835"/>
            <a:ext cx="993673" cy="9936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01E92DB-0624-45E8-B64D-5D45983A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05" y="4567385"/>
            <a:ext cx="1688972" cy="422243"/>
          </a:xfrm>
          <a:prstGeom prst="rect">
            <a:avLst/>
          </a:prstGeom>
        </p:spPr>
      </p:pic>
      <p:pic>
        <p:nvPicPr>
          <p:cNvPr id="20" name="图片 19" descr="文本&#10;&#10;描述已自动生成">
            <a:extLst>
              <a:ext uri="{FF2B5EF4-FFF2-40B4-BE49-F238E27FC236}">
                <a16:creationId xmlns:a16="http://schemas.microsoft.com/office/drawing/2014/main" id="{D38A0683-7721-40EA-95AF-1EAF75F8B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38" y="3379556"/>
            <a:ext cx="1364907" cy="48221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851D854-3B22-4B2A-BB56-FB636AF4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201" y="3918759"/>
            <a:ext cx="993673" cy="511796"/>
          </a:xfrm>
          <a:prstGeom prst="rect">
            <a:avLst/>
          </a:prstGeom>
        </p:spPr>
      </p:pic>
      <p:pic>
        <p:nvPicPr>
          <p:cNvPr id="26" name="图片 25" descr="徽标, 公司名称&#10;&#10;描述已自动生成">
            <a:extLst>
              <a:ext uri="{FF2B5EF4-FFF2-40B4-BE49-F238E27FC236}">
                <a16:creationId xmlns:a16="http://schemas.microsoft.com/office/drawing/2014/main" id="{6E331F9E-36B8-4052-AAD3-844CCE33CB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734" b="36548"/>
          <a:stretch/>
        </p:blipFill>
        <p:spPr>
          <a:xfrm>
            <a:off x="816565" y="4532237"/>
            <a:ext cx="1915161" cy="492538"/>
          </a:xfrm>
          <a:prstGeom prst="rect">
            <a:avLst/>
          </a:prstGeom>
        </p:spPr>
      </p:pic>
      <p:pic>
        <p:nvPicPr>
          <p:cNvPr id="28" name="图片 27" descr="图标&#10;&#10;描述已自动生成">
            <a:extLst>
              <a:ext uri="{FF2B5EF4-FFF2-40B4-BE49-F238E27FC236}">
                <a16:creationId xmlns:a16="http://schemas.microsoft.com/office/drawing/2014/main" id="{F1CE5A10-0518-4F05-9CC0-5537B9EF9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5413" y="4532266"/>
            <a:ext cx="558937" cy="5589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2750C-2F6E-4007-A3B9-FB97730C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9766"/>
            <a:ext cx="7886700" cy="67881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Abstract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9418-2647-41CD-96F7-EDEA783E1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48581"/>
            <a:ext cx="4194074" cy="337891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1800" dirty="0"/>
              <a:t>360-Video Editor </a:t>
            </a:r>
          </a:p>
          <a:p>
            <a:pPr lvl="1"/>
            <a:r>
              <a:rPr lang="en-US" altLang="zh-CN" sz="1600" dirty="0"/>
              <a:t>to provide better learning experience for medical training sessions</a:t>
            </a:r>
          </a:p>
          <a:p>
            <a:r>
              <a:rPr lang="en-US" altLang="zh-CN" sz="1800" dirty="0"/>
              <a:t>Project Type: Desktop App, VR</a:t>
            </a:r>
          </a:p>
          <a:p>
            <a:r>
              <a:rPr lang="en-US" altLang="zh-CN" sz="1800" dirty="0"/>
              <a:t>Main Technologies:</a:t>
            </a:r>
          </a:p>
          <a:p>
            <a:pPr lvl="1"/>
            <a:r>
              <a:rPr lang="en-US" altLang="zh-CN" sz="1600" dirty="0"/>
              <a:t>Allows users to annotate the 360-video by adding hotspots.</a:t>
            </a:r>
          </a:p>
          <a:p>
            <a:pPr lvl="1"/>
            <a:r>
              <a:rPr lang="en-US" altLang="zh-CN" sz="1600" dirty="0"/>
              <a:t>Hotpots allow switching to other videos.</a:t>
            </a:r>
          </a:p>
          <a:p>
            <a:pPr lvl="1"/>
            <a:r>
              <a:rPr lang="en-US" altLang="zh-CN" sz="1600" dirty="0"/>
              <a:t>Overall hotspots and video tree-structure allows navigation throughout the project.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87E1B8-89F7-4FDC-8455-A5F1BD72B5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" altLang="en-US" dirty="0"/>
              <a:t>DEPARTMENT OF COMPUTER SCIENCE</a:t>
            </a:r>
          </a:p>
          <a:p>
            <a:endParaRPr lang="zh-CN" altLang="en-US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5D420D35-F50E-4B63-A33A-5B237A102130}"/>
              </a:ext>
            </a:extLst>
          </p:cNvPr>
          <p:cNvSpPr>
            <a:spLocks noGrp="1"/>
          </p:cNvSpPr>
          <p:nvPr/>
        </p:nvSpPr>
        <p:spPr>
          <a:xfrm>
            <a:off x="216001" y="502756"/>
            <a:ext cx="4960684" cy="2413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COMP0016, 2020-21 - Team 11</a:t>
            </a:r>
            <a:endParaRPr lang="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8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DD629-1A49-4EA4-8FB1-490AE808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94798"/>
            <a:ext cx="7886700" cy="4514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Functional </a:t>
            </a:r>
            <a:r>
              <a:rPr lang="en-US" altLang="zh-CN" sz="2800" dirty="0" err="1">
                <a:solidFill>
                  <a:schemeClr val="tx1"/>
                </a:solidFill>
              </a:rPr>
              <a:t>MoSCoW</a:t>
            </a:r>
            <a:r>
              <a:rPr lang="en-US" altLang="zh-CN" sz="2800" dirty="0">
                <a:solidFill>
                  <a:schemeClr val="tx1"/>
                </a:solidFill>
              </a:rPr>
              <a:t> List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3A8B42CD-A980-47AF-A94F-B7D14281F1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000" y="216000"/>
            <a:ext cx="3559587" cy="236014"/>
          </a:xfrm>
        </p:spPr>
        <p:txBody>
          <a:bodyPr/>
          <a:lstStyle/>
          <a:p>
            <a:r>
              <a:rPr lang="" altLang="en-US" dirty="0"/>
              <a:t>DEPARTMENT OF COMPUTER SCIENCE</a:t>
            </a:r>
          </a:p>
          <a:p>
            <a:endParaRPr lang="zh-CN" alt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285B29E4-1DE0-4E5B-8BDF-5DFB66934A7C}"/>
              </a:ext>
            </a:extLst>
          </p:cNvPr>
          <p:cNvSpPr>
            <a:spLocks noGrp="1"/>
          </p:cNvSpPr>
          <p:nvPr/>
        </p:nvSpPr>
        <p:spPr>
          <a:xfrm>
            <a:off x="216001" y="502756"/>
            <a:ext cx="2999147" cy="2360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COMP0016, 2020-21 - Team 11</a:t>
            </a:r>
            <a:endParaRPr lang="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AA4312-6CAC-47FC-8ED0-CBA685BF8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73879"/>
              </p:ext>
            </p:extLst>
          </p:nvPr>
        </p:nvGraphicFramePr>
        <p:xfrm>
          <a:off x="353962" y="1310807"/>
          <a:ext cx="8672053" cy="3501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213">
                  <a:extLst>
                    <a:ext uri="{9D8B030D-6E8A-4147-A177-3AD203B41FA5}">
                      <a16:colId xmlns:a16="http://schemas.microsoft.com/office/drawing/2014/main" val="1757882143"/>
                    </a:ext>
                  </a:extLst>
                </a:gridCol>
                <a:gridCol w="5150715">
                  <a:extLst>
                    <a:ext uri="{9D8B030D-6E8A-4147-A177-3AD203B41FA5}">
                      <a16:colId xmlns:a16="http://schemas.microsoft.com/office/drawing/2014/main" val="4252030000"/>
                    </a:ext>
                  </a:extLst>
                </a:gridCol>
                <a:gridCol w="932035">
                  <a:extLst>
                    <a:ext uri="{9D8B030D-6E8A-4147-A177-3AD203B41FA5}">
                      <a16:colId xmlns:a16="http://schemas.microsoft.com/office/drawing/2014/main" val="3313737958"/>
                    </a:ext>
                  </a:extLst>
                </a:gridCol>
                <a:gridCol w="716578">
                  <a:extLst>
                    <a:ext uri="{9D8B030D-6E8A-4147-A177-3AD203B41FA5}">
                      <a16:colId xmlns:a16="http://schemas.microsoft.com/office/drawing/2014/main" val="3291557649"/>
                    </a:ext>
                  </a:extLst>
                </a:gridCol>
                <a:gridCol w="1449512">
                  <a:extLst>
                    <a:ext uri="{9D8B030D-6E8A-4147-A177-3AD203B41FA5}">
                      <a16:colId xmlns:a16="http://schemas.microsoft.com/office/drawing/2014/main" val="1537145267"/>
                    </a:ext>
                  </a:extLst>
                </a:gridCol>
              </a:tblGrid>
              <a:tr h="1855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Requirements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Priority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State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Contributors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906082635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Adding hotspots by click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</a:rPr>
                        <a:t>Zixuan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930318860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Hotspots at static positions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670972557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Adding name and text to hotspot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211282650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Photos attached to hotspots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135968702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Hotspots details store to json files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500171292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Hotspots details read from json files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✓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321647178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Basic player functionalities for editor- progress bar, play button, sound button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dirty="0">
                          <a:effectLst/>
                        </a:rPr>
                        <a:t>✓</a:t>
                      </a:r>
                      <a:r>
                        <a:rPr lang="en-GB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742820791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Hotspots only appears at certain time period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992438779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Hotspots can be deleted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122431373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Switch to other videos and switch back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148198623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11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Outcome of editor delivered as a pack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Min, 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380608100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Rename and organise the files attacked to hotspots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</a:rPr>
                        <a:t>Zixuan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828812807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954990EF-3FFE-4421-AB8C-61FD4246E3C4}"/>
              </a:ext>
            </a:extLst>
          </p:cNvPr>
          <p:cNvSpPr txBox="1">
            <a:spLocks/>
          </p:cNvSpPr>
          <p:nvPr/>
        </p:nvSpPr>
        <p:spPr>
          <a:xfrm>
            <a:off x="4689988" y="255952"/>
            <a:ext cx="2728451" cy="45143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Achievements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41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0F7FD7-E953-45D8-BE5E-4305361A2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04342"/>
              </p:ext>
            </p:extLst>
          </p:nvPr>
        </p:nvGraphicFramePr>
        <p:xfrm>
          <a:off x="353962" y="184346"/>
          <a:ext cx="8672053" cy="4794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213">
                  <a:extLst>
                    <a:ext uri="{9D8B030D-6E8A-4147-A177-3AD203B41FA5}">
                      <a16:colId xmlns:a16="http://schemas.microsoft.com/office/drawing/2014/main" val="1757882143"/>
                    </a:ext>
                  </a:extLst>
                </a:gridCol>
                <a:gridCol w="5150715">
                  <a:extLst>
                    <a:ext uri="{9D8B030D-6E8A-4147-A177-3AD203B41FA5}">
                      <a16:colId xmlns:a16="http://schemas.microsoft.com/office/drawing/2014/main" val="4252030000"/>
                    </a:ext>
                  </a:extLst>
                </a:gridCol>
                <a:gridCol w="932035">
                  <a:extLst>
                    <a:ext uri="{9D8B030D-6E8A-4147-A177-3AD203B41FA5}">
                      <a16:colId xmlns:a16="http://schemas.microsoft.com/office/drawing/2014/main" val="3313737958"/>
                    </a:ext>
                  </a:extLst>
                </a:gridCol>
                <a:gridCol w="716578">
                  <a:extLst>
                    <a:ext uri="{9D8B030D-6E8A-4147-A177-3AD203B41FA5}">
                      <a16:colId xmlns:a16="http://schemas.microsoft.com/office/drawing/2014/main" val="3291557649"/>
                    </a:ext>
                  </a:extLst>
                </a:gridCol>
                <a:gridCol w="1449512">
                  <a:extLst>
                    <a:ext uri="{9D8B030D-6E8A-4147-A177-3AD203B41FA5}">
                      <a16:colId xmlns:a16="http://schemas.microsoft.com/office/drawing/2014/main" val="1537145267"/>
                    </a:ext>
                  </a:extLst>
                </a:gridCol>
              </a:tblGrid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Requirements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Priority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State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Contributors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906082635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13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When jumping back from the branched video, the video player is at the previous time spot and facing the previous hotspot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</a:rPr>
                        <a:t>Zixuan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77571964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14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Timeline showing the hotspots attached to videos 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863330427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15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Timeline showing the hotspots of all branches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242797271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16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Separate player that can unpack the package produced by the editor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480384575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17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Separate player that can view everything produced by the editor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053389008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18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Basic player functionalities for separate player- progress bar, play button, sound button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30996557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19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Hotspots and its photos and branches can be renamed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888845909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Timeline can navigate the users to the timespots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Min, 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3708683963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21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Timeline can be updated after adding hotspots 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All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078746367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22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Player would delete the pack generated from the package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Would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✓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/>
                        </a:rPr>
                        <a:t>Zixuan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Szu</a:t>
                      </a:r>
                      <a:r>
                        <a:rPr lang="en-GB" sz="1600" dirty="0">
                          <a:effectLst/>
                        </a:rPr>
                        <a:t>-Han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207319476"/>
                  </a:ext>
                </a:extLst>
              </a:tr>
              <a:tr h="1472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16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16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Own Logo for the project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dirty="0">
                          <a:effectLst/>
                        </a:rPr>
                        <a:t>Would</a:t>
                      </a:r>
                      <a:endParaRPr lang="zh-CN" alt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dirty="0">
                          <a:effectLst/>
                        </a:rPr>
                        <a:t>✓</a:t>
                      </a:r>
                      <a:endParaRPr lang="zh-CN" alt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altLang="zh-CN" sz="1600" dirty="0" err="1">
                          <a:effectLst/>
                        </a:rPr>
                        <a:t>Szu</a:t>
                      </a:r>
                      <a:r>
                        <a:rPr lang="en-GB" altLang="zh-CN" sz="1600" dirty="0">
                          <a:effectLst/>
                        </a:rPr>
                        <a:t>-Han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extLst>
                  <a:ext uri="{0D108BD9-81ED-4DB2-BD59-A6C34878D82A}">
                    <a16:rowId xmlns:a16="http://schemas.microsoft.com/office/drawing/2014/main" val="1422885974"/>
                  </a:ext>
                </a:extLst>
              </a:tr>
              <a:tr h="14725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Key Functionalities (must have and should have)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100% completed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23567"/>
                  </a:ext>
                </a:extLst>
              </a:tr>
              <a:tr h="14725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Optional Functionalities (could have)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100% completed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082" marR="320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5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8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D62A564-5516-40E7-8F94-E0D00F8518F8}"/>
              </a:ext>
            </a:extLst>
          </p:cNvPr>
          <p:cNvSpPr txBox="1">
            <a:spLocks/>
          </p:cNvSpPr>
          <p:nvPr/>
        </p:nvSpPr>
        <p:spPr>
          <a:xfrm>
            <a:off x="4571999" y="240258"/>
            <a:ext cx="4231558" cy="45143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Achievements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39FE5758-DC14-4595-B271-C5EA7D3A11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000" y="216000"/>
            <a:ext cx="3559587" cy="236014"/>
          </a:xfrm>
        </p:spPr>
        <p:txBody>
          <a:bodyPr/>
          <a:lstStyle/>
          <a:p>
            <a:r>
              <a:rPr lang="" altLang="en-US" dirty="0"/>
              <a:t>DEPARTMENT OF COMPUTER SCIENCE</a:t>
            </a:r>
          </a:p>
          <a:p>
            <a:endParaRPr lang="zh-CN" alt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1D8759DB-E052-4E7A-9992-7A7736123C6A}"/>
              </a:ext>
            </a:extLst>
          </p:cNvPr>
          <p:cNvSpPr>
            <a:spLocks noGrp="1"/>
          </p:cNvSpPr>
          <p:nvPr/>
        </p:nvSpPr>
        <p:spPr>
          <a:xfrm>
            <a:off x="216001" y="502756"/>
            <a:ext cx="2999147" cy="2360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COMP0016, 2020-21 - Team 11</a:t>
            </a:r>
            <a:endParaRPr lang="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7C3CCC1-6832-43DC-8FDD-A855F7A5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20515"/>
            <a:ext cx="7886700" cy="451434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Non-Functional </a:t>
            </a:r>
            <a:r>
              <a:rPr lang="en-US" altLang="zh-CN" sz="2800" dirty="0" err="1">
                <a:solidFill>
                  <a:schemeClr val="tx1"/>
                </a:solidFill>
              </a:rPr>
              <a:t>MoSCoW</a:t>
            </a:r>
            <a:r>
              <a:rPr lang="en-US" altLang="zh-CN" sz="2800" dirty="0">
                <a:solidFill>
                  <a:schemeClr val="tx1"/>
                </a:solidFill>
              </a:rPr>
              <a:t> List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3234377-E944-4B79-A0D5-908401D57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48581"/>
            <a:ext cx="4194074" cy="49186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Next page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8908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05B4-110C-495A-88AD-CA14773E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CF7FC-AE82-43CC-ADB1-498FFFCB99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D1D1B-5202-4E9B-A9D8-E896AE6B46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E2BC4D-663C-41B9-9865-E1E40B0CEB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766244-36A7-4AB1-B594-AD78C0DA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03044"/>
              </p:ext>
            </p:extLst>
          </p:nvPr>
        </p:nvGraphicFramePr>
        <p:xfrm>
          <a:off x="164075" y="43506"/>
          <a:ext cx="8701549" cy="5055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655">
                  <a:extLst>
                    <a:ext uri="{9D8B030D-6E8A-4147-A177-3AD203B41FA5}">
                      <a16:colId xmlns:a16="http://schemas.microsoft.com/office/drawing/2014/main" val="244721258"/>
                    </a:ext>
                  </a:extLst>
                </a:gridCol>
                <a:gridCol w="5168233">
                  <a:extLst>
                    <a:ext uri="{9D8B030D-6E8A-4147-A177-3AD203B41FA5}">
                      <a16:colId xmlns:a16="http://schemas.microsoft.com/office/drawing/2014/main" val="3856356386"/>
                    </a:ext>
                  </a:extLst>
                </a:gridCol>
                <a:gridCol w="935204">
                  <a:extLst>
                    <a:ext uri="{9D8B030D-6E8A-4147-A177-3AD203B41FA5}">
                      <a16:colId xmlns:a16="http://schemas.microsoft.com/office/drawing/2014/main" val="3572455905"/>
                    </a:ext>
                  </a:extLst>
                </a:gridCol>
                <a:gridCol w="719017">
                  <a:extLst>
                    <a:ext uri="{9D8B030D-6E8A-4147-A177-3AD203B41FA5}">
                      <a16:colId xmlns:a16="http://schemas.microsoft.com/office/drawing/2014/main" val="2942078110"/>
                    </a:ext>
                  </a:extLst>
                </a:gridCol>
                <a:gridCol w="1454440">
                  <a:extLst>
                    <a:ext uri="{9D8B030D-6E8A-4147-A177-3AD203B41FA5}">
                      <a16:colId xmlns:a16="http://schemas.microsoft.com/office/drawing/2014/main" val="3420422728"/>
                    </a:ext>
                  </a:extLst>
                </a:gridCol>
              </a:tblGrid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Requirements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Priority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State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Contributors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2027463398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software needs to be precise and accurate about the information it helds.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All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410313637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Safe and Secure: Files and its relative information would be held secure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All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84043993"/>
                  </a:ext>
                </a:extLst>
              </a:tr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whole system should be held offline.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All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56935773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User-Friendly: Files should be held in an organized and understandable way.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Must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668429051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User-Friendly: Reduce the probability for the users to lost their work by accident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2783097677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There should be help pages/ guidance on the page to help the user.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3465819812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software should be designed to deliver the files it produces easily.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Should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Min, 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812025153"/>
                  </a:ext>
                </a:extLst>
              </a:tr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Clear and understandable interface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999094851"/>
                  </a:ext>
                </a:extLst>
              </a:tr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Buttons with clearer and more understandable icons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1617648643"/>
                  </a:ext>
                </a:extLst>
              </a:tr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All the icons should of the same style.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282604558"/>
                  </a:ext>
                </a:extLst>
              </a:tr>
              <a:tr h="2056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11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The panels display the information clear.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Would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✓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extLst>
                  <a:ext uri="{0D108BD9-81ED-4DB2-BD59-A6C34878D82A}">
                    <a16:rowId xmlns:a16="http://schemas.microsoft.com/office/drawing/2014/main" val="3937617456"/>
                  </a:ext>
                </a:extLst>
              </a:tr>
              <a:tr h="20563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Key Functionalities (must have and should have)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100% completed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9691"/>
                  </a:ext>
                </a:extLst>
              </a:tr>
              <a:tr h="20563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Optional Functionalities (could have)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100% completed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67" marR="6206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3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3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F49DB-388A-447C-8EE1-DF1A1BE6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216" y="287143"/>
            <a:ext cx="7886700" cy="678815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Contribution Distribution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7107D78-6DCF-4475-BD9C-0AB2FAF9AC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000" y="216000"/>
            <a:ext cx="5488958" cy="293044"/>
          </a:xfrm>
        </p:spPr>
        <p:txBody>
          <a:bodyPr/>
          <a:lstStyle/>
          <a:p>
            <a:r>
              <a:rPr lang="" altLang="en-US" dirty="0"/>
              <a:t>DEPARTMENT OF COMPUTER SCIENCE</a:t>
            </a:r>
          </a:p>
          <a:p>
            <a:endParaRPr lang="zh-CN" alt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59A0DBBA-E63A-4E90-89FC-AD06CDD3EC08}"/>
              </a:ext>
            </a:extLst>
          </p:cNvPr>
          <p:cNvSpPr>
            <a:spLocks noGrp="1"/>
          </p:cNvSpPr>
          <p:nvPr/>
        </p:nvSpPr>
        <p:spPr>
          <a:xfrm>
            <a:off x="216001" y="502756"/>
            <a:ext cx="4960684" cy="2413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COMP0016, 2020-21 - Team 11</a:t>
            </a:r>
            <a:endParaRPr lang="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4CDA6C-CA1D-4396-8925-80B13E79D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00878"/>
              </p:ext>
            </p:extLst>
          </p:nvPr>
        </p:nvGraphicFramePr>
        <p:xfrm>
          <a:off x="366098" y="915443"/>
          <a:ext cx="8672050" cy="4012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4793">
                  <a:extLst>
                    <a:ext uri="{9D8B030D-6E8A-4147-A177-3AD203B41FA5}">
                      <a16:colId xmlns:a16="http://schemas.microsoft.com/office/drawing/2014/main" val="4183771975"/>
                    </a:ext>
                  </a:extLst>
                </a:gridCol>
                <a:gridCol w="2180043">
                  <a:extLst>
                    <a:ext uri="{9D8B030D-6E8A-4147-A177-3AD203B41FA5}">
                      <a16:colId xmlns:a16="http://schemas.microsoft.com/office/drawing/2014/main" val="2039757983"/>
                    </a:ext>
                  </a:extLst>
                </a:gridCol>
                <a:gridCol w="2180043">
                  <a:extLst>
                    <a:ext uri="{9D8B030D-6E8A-4147-A177-3AD203B41FA5}">
                      <a16:colId xmlns:a16="http://schemas.microsoft.com/office/drawing/2014/main" val="542327676"/>
                    </a:ext>
                  </a:extLst>
                </a:gridCol>
                <a:gridCol w="1997171">
                  <a:extLst>
                    <a:ext uri="{9D8B030D-6E8A-4147-A177-3AD203B41FA5}">
                      <a16:colId xmlns:a16="http://schemas.microsoft.com/office/drawing/2014/main" val="170893093"/>
                    </a:ext>
                  </a:extLst>
                </a:gridCol>
              </a:tblGrid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Work packages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Zixuan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Min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Szu-Han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31579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Client liaison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233321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Requirement analysis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431885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Research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426457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UI Design 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60%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954596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Programming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55%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35%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747062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Testing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33%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6552385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Development blog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75%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15%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181596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Website Editing 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60%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89889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Video Editing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10%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29756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Paper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028384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Use case paper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100%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41258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Overall contribution</a:t>
                      </a:r>
                      <a:endParaRPr lang="zh-CN" sz="16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effectLst/>
                        </a:rPr>
                        <a:t>40%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>
                          <a:effectLst/>
                        </a:rPr>
                        <a:t>30%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30%</a:t>
                      </a:r>
                      <a:endParaRPr lang="zh-CN" sz="16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483732"/>
                  </a:ext>
                </a:extLst>
              </a:tr>
              <a:tr h="720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Roles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Programmer, Tester, Researcher, Report Editor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Programmer, Report Editor, Tester</a:t>
                      </a:r>
                      <a:endParaRPr lang="zh-CN" sz="16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UI Designer, Tester, Website Editor, Video Editor</a:t>
                      </a:r>
                      <a:endParaRPr lang="zh-CN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547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0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B729B-D5FB-4A4C-8DCC-37D6D51D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38714"/>
            <a:ext cx="7886700" cy="53936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Application URL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95BE4-6107-4D8E-9EEB-E67EB1ED4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96043"/>
            <a:ext cx="7984407" cy="29447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 Software: </a:t>
            </a:r>
          </a:p>
          <a:p>
            <a:pPr lvl="1"/>
            <a:r>
              <a:rPr lang="en-US" altLang="zh-CN" sz="1600" dirty="0"/>
              <a:t> Editor:</a:t>
            </a:r>
          </a:p>
          <a:p>
            <a:pPr marL="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>
                <a:hlinkClick r:id="rId2"/>
              </a:rPr>
              <a:t>https://github.com/Apperta-IXN-for-the-NHS/SC360Editor2021/tree/main/EditorBuild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dirty="0"/>
              <a:t> Player:</a:t>
            </a:r>
          </a:p>
          <a:p>
            <a:pPr marL="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>
                <a:hlinkClick r:id="rId3"/>
              </a:rPr>
              <a:t>https://github.com/Apperta-IXN-for-the-NHS/SC360Editor2021/tree/main/PlayerBuild</a:t>
            </a:r>
            <a:r>
              <a:rPr lang="en-US" altLang="zh-CN" sz="1600" dirty="0"/>
              <a:t> </a:t>
            </a:r>
          </a:p>
          <a:p>
            <a:r>
              <a:rPr lang="en-US" altLang="zh-CN" sz="2000" dirty="0"/>
              <a:t> Project Website: </a:t>
            </a:r>
            <a:r>
              <a:rPr lang="en-US" altLang="zh-CN" sz="2000" dirty="0">
                <a:hlinkClick r:id="rId4"/>
              </a:rPr>
              <a:t>http://students.cs.ucl.ac.uk/2020/group11/index.html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GitHub Source Code: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>
                <a:hlinkClick r:id="rId5"/>
              </a:rPr>
              <a:t>https://github.com/Apperta-IXN-for-the-NHS/SC360Editor2021/</a:t>
            </a:r>
            <a:endParaRPr lang="en-US" altLang="zh-CN" sz="2000" dirty="0"/>
          </a:p>
          <a:p>
            <a:r>
              <a:rPr lang="en-US" altLang="zh-CN" sz="2000" dirty="0"/>
              <a:t> Development Blog: </a:t>
            </a:r>
            <a:r>
              <a:rPr lang="en-US" altLang="zh-CN" sz="2000" dirty="0">
                <a:hlinkClick r:id="rId6"/>
              </a:rPr>
              <a:t>https://ucl-comp0016-2020-team-11.github.io/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D0B01959-9D97-4433-86FC-8E56489FB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000" y="216000"/>
            <a:ext cx="3559587" cy="236014"/>
          </a:xfrm>
        </p:spPr>
        <p:txBody>
          <a:bodyPr/>
          <a:lstStyle/>
          <a:p>
            <a:r>
              <a:rPr lang="" altLang="en-US" dirty="0"/>
              <a:t>DEPARTMENT OF COMPUTER SCIENCE</a:t>
            </a:r>
          </a:p>
          <a:p>
            <a:endParaRPr lang="zh-CN" alt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BDC65104-33B3-4A28-B5BA-4D4B068515B7}"/>
              </a:ext>
            </a:extLst>
          </p:cNvPr>
          <p:cNvSpPr>
            <a:spLocks noGrp="1"/>
          </p:cNvSpPr>
          <p:nvPr/>
        </p:nvSpPr>
        <p:spPr>
          <a:xfrm>
            <a:off x="216001" y="502756"/>
            <a:ext cx="2999147" cy="23601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200" dirty="0">
                <a:solidFill>
                  <a:schemeClr val="tx1"/>
                </a:solidFill>
              </a:rPr>
              <a:t>COMP0016, 2020-21 - Team 11</a:t>
            </a:r>
            <a:endParaRPr lang="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17021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928</Words>
  <Application>Microsoft Office PowerPoint</Application>
  <PresentationFormat>全屏显示(16:9)</PresentationFormat>
  <Paragraphs>295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4_Custom Design</vt:lpstr>
      <vt:lpstr>Situated Cognition 360 Editor 2021</vt:lpstr>
      <vt:lpstr>Abstract</vt:lpstr>
      <vt:lpstr>Functional MoSCoW List</vt:lpstr>
      <vt:lpstr>PowerPoint 演示文稿</vt:lpstr>
      <vt:lpstr>Non-Functional MoSCoW List</vt:lpstr>
      <vt:lpstr>PowerPoint 演示文稿</vt:lpstr>
      <vt:lpstr>Contribution Distribution </vt:lpstr>
      <vt:lpstr>Application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BLACK</dc:title>
  <dc:creator>Clayton, Janine</dc:creator>
  <cp:lastModifiedBy>Ding, Kelly</cp:lastModifiedBy>
  <cp:revision>104</cp:revision>
  <dcterms:created xsi:type="dcterms:W3CDTF">2020-12-18T21:39:08Z</dcterms:created>
  <dcterms:modified xsi:type="dcterms:W3CDTF">2021-03-23T06:02:03Z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