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1"/>
  </p:notesMasterIdLst>
  <p:sldIdLst>
    <p:sldId id="256" r:id="rId2"/>
    <p:sldId id="259" r:id="rId3"/>
    <p:sldId id="257" r:id="rId4"/>
    <p:sldId id="258" r:id="rId5"/>
    <p:sldId id="263" r:id="rId6"/>
    <p:sldId id="260" r:id="rId7"/>
    <p:sldId id="262"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35E25-A1E3-2C4B-BB37-136AF5109D1D}" type="datetimeFigureOut">
              <a:rPr lang="en-US" smtClean="0"/>
              <a:t>11/11/20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94941A-0A53-064F-B701-1438B0BB7741}" type="slidenum">
              <a:rPr lang="en-US" smtClean="0"/>
              <a:t>‹#›</a:t>
            </a:fld>
            <a:endParaRPr lang="en-US"/>
          </a:p>
        </p:txBody>
      </p:sp>
    </p:spTree>
    <p:extLst>
      <p:ext uri="{BB962C8B-B14F-4D97-AF65-F5344CB8AC3E}">
        <p14:creationId xmlns:p14="http://schemas.microsoft.com/office/powerpoint/2010/main" val="1145100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94941A-0A53-064F-B701-1438B0BB7741}" type="slidenum">
              <a:rPr lang="en-US" smtClean="0"/>
              <a:t>4</a:t>
            </a:fld>
            <a:endParaRPr lang="en-US"/>
          </a:p>
        </p:txBody>
      </p:sp>
    </p:spTree>
    <p:extLst>
      <p:ext uri="{BB962C8B-B14F-4D97-AF65-F5344CB8AC3E}">
        <p14:creationId xmlns:p14="http://schemas.microsoft.com/office/powerpoint/2010/main" val="250761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6841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707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426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285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031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937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4122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4403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3536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1343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4864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11/11/20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039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11/11/20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99946274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0" r:id="rId5"/>
    <p:sldLayoutId id="2147483741" r:id="rId6"/>
    <p:sldLayoutId id="2147483747" r:id="rId7"/>
    <p:sldLayoutId id="2147483742" r:id="rId8"/>
    <p:sldLayoutId id="2147483743" r:id="rId9"/>
    <p:sldLayoutId id="2147483744" r:id="rId10"/>
    <p:sldLayoutId id="2147483745" r:id="rId11"/>
    <p:sldLayoutId id="214748374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hyperlink" Target="https://invis.io/BHZCVI6P8AT#/437092551_Main" TargetMode="Externa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7317B06-B7C2-40F8-92C6-516404912152}"/>
              </a:ext>
            </a:extLst>
          </p:cNvPr>
          <p:cNvPicPr>
            <a:picLocks noChangeAspect="1"/>
          </p:cNvPicPr>
          <p:nvPr/>
        </p:nvPicPr>
        <p:blipFill rotWithShape="1">
          <a:blip r:embed="rId2"/>
          <a:srcRect t="6830" b="8900"/>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5F8C56F7-786A-0144-BE08-3A8E4C167C58}"/>
              </a:ext>
            </a:extLst>
          </p:cNvPr>
          <p:cNvSpPr>
            <a:spLocks noGrp="1"/>
          </p:cNvSpPr>
          <p:nvPr>
            <p:ph type="ctrTitle"/>
          </p:nvPr>
        </p:nvSpPr>
        <p:spPr>
          <a:xfrm>
            <a:off x="5921829" y="2876009"/>
            <a:ext cx="6270171" cy="1701570"/>
          </a:xfrm>
        </p:spPr>
        <p:txBody>
          <a:bodyPr anchor="b">
            <a:normAutofit/>
          </a:bodyPr>
          <a:lstStyle/>
          <a:p>
            <a:r>
              <a:rPr lang="en-US" sz="4400" dirty="0">
                <a:latin typeface="Arial" panose="020B0604020202020204" pitchFamily="34" charset="0"/>
                <a:cs typeface="Arial" panose="020B0604020202020204" pitchFamily="34" charset="0"/>
              </a:rPr>
              <a:t>Situated Cognition 360 Editor</a:t>
            </a:r>
          </a:p>
        </p:txBody>
      </p:sp>
      <p:sp>
        <p:nvSpPr>
          <p:cNvPr id="3" name="Subtitle 2">
            <a:extLst>
              <a:ext uri="{FF2B5EF4-FFF2-40B4-BE49-F238E27FC236}">
                <a16:creationId xmlns:a16="http://schemas.microsoft.com/office/drawing/2014/main" id="{6B3EBC68-AB8A-6746-9134-A65D9881C13A}"/>
              </a:ext>
            </a:extLst>
          </p:cNvPr>
          <p:cNvSpPr>
            <a:spLocks noGrp="1"/>
          </p:cNvSpPr>
          <p:nvPr>
            <p:ph type="subTitle" idx="1"/>
          </p:nvPr>
        </p:nvSpPr>
        <p:spPr>
          <a:xfrm>
            <a:off x="10112287" y="6380933"/>
            <a:ext cx="1642760" cy="360998"/>
          </a:xfrm>
        </p:spPr>
        <p:txBody>
          <a:bodyPr>
            <a:normAutofit fontScale="92500" lnSpcReduction="10000"/>
          </a:bodyPr>
          <a:lstStyle/>
          <a:p>
            <a:r>
              <a:rPr lang="en-US" sz="2000" dirty="0">
                <a:latin typeface="Arial" panose="020B0604020202020204" pitchFamily="34" charset="0"/>
                <a:cs typeface="Arial" panose="020B0604020202020204" pitchFamily="34" charset="0"/>
              </a:rPr>
              <a:t>By Team 11</a:t>
            </a:r>
          </a:p>
        </p:txBody>
      </p:sp>
      <p:sp>
        <p:nvSpPr>
          <p:cNvPr id="5" name="TextBox 4">
            <a:extLst>
              <a:ext uri="{FF2B5EF4-FFF2-40B4-BE49-F238E27FC236}">
                <a16:creationId xmlns:a16="http://schemas.microsoft.com/office/drawing/2014/main" id="{D550FF72-AF8C-D542-8D74-97E3AF746EA6}"/>
              </a:ext>
            </a:extLst>
          </p:cNvPr>
          <p:cNvSpPr txBox="1"/>
          <p:nvPr/>
        </p:nvSpPr>
        <p:spPr>
          <a:xfrm>
            <a:off x="5410200" y="4706438"/>
            <a:ext cx="6781800" cy="1200329"/>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Building an editor with layers and interactive timeline hotspots that apply situated cognition 360 videos to a handful of human factors training sessions during a series of emergency scenarios.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6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8264CA-98BA-A34C-B9C6-67593BFB499E}"/>
              </a:ext>
            </a:extLst>
          </p:cNvPr>
          <p:cNvSpPr>
            <a:spLocks noGrp="1"/>
          </p:cNvSpPr>
          <p:nvPr>
            <p:ph type="title"/>
          </p:nvPr>
        </p:nvSpPr>
        <p:spPr>
          <a:xfrm>
            <a:off x="839788" y="52922"/>
            <a:ext cx="10310360" cy="614590"/>
          </a:xfrm>
        </p:spPr>
        <p:txBody>
          <a:bodyPr>
            <a:normAutofit fontScale="90000"/>
          </a:bodyPr>
          <a:lstStyle/>
          <a:p>
            <a:r>
              <a:rPr lang="en-US" dirty="0">
                <a:latin typeface="Arial" panose="020B0604020202020204" pitchFamily="34" charset="0"/>
                <a:cs typeface="Arial" panose="020B0604020202020204" pitchFamily="34" charset="0"/>
              </a:rPr>
              <a:t>GATHERING USER REQUIREMENTS</a:t>
            </a:r>
          </a:p>
        </p:txBody>
      </p:sp>
      <p:sp>
        <p:nvSpPr>
          <p:cNvPr id="5" name="Text Placeholder 4">
            <a:extLst>
              <a:ext uri="{FF2B5EF4-FFF2-40B4-BE49-F238E27FC236}">
                <a16:creationId xmlns:a16="http://schemas.microsoft.com/office/drawing/2014/main" id="{6F676032-299E-B34C-BD04-8981DDB3D947}"/>
              </a:ext>
            </a:extLst>
          </p:cNvPr>
          <p:cNvSpPr>
            <a:spLocks noGrp="1"/>
          </p:cNvSpPr>
          <p:nvPr>
            <p:ph type="body" idx="1"/>
          </p:nvPr>
        </p:nvSpPr>
        <p:spPr>
          <a:xfrm>
            <a:off x="837470" y="794657"/>
            <a:ext cx="4942396" cy="527739"/>
          </a:xfrm>
        </p:spPr>
        <p:txBody>
          <a:bodyPr/>
          <a:lstStyle/>
          <a:p>
            <a:r>
              <a:rPr lang="en-US" dirty="0">
                <a:latin typeface="Arial" panose="020B0604020202020204" pitchFamily="34" charset="0"/>
                <a:cs typeface="Arial" panose="020B0604020202020204" pitchFamily="34" charset="0"/>
              </a:rPr>
              <a:t>From NHS Clinicians</a:t>
            </a:r>
          </a:p>
        </p:txBody>
      </p:sp>
      <p:sp>
        <p:nvSpPr>
          <p:cNvPr id="6" name="Content Placeholder 5">
            <a:extLst>
              <a:ext uri="{FF2B5EF4-FFF2-40B4-BE49-F238E27FC236}">
                <a16:creationId xmlns:a16="http://schemas.microsoft.com/office/drawing/2014/main" id="{63095C40-4C08-584C-8657-6C316F9B29A6}"/>
              </a:ext>
            </a:extLst>
          </p:cNvPr>
          <p:cNvSpPr>
            <a:spLocks noGrp="1"/>
          </p:cNvSpPr>
          <p:nvPr>
            <p:ph sz="half" idx="2"/>
          </p:nvPr>
        </p:nvSpPr>
        <p:spPr>
          <a:xfrm>
            <a:off x="839788" y="1449541"/>
            <a:ext cx="4937760" cy="4740947"/>
          </a:xfrm>
        </p:spPr>
        <p:txBody>
          <a:bodyPr>
            <a:normAutofit fontScale="92500" lnSpcReduction="10000"/>
          </a:bodyPr>
          <a:lstStyle/>
          <a:p>
            <a:r>
              <a:rPr lang="en-US" sz="1400" b="1" dirty="0">
                <a:latin typeface="Arial" panose="020B0604020202020204" pitchFamily="34" charset="0"/>
                <a:cs typeface="Arial" panose="020B0604020202020204" pitchFamily="34" charset="0"/>
              </a:rPr>
              <a:t>Was there a video editor for clinicians to annotate the 360-videos using hotspots and teach the students using that?</a:t>
            </a:r>
          </a:p>
          <a:p>
            <a:r>
              <a:rPr lang="en-US" sz="1400" dirty="0">
                <a:latin typeface="Arial" panose="020B0604020202020204" pitchFamily="34" charset="0"/>
                <a:cs typeface="Arial" panose="020B0604020202020204" pitchFamily="34" charset="0"/>
              </a:rPr>
              <a:t>No.</a:t>
            </a:r>
          </a:p>
          <a:p>
            <a:r>
              <a:rPr lang="en-US" sz="1400" b="1" dirty="0">
                <a:latin typeface="Arial" panose="020B0604020202020204" pitchFamily="34" charset="0"/>
                <a:cs typeface="Arial" panose="020B0604020202020204" pitchFamily="34" charset="0"/>
              </a:rPr>
              <a:t>If no, would like to have an editor to provide 360-videos and notes to students?</a:t>
            </a:r>
          </a:p>
          <a:p>
            <a:r>
              <a:rPr lang="en-US" sz="1400" dirty="0">
                <a:latin typeface="Arial" panose="020B0604020202020204" pitchFamily="34" charset="0"/>
                <a:cs typeface="Arial" panose="020B0604020202020204" pitchFamily="34" charset="0"/>
              </a:rPr>
              <a:t>Sure, that will help a lot.</a:t>
            </a:r>
          </a:p>
          <a:p>
            <a:r>
              <a:rPr lang="en-US" sz="1400" b="1" dirty="0">
                <a:latin typeface="Arial" panose="020B0604020202020204" pitchFamily="34" charset="0"/>
                <a:cs typeface="Arial" panose="020B0604020202020204" pitchFamily="34" charset="0"/>
              </a:rPr>
              <a:t>Why or why not?</a:t>
            </a:r>
          </a:p>
          <a:p>
            <a:r>
              <a:rPr lang="en-US" sz="1400" dirty="0">
                <a:latin typeface="Arial" panose="020B0604020202020204" pitchFamily="34" charset="0"/>
                <a:cs typeface="Arial" panose="020B0604020202020204" pitchFamily="34" charset="0"/>
              </a:rPr>
              <a:t>There are limited opportunities for students to work in the real environment and there’s limited videos provided online. An interactive 360-video could provide the students with real situations and practice their problem-solving skills.</a:t>
            </a:r>
          </a:p>
          <a:p>
            <a:r>
              <a:rPr lang="en-US" sz="1400" b="1" dirty="0">
                <a:latin typeface="Arial" panose="020B0604020202020204" pitchFamily="34" charset="0"/>
                <a:cs typeface="Arial" panose="020B0604020202020204" pitchFamily="34" charset="0"/>
              </a:rPr>
              <a:t>What features do you look for?</a:t>
            </a:r>
          </a:p>
          <a:p>
            <a:r>
              <a:rPr lang="en-US" sz="1400" dirty="0">
                <a:latin typeface="Arial" panose="020B0604020202020204" pitchFamily="34" charset="0"/>
                <a:cs typeface="Arial" panose="020B0604020202020204" pitchFamily="34" charset="0"/>
              </a:rPr>
              <a:t>In the first place, the quality of the videos should be high, and the hotspots should at a static location. The precision is the most important thing. Secondly, I would have the editor to be easy to use, since I do not have much time working on editing videos. It should also generate the subtitles automatically and I can edit it as well. Eventually, I would like to keep my files stored organized so that I can see whether I missed out something.</a:t>
            </a:r>
          </a:p>
          <a:p>
            <a:endParaRPr lang="en-US" sz="1400"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C52506C7-09C3-5E4C-BB78-DA99B5910589}"/>
              </a:ext>
            </a:extLst>
          </p:cNvPr>
          <p:cNvSpPr>
            <a:spLocks noGrp="1"/>
          </p:cNvSpPr>
          <p:nvPr>
            <p:ph type="body" sz="quarter" idx="3"/>
          </p:nvPr>
        </p:nvSpPr>
        <p:spPr>
          <a:xfrm>
            <a:off x="6419088" y="794656"/>
            <a:ext cx="4937760" cy="527739"/>
          </a:xfrm>
        </p:spPr>
        <p:txBody>
          <a:bodyPr/>
          <a:lstStyle/>
          <a:p>
            <a:r>
              <a:rPr lang="en-US" dirty="0">
                <a:latin typeface="Arial" panose="020B0604020202020204" pitchFamily="34" charset="0"/>
                <a:cs typeface="Arial" panose="020B0604020202020204" pitchFamily="34" charset="0"/>
              </a:rPr>
              <a:t>From Medicine Students</a:t>
            </a:r>
          </a:p>
        </p:txBody>
      </p:sp>
      <p:sp>
        <p:nvSpPr>
          <p:cNvPr id="8" name="Content Placeholder 7">
            <a:extLst>
              <a:ext uri="{FF2B5EF4-FFF2-40B4-BE49-F238E27FC236}">
                <a16:creationId xmlns:a16="http://schemas.microsoft.com/office/drawing/2014/main" id="{EEB73E8C-3C81-0E40-AB40-B2C62FF68996}"/>
              </a:ext>
            </a:extLst>
          </p:cNvPr>
          <p:cNvSpPr>
            <a:spLocks noGrp="1"/>
          </p:cNvSpPr>
          <p:nvPr>
            <p:ph sz="quarter" idx="4"/>
          </p:nvPr>
        </p:nvSpPr>
        <p:spPr>
          <a:xfrm>
            <a:off x="6414454" y="1449539"/>
            <a:ext cx="4937760" cy="4740949"/>
          </a:xfrm>
        </p:spPr>
        <p:txBody>
          <a:bodyPr>
            <a:normAutofit fontScale="92500" lnSpcReduction="10000"/>
          </a:bodyPr>
          <a:lstStyle/>
          <a:p>
            <a:r>
              <a:rPr lang="en-US" sz="1400" b="1" dirty="0">
                <a:latin typeface="Arial" panose="020B0604020202020204" pitchFamily="34" charset="0"/>
                <a:cs typeface="Arial" panose="020B0604020202020204" pitchFamily="34" charset="0"/>
              </a:rPr>
              <a:t>Could you please talk about the difficulties you face in your studies?</a:t>
            </a:r>
          </a:p>
          <a:p>
            <a:r>
              <a:rPr lang="en-US" sz="1400" dirty="0">
                <a:latin typeface="Arial" panose="020B0604020202020204" pitchFamily="34" charset="0"/>
                <a:cs typeface="Arial" panose="020B0604020202020204" pitchFamily="34" charset="0"/>
              </a:rPr>
              <a:t>The contents are hard, and I am extremely worried that I my mind will be empty when I go into the real process.</a:t>
            </a:r>
          </a:p>
          <a:p>
            <a:r>
              <a:rPr lang="en-US" sz="1400" b="1" dirty="0">
                <a:latin typeface="Arial" panose="020B0604020202020204" pitchFamily="34" charset="0"/>
                <a:cs typeface="Arial" panose="020B0604020202020204" pitchFamily="34" charset="0"/>
              </a:rPr>
              <a:t>Have you tried to solve this?</a:t>
            </a:r>
          </a:p>
          <a:p>
            <a:r>
              <a:rPr lang="en-US" sz="1400" dirty="0">
                <a:latin typeface="Arial" panose="020B0604020202020204" pitchFamily="34" charset="0"/>
                <a:cs typeface="Arial" panose="020B0604020202020204" pitchFamily="34" charset="0"/>
              </a:rPr>
              <a:t>I looked up videos and documentaries online, but they didn’t help a lot.</a:t>
            </a:r>
          </a:p>
          <a:p>
            <a:r>
              <a:rPr lang="en-US" sz="1400" b="1" dirty="0">
                <a:latin typeface="Arial" panose="020B0604020202020204" pitchFamily="34" charset="0"/>
                <a:cs typeface="Arial" panose="020B0604020202020204" pitchFamily="34" charset="0"/>
              </a:rPr>
              <a:t>So what kind of help do you need?</a:t>
            </a:r>
          </a:p>
          <a:p>
            <a:r>
              <a:rPr lang="en-US" sz="1400" dirty="0">
                <a:latin typeface="Arial" panose="020B0604020202020204" pitchFamily="34" charset="0"/>
                <a:cs typeface="Arial" panose="020B0604020202020204" pitchFamily="34" charset="0"/>
              </a:rPr>
              <a:t>I would like to know more about what the real situation looks like, and what kind of thing may happen in the real process, so I will be confident when I am facing them one day.</a:t>
            </a:r>
          </a:p>
          <a:p>
            <a:r>
              <a:rPr lang="en-US" sz="1400" b="1" dirty="0">
                <a:latin typeface="Arial" panose="020B0604020202020204" pitchFamily="34" charset="0"/>
                <a:cs typeface="Arial" panose="020B0604020202020204" pitchFamily="34" charset="0"/>
              </a:rPr>
              <a:t>Did you talk to your teacher about this?</a:t>
            </a:r>
          </a:p>
          <a:p>
            <a:r>
              <a:rPr lang="en-US" sz="1400" dirty="0">
                <a:latin typeface="Arial" panose="020B0604020202020204" pitchFamily="34" charset="0"/>
                <a:cs typeface="Arial" panose="020B0604020202020204" pitchFamily="34" charset="0"/>
              </a:rPr>
              <a:t>Yes, and he gave me loads of materials, which are very helpful. But I have to set up my own way to organize them, and there’s still parts missing, and I need to talk to him again.</a:t>
            </a:r>
          </a:p>
          <a:p>
            <a:r>
              <a:rPr lang="en-US" sz="1400" b="1" dirty="0">
                <a:latin typeface="Arial" panose="020B0604020202020204" pitchFamily="34" charset="0"/>
                <a:cs typeface="Arial" panose="020B0604020202020204" pitchFamily="34" charset="0"/>
              </a:rPr>
              <a:t>Did you watch videos from other countries?</a:t>
            </a:r>
          </a:p>
          <a:p>
            <a:r>
              <a:rPr lang="en-US" sz="1400" dirty="0">
                <a:latin typeface="Arial" panose="020B0604020202020204" pitchFamily="34" charset="0"/>
                <a:cs typeface="Arial" panose="020B0604020202020204" pitchFamily="34" charset="0"/>
              </a:rPr>
              <a:t>I tried to, but I only know English and sometimes the translation is not very good so this may lead to misunderstanding. So I gave up on this.</a:t>
            </a:r>
          </a:p>
        </p:txBody>
      </p:sp>
    </p:spTree>
    <p:extLst>
      <p:ext uri="{BB962C8B-B14F-4D97-AF65-F5344CB8AC3E}">
        <p14:creationId xmlns:p14="http://schemas.microsoft.com/office/powerpoint/2010/main" val="43068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1FAED364-0E46-3B4B-908B-D593A7DB016A}"/>
              </a:ext>
            </a:extLst>
          </p:cNvPr>
          <p:cNvPicPr>
            <a:picLocks noGrp="1" noChangeAspect="1"/>
          </p:cNvPicPr>
          <p:nvPr>
            <p:ph idx="1"/>
          </p:nvPr>
        </p:nvPicPr>
        <p:blipFill>
          <a:blip r:embed="rId2"/>
          <a:stretch>
            <a:fillRect/>
          </a:stretch>
        </p:blipFill>
        <p:spPr>
          <a:xfrm>
            <a:off x="1676400" y="99575"/>
            <a:ext cx="10515600" cy="6758425"/>
          </a:xfrm>
        </p:spPr>
      </p:pic>
      <p:sp>
        <p:nvSpPr>
          <p:cNvPr id="2" name="Title 1">
            <a:extLst>
              <a:ext uri="{FF2B5EF4-FFF2-40B4-BE49-F238E27FC236}">
                <a16:creationId xmlns:a16="http://schemas.microsoft.com/office/drawing/2014/main" id="{0E0BEFC5-250E-6B4C-BAD0-99F5E272731F}"/>
              </a:ext>
            </a:extLst>
          </p:cNvPr>
          <p:cNvSpPr>
            <a:spLocks noGrp="1"/>
          </p:cNvSpPr>
          <p:nvPr>
            <p:ph type="title"/>
          </p:nvPr>
        </p:nvSpPr>
        <p:spPr>
          <a:xfrm>
            <a:off x="338138" y="99575"/>
            <a:ext cx="10515600" cy="679904"/>
          </a:xfrm>
        </p:spPr>
        <p:txBody>
          <a:bodyPr/>
          <a:lstStyle/>
          <a:p>
            <a:r>
              <a:rPr lang="en-US" dirty="0">
                <a:latin typeface="Arial" panose="020B0604020202020204" pitchFamily="34" charset="0"/>
                <a:cs typeface="Arial" panose="020B0604020202020204" pitchFamily="34" charset="0"/>
              </a:rPr>
              <a:t>GATHERING USER REQUIREMENTS</a:t>
            </a:r>
          </a:p>
        </p:txBody>
      </p:sp>
    </p:spTree>
    <p:extLst>
      <p:ext uri="{BB962C8B-B14F-4D97-AF65-F5344CB8AC3E}">
        <p14:creationId xmlns:p14="http://schemas.microsoft.com/office/powerpoint/2010/main" val="267394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6E7FDF7-DE09-6549-9281-A57881BD332A}"/>
              </a:ext>
            </a:extLst>
          </p:cNvPr>
          <p:cNvSpPr>
            <a:spLocks noGrp="1"/>
          </p:cNvSpPr>
          <p:nvPr>
            <p:ph type="body" idx="1"/>
          </p:nvPr>
        </p:nvSpPr>
        <p:spPr>
          <a:xfrm>
            <a:off x="415245" y="267787"/>
            <a:ext cx="4937760" cy="492034"/>
          </a:xfrm>
        </p:spPr>
        <p:txBody>
          <a:bodyPr>
            <a:normAutofit lnSpcReduction="10000"/>
          </a:bodyPr>
          <a:lstStyle/>
          <a:p>
            <a:r>
              <a:rPr lang="en-US" dirty="0">
                <a:latin typeface="Arial" panose="020B0604020202020204" pitchFamily="34" charset="0"/>
                <a:cs typeface="Arial" panose="020B0604020202020204" pitchFamily="34" charset="0"/>
              </a:rPr>
              <a:t>PERSONAS</a:t>
            </a:r>
          </a:p>
        </p:txBody>
      </p:sp>
      <p:pic>
        <p:nvPicPr>
          <p:cNvPr id="10" name="Content Placeholder 9" descr="Graphical user interface, application&#10;&#10;Description automatically generated">
            <a:extLst>
              <a:ext uri="{FF2B5EF4-FFF2-40B4-BE49-F238E27FC236}">
                <a16:creationId xmlns:a16="http://schemas.microsoft.com/office/drawing/2014/main" id="{E1149B1F-5D93-B744-9635-89D22EC32F30}"/>
              </a:ext>
            </a:extLst>
          </p:cNvPr>
          <p:cNvPicPr>
            <a:picLocks noGrp="1" noChangeAspect="1"/>
          </p:cNvPicPr>
          <p:nvPr>
            <p:ph sz="half" idx="2"/>
          </p:nvPr>
        </p:nvPicPr>
        <p:blipFill>
          <a:blip r:embed="rId3"/>
          <a:stretch>
            <a:fillRect/>
          </a:stretch>
        </p:blipFill>
        <p:spPr>
          <a:xfrm>
            <a:off x="415245" y="868677"/>
            <a:ext cx="3863708" cy="2897780"/>
          </a:xfrm>
        </p:spPr>
      </p:pic>
      <p:sp>
        <p:nvSpPr>
          <p:cNvPr id="7" name="Text Placeholder 6">
            <a:extLst>
              <a:ext uri="{FF2B5EF4-FFF2-40B4-BE49-F238E27FC236}">
                <a16:creationId xmlns:a16="http://schemas.microsoft.com/office/drawing/2014/main" id="{02DE3198-CA56-5B44-8243-6BA2123A149B}"/>
              </a:ext>
            </a:extLst>
          </p:cNvPr>
          <p:cNvSpPr>
            <a:spLocks noGrp="1"/>
          </p:cNvSpPr>
          <p:nvPr>
            <p:ph type="body" sz="quarter" idx="3"/>
          </p:nvPr>
        </p:nvSpPr>
        <p:spPr>
          <a:xfrm>
            <a:off x="5932715" y="269965"/>
            <a:ext cx="5101045" cy="492035"/>
          </a:xfrm>
        </p:spPr>
        <p:txBody>
          <a:bodyPr>
            <a:normAutofit lnSpcReduction="10000"/>
          </a:bodyPr>
          <a:lstStyle/>
          <a:p>
            <a:r>
              <a:rPr lang="en-US" dirty="0">
                <a:latin typeface="Arial" panose="020B0604020202020204" pitchFamily="34" charset="0"/>
                <a:cs typeface="Arial" panose="020B0604020202020204" pitchFamily="34" charset="0"/>
              </a:rPr>
              <a:t>SCENARIOS</a:t>
            </a:r>
          </a:p>
        </p:txBody>
      </p:sp>
      <p:sp>
        <p:nvSpPr>
          <p:cNvPr id="8" name="Content Placeholder 7">
            <a:extLst>
              <a:ext uri="{FF2B5EF4-FFF2-40B4-BE49-F238E27FC236}">
                <a16:creationId xmlns:a16="http://schemas.microsoft.com/office/drawing/2014/main" id="{DEFD0AA0-CF9B-BB4A-B22D-9349ED1FFEB1}"/>
              </a:ext>
            </a:extLst>
          </p:cNvPr>
          <p:cNvSpPr>
            <a:spLocks noGrp="1"/>
          </p:cNvSpPr>
          <p:nvPr>
            <p:ph sz="quarter" idx="4"/>
          </p:nvPr>
        </p:nvSpPr>
        <p:spPr>
          <a:xfrm>
            <a:off x="5932715" y="781591"/>
            <a:ext cx="6019799" cy="5826036"/>
          </a:xfrm>
        </p:spPr>
        <p:txBody>
          <a:bodyPr>
            <a:normAutofit fontScale="47500" lnSpcReduction="20000"/>
          </a:bodyPr>
          <a:lstStyle/>
          <a:p>
            <a:pPr marL="0" indent="0">
              <a:buNone/>
            </a:pPr>
            <a:r>
              <a:rPr lang="en-GB" b="1" dirty="0">
                <a:latin typeface="Arial" panose="020B0604020202020204" pitchFamily="34" charset="0"/>
                <a:cs typeface="Arial" panose="020B0604020202020204" pitchFamily="34" charset="0"/>
              </a:rPr>
              <a:t>Dietitian – The person who edit the video.</a:t>
            </a:r>
          </a:p>
          <a:p>
            <a:pPr marL="0" indent="0">
              <a:buNone/>
            </a:pPr>
            <a:r>
              <a:rPr lang="en-GB" dirty="0">
                <a:latin typeface="Arial" panose="020B0604020202020204" pitchFamily="34" charset="0"/>
                <a:cs typeface="Arial" panose="020B0604020202020204" pitchFamily="34" charset="0"/>
              </a:rPr>
              <a:t>My clinical background is as a Dietitian and I specialised in a field known as artificial feeding. This is where a patient receives nutrition via a feeding tube as they are unable to eat and drink due to an unsafe swallow. This can either be via a tube into their stomach (NG feeding is an example), or via a tube that delivers nutrients into their blood stream (this is known as TPN). I think medical students need to be more familiar with real working environment and knowledge from textbooks are not enough. </a:t>
            </a:r>
          </a:p>
          <a:p>
            <a:pPr marL="0" indent="0">
              <a:buNone/>
            </a:pPr>
            <a:r>
              <a:rPr lang="en-GB" dirty="0">
                <a:latin typeface="Arial" panose="020B0604020202020204" pitchFamily="34" charset="0"/>
                <a:cs typeface="Arial" panose="020B0604020202020204" pitchFamily="34" charset="0"/>
              </a:rPr>
              <a:t>360 videos may help, so students can watch the surgeries from all visions. The 360 video would be edited with hotspots to notes, pictures and other videos. And the file arrangement should be logical and organised. I would like to edit the video with a friendly editor, because I am not good at editing videos. Also, I would like to have all the hotspots at a precise location, since a small mistake will lead to a horrible disaster in medicine. I would like to circle the part or point out a point on the screen and add a hotspot to it which provides several options for the students. All these different options will link to different videos and pictures, to show the consequence of that action. Eventually, I would like to upload the video to a reliable online platform so that his students can watch it.</a:t>
            </a:r>
          </a:p>
          <a:p>
            <a:pPr marL="0" indent="0">
              <a:buNone/>
            </a:pPr>
            <a:r>
              <a:rPr lang="en-US" b="1" dirty="0">
                <a:latin typeface="Arial" panose="020B0604020202020204" pitchFamily="34" charset="0"/>
                <a:cs typeface="Arial" panose="020B0604020202020204" pitchFamily="34" charset="0"/>
              </a:rPr>
              <a:t>Student - The person who watched the video.</a:t>
            </a:r>
          </a:p>
          <a:p>
            <a:pPr marL="0" indent="0">
              <a:buNone/>
            </a:pPr>
            <a:r>
              <a:rPr lang="en-US" dirty="0">
                <a:latin typeface="Arial" panose="020B0604020202020204" pitchFamily="34" charset="0"/>
                <a:cs typeface="Arial" panose="020B0604020202020204" pitchFamily="34" charset="0"/>
              </a:rPr>
              <a:t>I am a student who is working on </a:t>
            </a:r>
            <a:r>
              <a:rPr lang="en-GB" dirty="0">
                <a:latin typeface="Arial" panose="020B0604020202020204" pitchFamily="34" charset="0"/>
                <a:cs typeface="Arial" panose="020B0604020202020204" pitchFamily="34" charset="0"/>
              </a:rPr>
              <a:t>artificial feeding. After reading the textbook and watched several videos on YouTube, I am still extremely nervous about this. </a:t>
            </a:r>
          </a:p>
          <a:p>
            <a:pPr marL="0" indent="0">
              <a:buNone/>
            </a:pPr>
            <a:r>
              <a:rPr lang="en-GB" dirty="0">
                <a:latin typeface="Arial" panose="020B0604020202020204" pitchFamily="34" charset="0"/>
                <a:cs typeface="Arial" panose="020B0604020202020204" pitchFamily="34" charset="0"/>
              </a:rPr>
              <a:t>But luckily, my teacher provided us a set of 360-videos and it helps me understanding the real situation and tells me what results I will have if I am slightly wrong in several steps. </a:t>
            </a:r>
            <a:r>
              <a:rPr lang="en-US" dirty="0">
                <a:latin typeface="Arial" panose="020B0604020202020204" pitchFamily="34" charset="0"/>
                <a:cs typeface="Arial" panose="020B0604020202020204" pitchFamily="34" charset="0"/>
              </a:rPr>
              <a:t>The 360-video makes me feel that I am working in the real environment and I can interact with the video by clicking the hotspots. Also I can navigate through the videos by subtitles and hotspots, even there’s a translation of subtitles so that I can watch videos provided by clinicians from other countries.</a:t>
            </a:r>
            <a:endParaRPr lang="en-GB" dirty="0">
              <a:latin typeface="Arial" panose="020B0604020202020204" pitchFamily="34" charset="0"/>
              <a:cs typeface="Arial" panose="020B0604020202020204" pitchFamily="34" charset="0"/>
            </a:endParaRPr>
          </a:p>
        </p:txBody>
      </p:sp>
      <p:pic>
        <p:nvPicPr>
          <p:cNvPr id="12" name="Picture 11" descr="Graphical user interface, application&#10;&#10;Description automatically generated">
            <a:extLst>
              <a:ext uri="{FF2B5EF4-FFF2-40B4-BE49-F238E27FC236}">
                <a16:creationId xmlns:a16="http://schemas.microsoft.com/office/drawing/2014/main" id="{763DD1F1-3982-994D-86F4-0CCB0F70DC6E}"/>
              </a:ext>
            </a:extLst>
          </p:cNvPr>
          <p:cNvPicPr>
            <a:picLocks noChangeAspect="1"/>
          </p:cNvPicPr>
          <p:nvPr/>
        </p:nvPicPr>
        <p:blipFill>
          <a:blip r:embed="rId4"/>
          <a:stretch>
            <a:fillRect/>
          </a:stretch>
        </p:blipFill>
        <p:spPr>
          <a:xfrm>
            <a:off x="1489297" y="3709846"/>
            <a:ext cx="3863708" cy="2897781"/>
          </a:xfrm>
          <a:prstGeom prst="rect">
            <a:avLst/>
          </a:prstGeom>
        </p:spPr>
      </p:pic>
    </p:spTree>
    <p:extLst>
      <p:ext uri="{BB962C8B-B14F-4D97-AF65-F5344CB8AC3E}">
        <p14:creationId xmlns:p14="http://schemas.microsoft.com/office/powerpoint/2010/main" val="171242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EFC5-250E-6B4C-BAD0-99F5E272731F}"/>
              </a:ext>
            </a:extLst>
          </p:cNvPr>
          <p:cNvSpPr>
            <a:spLocks noGrp="1"/>
          </p:cNvSpPr>
          <p:nvPr>
            <p:ph type="title"/>
          </p:nvPr>
        </p:nvSpPr>
        <p:spPr>
          <a:xfrm>
            <a:off x="338138" y="99575"/>
            <a:ext cx="10515600" cy="679904"/>
          </a:xfrm>
        </p:spPr>
        <p:txBody>
          <a:bodyPr/>
          <a:lstStyle/>
          <a:p>
            <a:r>
              <a:rPr lang="en-US" dirty="0">
                <a:latin typeface="Arial" panose="020B0604020202020204" pitchFamily="34" charset="0"/>
                <a:cs typeface="Arial" panose="020B0604020202020204" pitchFamily="34" charset="0"/>
              </a:rPr>
              <a:t>Video Player UI</a:t>
            </a:r>
          </a:p>
        </p:txBody>
      </p:sp>
      <p:pic>
        <p:nvPicPr>
          <p:cNvPr id="5" name="图片 4">
            <a:extLst>
              <a:ext uri="{FF2B5EF4-FFF2-40B4-BE49-F238E27FC236}">
                <a16:creationId xmlns:a16="http://schemas.microsoft.com/office/drawing/2014/main" id="{9300700B-637C-4D29-AA49-70844D9AA1FE}"/>
              </a:ext>
            </a:extLst>
          </p:cNvPr>
          <p:cNvPicPr>
            <a:picLocks noChangeAspect="1"/>
          </p:cNvPicPr>
          <p:nvPr/>
        </p:nvPicPr>
        <p:blipFill>
          <a:blip r:embed="rId2"/>
          <a:stretch>
            <a:fillRect/>
          </a:stretch>
        </p:blipFill>
        <p:spPr>
          <a:xfrm>
            <a:off x="2466468" y="2385718"/>
            <a:ext cx="7259063" cy="4220164"/>
          </a:xfrm>
          <a:prstGeom prst="rect">
            <a:avLst/>
          </a:prstGeom>
        </p:spPr>
      </p:pic>
      <p:sp>
        <p:nvSpPr>
          <p:cNvPr id="7" name="Content Placeholder 7">
            <a:extLst>
              <a:ext uri="{FF2B5EF4-FFF2-40B4-BE49-F238E27FC236}">
                <a16:creationId xmlns:a16="http://schemas.microsoft.com/office/drawing/2014/main" id="{0D4D4DAC-B1CB-4F09-A38B-B4FBF88C0A37}"/>
              </a:ext>
            </a:extLst>
          </p:cNvPr>
          <p:cNvSpPr txBox="1">
            <a:spLocks/>
          </p:cNvSpPr>
          <p:nvPr/>
        </p:nvSpPr>
        <p:spPr>
          <a:xfrm>
            <a:off x="338138" y="983734"/>
            <a:ext cx="11625262" cy="679904"/>
          </a:xfrm>
          <a:prstGeom prst="rect">
            <a:avLst/>
          </a:prstGeom>
        </p:spPr>
        <p:txBody>
          <a:bodyPr>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latin typeface="Arial" panose="020B0604020202020204" pitchFamily="34" charset="0"/>
                <a:cs typeface="Arial" panose="020B0604020202020204" pitchFamily="34" charset="0"/>
              </a:rPr>
              <a:t>The group last year already build a 360-video player for students to watch 360 videos, and the video editor we build will also include this player in the main interface.</a:t>
            </a:r>
          </a:p>
        </p:txBody>
      </p:sp>
    </p:spTree>
    <p:extLst>
      <p:ext uri="{BB962C8B-B14F-4D97-AF65-F5344CB8AC3E}">
        <p14:creationId xmlns:p14="http://schemas.microsoft.com/office/powerpoint/2010/main" val="312239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EFC5-250E-6B4C-BAD0-99F5E272731F}"/>
              </a:ext>
            </a:extLst>
          </p:cNvPr>
          <p:cNvSpPr>
            <a:spLocks noGrp="1"/>
          </p:cNvSpPr>
          <p:nvPr>
            <p:ph type="title"/>
          </p:nvPr>
        </p:nvSpPr>
        <p:spPr>
          <a:xfrm>
            <a:off x="338138" y="99575"/>
            <a:ext cx="10515600" cy="679904"/>
          </a:xfrm>
        </p:spPr>
        <p:txBody>
          <a:bodyPr/>
          <a:lstStyle/>
          <a:p>
            <a:r>
              <a:rPr lang="en-US" altLang="zh-CN" dirty="0">
                <a:latin typeface="Arial" panose="020B0604020202020204" pitchFamily="34" charset="0"/>
                <a:cs typeface="Arial" panose="020B0604020202020204" pitchFamily="34" charset="0"/>
              </a:rPr>
              <a:t>SKETCHES – Sketch 1</a:t>
            </a:r>
            <a:endParaRPr lang="en-US" dirty="0">
              <a:latin typeface="Arial" panose="020B0604020202020204" pitchFamily="34" charset="0"/>
              <a:cs typeface="Arial" panose="020B0604020202020204" pitchFamily="34" charset="0"/>
            </a:endParaRPr>
          </a:p>
        </p:txBody>
      </p:sp>
      <p:sp>
        <p:nvSpPr>
          <p:cNvPr id="6" name="Content Placeholder 7">
            <a:extLst>
              <a:ext uri="{FF2B5EF4-FFF2-40B4-BE49-F238E27FC236}">
                <a16:creationId xmlns:a16="http://schemas.microsoft.com/office/drawing/2014/main" id="{829C28E0-3526-4486-9835-B31219CC22A9}"/>
              </a:ext>
            </a:extLst>
          </p:cNvPr>
          <p:cNvSpPr txBox="1">
            <a:spLocks/>
          </p:cNvSpPr>
          <p:nvPr/>
        </p:nvSpPr>
        <p:spPr>
          <a:xfrm>
            <a:off x="338138" y="869434"/>
            <a:ext cx="11625262" cy="679904"/>
          </a:xfrm>
          <a:prstGeom prst="rect">
            <a:avLst/>
          </a:prstGeom>
        </p:spPr>
        <p:txBody>
          <a:bodyPr>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latin typeface="Arial" panose="020B0604020202020204" pitchFamily="34" charset="0"/>
                <a:cs typeface="Arial" panose="020B0604020202020204" pitchFamily="34" charset="0"/>
              </a:rPr>
              <a:t>We came up with several sketches in the beginning after the requirements are confirmed. Which some are based on existing similar video editor and some are new ideas on our own.</a:t>
            </a:r>
          </a:p>
        </p:txBody>
      </p:sp>
      <p:pic>
        <p:nvPicPr>
          <p:cNvPr id="8" name="图片 7">
            <a:extLst>
              <a:ext uri="{FF2B5EF4-FFF2-40B4-BE49-F238E27FC236}">
                <a16:creationId xmlns:a16="http://schemas.microsoft.com/office/drawing/2014/main" id="{2226E420-870B-4DD6-AA62-AC48F72C51B7}"/>
              </a:ext>
            </a:extLst>
          </p:cNvPr>
          <p:cNvPicPr>
            <a:picLocks noChangeAspect="1"/>
          </p:cNvPicPr>
          <p:nvPr/>
        </p:nvPicPr>
        <p:blipFill>
          <a:blip r:embed="rId2"/>
          <a:stretch>
            <a:fillRect/>
          </a:stretch>
        </p:blipFill>
        <p:spPr>
          <a:xfrm>
            <a:off x="215900" y="1663638"/>
            <a:ext cx="4191000" cy="3143250"/>
          </a:xfrm>
          <a:prstGeom prst="rect">
            <a:avLst/>
          </a:prstGeom>
        </p:spPr>
      </p:pic>
      <p:pic>
        <p:nvPicPr>
          <p:cNvPr id="10" name="图片 9">
            <a:extLst>
              <a:ext uri="{FF2B5EF4-FFF2-40B4-BE49-F238E27FC236}">
                <a16:creationId xmlns:a16="http://schemas.microsoft.com/office/drawing/2014/main" id="{4F41B395-5538-415A-9B83-9432235F0CA4}"/>
              </a:ext>
            </a:extLst>
          </p:cNvPr>
          <p:cNvPicPr>
            <a:picLocks noChangeAspect="1"/>
          </p:cNvPicPr>
          <p:nvPr/>
        </p:nvPicPr>
        <p:blipFill>
          <a:blip r:embed="rId3"/>
          <a:stretch>
            <a:fillRect/>
          </a:stretch>
        </p:blipFill>
        <p:spPr>
          <a:xfrm>
            <a:off x="7920038" y="1549338"/>
            <a:ext cx="4191000" cy="3143250"/>
          </a:xfrm>
          <a:prstGeom prst="rect">
            <a:avLst/>
          </a:prstGeom>
        </p:spPr>
      </p:pic>
      <p:pic>
        <p:nvPicPr>
          <p:cNvPr id="12" name="图片 11">
            <a:extLst>
              <a:ext uri="{FF2B5EF4-FFF2-40B4-BE49-F238E27FC236}">
                <a16:creationId xmlns:a16="http://schemas.microsoft.com/office/drawing/2014/main" id="{1E3A956A-8A1B-4929-9AA8-4153BB2F4504}"/>
              </a:ext>
            </a:extLst>
          </p:cNvPr>
          <p:cNvPicPr>
            <a:picLocks noChangeAspect="1"/>
          </p:cNvPicPr>
          <p:nvPr/>
        </p:nvPicPr>
        <p:blipFill>
          <a:blip r:embed="rId4"/>
          <a:stretch>
            <a:fillRect/>
          </a:stretch>
        </p:blipFill>
        <p:spPr>
          <a:xfrm>
            <a:off x="4648200" y="3472300"/>
            <a:ext cx="4381500" cy="3286125"/>
          </a:xfrm>
          <a:prstGeom prst="rect">
            <a:avLst/>
          </a:prstGeom>
        </p:spPr>
      </p:pic>
    </p:spTree>
    <p:extLst>
      <p:ext uri="{BB962C8B-B14F-4D97-AF65-F5344CB8AC3E}">
        <p14:creationId xmlns:p14="http://schemas.microsoft.com/office/powerpoint/2010/main" val="24711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EFC5-250E-6B4C-BAD0-99F5E272731F}"/>
              </a:ext>
            </a:extLst>
          </p:cNvPr>
          <p:cNvSpPr>
            <a:spLocks noGrp="1"/>
          </p:cNvSpPr>
          <p:nvPr>
            <p:ph type="title"/>
          </p:nvPr>
        </p:nvSpPr>
        <p:spPr>
          <a:xfrm>
            <a:off x="338138" y="99575"/>
            <a:ext cx="10515600" cy="679904"/>
          </a:xfrm>
        </p:spPr>
        <p:txBody>
          <a:bodyPr/>
          <a:lstStyle/>
          <a:p>
            <a:r>
              <a:rPr lang="en-US" altLang="zh-CN" dirty="0">
                <a:latin typeface="Arial" panose="020B0604020202020204" pitchFamily="34" charset="0"/>
                <a:cs typeface="Arial" panose="020B0604020202020204" pitchFamily="34" charset="0"/>
              </a:rPr>
              <a:t>Prototype - Clinician</a:t>
            </a:r>
            <a:endParaRPr lang="en-US" dirty="0">
              <a:latin typeface="Arial" panose="020B0604020202020204" pitchFamily="34" charset="0"/>
              <a:cs typeface="Arial" panose="020B0604020202020204" pitchFamily="34" charset="0"/>
            </a:endParaRPr>
          </a:p>
        </p:txBody>
      </p:sp>
      <p:sp>
        <p:nvSpPr>
          <p:cNvPr id="5" name="Content Placeholder 7">
            <a:extLst>
              <a:ext uri="{FF2B5EF4-FFF2-40B4-BE49-F238E27FC236}">
                <a16:creationId xmlns:a16="http://schemas.microsoft.com/office/drawing/2014/main" id="{D14EDE5F-7DFF-47EC-9745-82816A36EE98}"/>
              </a:ext>
            </a:extLst>
          </p:cNvPr>
          <p:cNvSpPr txBox="1">
            <a:spLocks/>
          </p:cNvSpPr>
          <p:nvPr/>
        </p:nvSpPr>
        <p:spPr>
          <a:xfrm>
            <a:off x="338138" y="820697"/>
            <a:ext cx="11625262" cy="679904"/>
          </a:xfrm>
          <a:prstGeom prst="rect">
            <a:avLst/>
          </a:prstGeom>
        </p:spPr>
        <p:txBody>
          <a:bodyPr>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Arial" panose="020B0604020202020204" pitchFamily="34" charset="0"/>
                <a:cs typeface="Arial" panose="020B0604020202020204" pitchFamily="34" charset="0"/>
              </a:rPr>
              <a:t>We decided the UI should be convenient on mobile end, thus build a clear and simple prototype by Photoshop.</a:t>
            </a:r>
          </a:p>
        </p:txBody>
      </p:sp>
      <p:pic>
        <p:nvPicPr>
          <p:cNvPr id="4" name="图片 3">
            <a:extLst>
              <a:ext uri="{FF2B5EF4-FFF2-40B4-BE49-F238E27FC236}">
                <a16:creationId xmlns:a16="http://schemas.microsoft.com/office/drawing/2014/main" id="{BDC02206-5C48-481B-8A1A-DDCF6CD75653}"/>
              </a:ext>
            </a:extLst>
          </p:cNvPr>
          <p:cNvPicPr>
            <a:picLocks noChangeAspect="1"/>
          </p:cNvPicPr>
          <p:nvPr/>
        </p:nvPicPr>
        <p:blipFill>
          <a:blip r:embed="rId2"/>
          <a:stretch>
            <a:fillRect/>
          </a:stretch>
        </p:blipFill>
        <p:spPr>
          <a:xfrm>
            <a:off x="525162" y="4324963"/>
            <a:ext cx="3233351" cy="2425013"/>
          </a:xfrm>
          <a:prstGeom prst="rect">
            <a:avLst/>
          </a:prstGeom>
        </p:spPr>
      </p:pic>
      <p:pic>
        <p:nvPicPr>
          <p:cNvPr id="7" name="图片 6">
            <a:extLst>
              <a:ext uri="{FF2B5EF4-FFF2-40B4-BE49-F238E27FC236}">
                <a16:creationId xmlns:a16="http://schemas.microsoft.com/office/drawing/2014/main" id="{EEB1A05B-3642-490B-B124-DA89E10CAC72}"/>
              </a:ext>
            </a:extLst>
          </p:cNvPr>
          <p:cNvPicPr>
            <a:picLocks noChangeAspect="1"/>
          </p:cNvPicPr>
          <p:nvPr/>
        </p:nvPicPr>
        <p:blipFill>
          <a:blip r:embed="rId3"/>
          <a:stretch>
            <a:fillRect/>
          </a:stretch>
        </p:blipFill>
        <p:spPr>
          <a:xfrm>
            <a:off x="8391910" y="1337563"/>
            <a:ext cx="3233351" cy="2425013"/>
          </a:xfrm>
          <a:prstGeom prst="rect">
            <a:avLst/>
          </a:prstGeom>
        </p:spPr>
      </p:pic>
      <p:pic>
        <p:nvPicPr>
          <p:cNvPr id="10" name="图片 9">
            <a:extLst>
              <a:ext uri="{FF2B5EF4-FFF2-40B4-BE49-F238E27FC236}">
                <a16:creationId xmlns:a16="http://schemas.microsoft.com/office/drawing/2014/main" id="{0CF558C7-3937-47D1-A02C-9E91F22A742D}"/>
              </a:ext>
            </a:extLst>
          </p:cNvPr>
          <p:cNvPicPr>
            <a:picLocks noChangeAspect="1"/>
          </p:cNvPicPr>
          <p:nvPr/>
        </p:nvPicPr>
        <p:blipFill>
          <a:blip r:embed="rId4"/>
          <a:stretch>
            <a:fillRect/>
          </a:stretch>
        </p:blipFill>
        <p:spPr>
          <a:xfrm>
            <a:off x="4303883" y="1434896"/>
            <a:ext cx="3394376" cy="2545782"/>
          </a:xfrm>
          <a:prstGeom prst="rect">
            <a:avLst/>
          </a:prstGeom>
        </p:spPr>
      </p:pic>
      <p:pic>
        <p:nvPicPr>
          <p:cNvPr id="14" name="图片 13">
            <a:extLst>
              <a:ext uri="{FF2B5EF4-FFF2-40B4-BE49-F238E27FC236}">
                <a16:creationId xmlns:a16="http://schemas.microsoft.com/office/drawing/2014/main" id="{6E63A913-1D8C-41B8-B039-43684E14F689}"/>
              </a:ext>
            </a:extLst>
          </p:cNvPr>
          <p:cNvPicPr>
            <a:picLocks noChangeAspect="1"/>
          </p:cNvPicPr>
          <p:nvPr/>
        </p:nvPicPr>
        <p:blipFill>
          <a:blip r:embed="rId5"/>
          <a:stretch>
            <a:fillRect/>
          </a:stretch>
        </p:blipFill>
        <p:spPr>
          <a:xfrm>
            <a:off x="8230629" y="4116405"/>
            <a:ext cx="3394631" cy="2545974"/>
          </a:xfrm>
          <a:prstGeom prst="rect">
            <a:avLst/>
          </a:prstGeom>
        </p:spPr>
      </p:pic>
      <p:pic>
        <p:nvPicPr>
          <p:cNvPr id="18" name="图片 17">
            <a:extLst>
              <a:ext uri="{FF2B5EF4-FFF2-40B4-BE49-F238E27FC236}">
                <a16:creationId xmlns:a16="http://schemas.microsoft.com/office/drawing/2014/main" id="{A6E03345-C13A-4DAF-8012-A59FBA8E2A6A}"/>
              </a:ext>
            </a:extLst>
          </p:cNvPr>
          <p:cNvPicPr>
            <a:picLocks noChangeAspect="1"/>
          </p:cNvPicPr>
          <p:nvPr/>
        </p:nvPicPr>
        <p:blipFill>
          <a:blip r:embed="rId6"/>
          <a:stretch>
            <a:fillRect/>
          </a:stretch>
        </p:blipFill>
        <p:spPr>
          <a:xfrm>
            <a:off x="4303882" y="4213753"/>
            <a:ext cx="3233351" cy="2425014"/>
          </a:xfrm>
          <a:prstGeom prst="rect">
            <a:avLst/>
          </a:prstGeom>
        </p:spPr>
      </p:pic>
      <p:pic>
        <p:nvPicPr>
          <p:cNvPr id="20" name="图片 19">
            <a:extLst>
              <a:ext uri="{FF2B5EF4-FFF2-40B4-BE49-F238E27FC236}">
                <a16:creationId xmlns:a16="http://schemas.microsoft.com/office/drawing/2014/main" id="{C3AA5F85-B5D2-4F0A-9A39-6AD15ECE0607}"/>
              </a:ext>
            </a:extLst>
          </p:cNvPr>
          <p:cNvPicPr>
            <a:picLocks noChangeAspect="1"/>
          </p:cNvPicPr>
          <p:nvPr/>
        </p:nvPicPr>
        <p:blipFill>
          <a:blip r:embed="rId7"/>
          <a:stretch>
            <a:fillRect/>
          </a:stretch>
        </p:blipFill>
        <p:spPr>
          <a:xfrm>
            <a:off x="525161" y="1552428"/>
            <a:ext cx="3233351" cy="2425014"/>
          </a:xfrm>
          <a:prstGeom prst="rect">
            <a:avLst/>
          </a:prstGeom>
        </p:spPr>
      </p:pic>
    </p:spTree>
    <p:extLst>
      <p:ext uri="{BB962C8B-B14F-4D97-AF65-F5344CB8AC3E}">
        <p14:creationId xmlns:p14="http://schemas.microsoft.com/office/powerpoint/2010/main" val="205947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4B3B-FCBB-BB4F-904E-B4BBEC179F74}"/>
              </a:ext>
            </a:extLst>
          </p:cNvPr>
          <p:cNvSpPr>
            <a:spLocks noGrp="1"/>
          </p:cNvSpPr>
          <p:nvPr>
            <p:ph type="title"/>
          </p:nvPr>
        </p:nvSpPr>
        <p:spPr>
          <a:xfrm>
            <a:off x="838994" y="211559"/>
            <a:ext cx="10514012" cy="662782"/>
          </a:xfrm>
        </p:spPr>
        <p:txBody>
          <a:bodyPr/>
          <a:lstStyle/>
          <a:p>
            <a:r>
              <a:rPr lang="en-US" dirty="0">
                <a:latin typeface="Arial" panose="020B0604020202020204" pitchFamily="34" charset="0"/>
                <a:cs typeface="Arial" panose="020B0604020202020204" pitchFamily="34" charset="0"/>
              </a:rPr>
              <a:t>EVALUATION OF PROTOTYPE</a:t>
            </a:r>
          </a:p>
        </p:txBody>
      </p:sp>
      <p:graphicFrame>
        <p:nvGraphicFramePr>
          <p:cNvPr id="7" name="Google Shape;150;p20">
            <a:extLst>
              <a:ext uri="{FF2B5EF4-FFF2-40B4-BE49-F238E27FC236}">
                <a16:creationId xmlns:a16="http://schemas.microsoft.com/office/drawing/2014/main" id="{24DC157A-FDF0-FB49-8376-0E97E9B7C656}"/>
              </a:ext>
            </a:extLst>
          </p:cNvPr>
          <p:cNvGraphicFramePr/>
          <p:nvPr>
            <p:extLst>
              <p:ext uri="{D42A27DB-BD31-4B8C-83A1-F6EECF244321}">
                <p14:modId xmlns:p14="http://schemas.microsoft.com/office/powerpoint/2010/main" val="252560980"/>
              </p:ext>
            </p:extLst>
          </p:nvPr>
        </p:nvGraphicFramePr>
        <p:xfrm>
          <a:off x="838994" y="986899"/>
          <a:ext cx="10808719" cy="5141757"/>
        </p:xfrm>
        <a:graphic>
          <a:graphicData uri="http://schemas.openxmlformats.org/drawingml/2006/table">
            <a:tbl>
              <a:tblPr>
                <a:noFill/>
              </a:tblPr>
              <a:tblGrid>
                <a:gridCol w="1957852">
                  <a:extLst>
                    <a:ext uri="{9D8B030D-6E8A-4147-A177-3AD203B41FA5}">
                      <a16:colId xmlns:a16="http://schemas.microsoft.com/office/drawing/2014/main" val="20000"/>
                    </a:ext>
                  </a:extLst>
                </a:gridCol>
                <a:gridCol w="4208099">
                  <a:extLst>
                    <a:ext uri="{9D8B030D-6E8A-4147-A177-3AD203B41FA5}">
                      <a16:colId xmlns:a16="http://schemas.microsoft.com/office/drawing/2014/main" val="20001"/>
                    </a:ext>
                  </a:extLst>
                </a:gridCol>
                <a:gridCol w="3175429">
                  <a:extLst>
                    <a:ext uri="{9D8B030D-6E8A-4147-A177-3AD203B41FA5}">
                      <a16:colId xmlns:a16="http://schemas.microsoft.com/office/drawing/2014/main" val="20002"/>
                    </a:ext>
                  </a:extLst>
                </a:gridCol>
                <a:gridCol w="1467339">
                  <a:extLst>
                    <a:ext uri="{9D8B030D-6E8A-4147-A177-3AD203B41FA5}">
                      <a16:colId xmlns:a16="http://schemas.microsoft.com/office/drawing/2014/main" val="20003"/>
                    </a:ext>
                  </a:extLst>
                </a:gridCol>
              </a:tblGrid>
              <a:tr h="1023065">
                <a:tc>
                  <a:txBody>
                    <a:bodyPr/>
                    <a:lstStyle/>
                    <a:p>
                      <a:pPr marL="0" lvl="0" indent="0" algn="ctr" rtl="0">
                        <a:spcBef>
                          <a:spcPts val="0"/>
                        </a:spcBef>
                        <a:spcAft>
                          <a:spcPts val="0"/>
                        </a:spcAft>
                        <a:buNone/>
                      </a:pPr>
                      <a:r>
                        <a:rPr lang="en" sz="1400" b="1" dirty="0">
                          <a:latin typeface="Arial" panose="020B0604020202020204" pitchFamily="34" charset="0"/>
                          <a:cs typeface="Arial" panose="020B0604020202020204" pitchFamily="34" charset="0"/>
                        </a:rPr>
                        <a:t>Heuristic</a:t>
                      </a:r>
                      <a:endParaRPr sz="1400" b="1"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ctr" rtl="0">
                        <a:spcBef>
                          <a:spcPts val="0"/>
                        </a:spcBef>
                        <a:spcAft>
                          <a:spcPts val="0"/>
                        </a:spcAft>
                        <a:buNone/>
                      </a:pPr>
                      <a:r>
                        <a:rPr lang="en" sz="1400" b="1" dirty="0">
                          <a:latin typeface="Arial" panose="020B0604020202020204" pitchFamily="34" charset="0"/>
                          <a:cs typeface="Arial" panose="020B0604020202020204" pitchFamily="34" charset="0"/>
                        </a:rPr>
                        <a:t>Problem</a:t>
                      </a:r>
                      <a:endParaRPr sz="1400" b="1"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ctr" rtl="0">
                        <a:spcBef>
                          <a:spcPts val="0"/>
                        </a:spcBef>
                        <a:spcAft>
                          <a:spcPts val="0"/>
                        </a:spcAft>
                        <a:buNone/>
                      </a:pPr>
                      <a:r>
                        <a:rPr lang="en" sz="1400" b="1">
                          <a:latin typeface="Arial" panose="020B0604020202020204" pitchFamily="34" charset="0"/>
                          <a:cs typeface="Arial" panose="020B0604020202020204" pitchFamily="34" charset="0"/>
                        </a:rPr>
                        <a:t>Solution</a:t>
                      </a:r>
                      <a:endParaRPr sz="1400" b="1">
                        <a:latin typeface="Arial" panose="020B0604020202020204" pitchFamily="34" charset="0"/>
                        <a:cs typeface="Arial" panose="020B0604020202020204" pitchFamily="34" charset="0"/>
                      </a:endParaRPr>
                    </a:p>
                  </a:txBody>
                  <a:tcPr marL="91425" marR="91425" marT="91425" marB="91425"/>
                </a:tc>
                <a:tc>
                  <a:txBody>
                    <a:bodyPr/>
                    <a:lstStyle/>
                    <a:p>
                      <a:pPr marL="0" lvl="0" indent="0" algn="ctr" rtl="0">
                        <a:spcBef>
                          <a:spcPts val="0"/>
                        </a:spcBef>
                        <a:spcAft>
                          <a:spcPts val="0"/>
                        </a:spcAft>
                        <a:buNone/>
                      </a:pPr>
                      <a:r>
                        <a:rPr lang="en" sz="1400" b="1" dirty="0">
                          <a:latin typeface="Arial" panose="020B0604020202020204" pitchFamily="34" charset="0"/>
                          <a:cs typeface="Arial" panose="020B0604020202020204" pitchFamily="34" charset="0"/>
                        </a:rPr>
                        <a:t>Severity</a:t>
                      </a:r>
                      <a:endParaRPr sz="1400" b="1" dirty="0">
                        <a:latin typeface="Arial" panose="020B0604020202020204" pitchFamily="34" charset="0"/>
                        <a:cs typeface="Arial" panose="020B0604020202020204" pitchFamily="34" charset="0"/>
                      </a:endParaRPr>
                    </a:p>
                  </a:txBody>
                  <a:tcPr marL="91425" marR="91425" marT="91425" marB="91425"/>
                </a:tc>
                <a:extLst>
                  <a:ext uri="{0D108BD9-81ED-4DB2-BD59-A6C34878D82A}">
                    <a16:rowId xmlns:a16="http://schemas.microsoft.com/office/drawing/2014/main" val="10000"/>
                  </a:ext>
                </a:extLst>
              </a:tr>
              <a:tr h="1176762">
                <a:tc>
                  <a:txBody>
                    <a:bodyPr/>
                    <a:lstStyle/>
                    <a:p>
                      <a:pPr marL="0" lvl="0" indent="0" algn="l" rtl="0">
                        <a:spcBef>
                          <a:spcPts val="0"/>
                        </a:spcBef>
                        <a:spcAft>
                          <a:spcPts val="0"/>
                        </a:spcAft>
                        <a:buNone/>
                      </a:pPr>
                      <a:r>
                        <a:rPr lang="en" sz="1400" dirty="0">
                          <a:latin typeface="Arial" panose="020B0604020202020204" pitchFamily="34" charset="0"/>
                          <a:cs typeface="Arial" panose="020B0604020202020204" pitchFamily="34" charset="0"/>
                        </a:rPr>
                        <a:t>Necessity of button</a:t>
                      </a:r>
                      <a:endParaRPr sz="1400"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l" rtl="0">
                        <a:spcBef>
                          <a:spcPts val="0"/>
                        </a:spcBef>
                        <a:spcAft>
                          <a:spcPts val="0"/>
                        </a:spcAft>
                        <a:buNone/>
                      </a:pPr>
                      <a:r>
                        <a:rPr lang="en-US" sz="1400" dirty="0">
                          <a:latin typeface="Arial" panose="020B0604020202020204" pitchFamily="34" charset="0"/>
                          <a:cs typeface="Arial" panose="020B0604020202020204" pitchFamily="34" charset="0"/>
                        </a:rPr>
                        <a:t>The ‘remove trigger’ button is not needed since the trigger should be removed by clicking it and choose the delete option.</a:t>
                      </a:r>
                      <a:endParaRPr sz="1400"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latin typeface="Arial" panose="020B0604020202020204" pitchFamily="34" charset="0"/>
                          <a:cs typeface="Arial" panose="020B0604020202020204" pitchFamily="34" charset="0"/>
                        </a:rPr>
                        <a:t>The button for deleting trigger should be removed.</a:t>
                      </a:r>
                      <a:endParaRPr sz="1400"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a:latin typeface="Arial" panose="020B0604020202020204" pitchFamily="34" charset="0"/>
                          <a:cs typeface="Arial" panose="020B0604020202020204" pitchFamily="34" charset="0"/>
                        </a:rPr>
                        <a:t>2</a:t>
                      </a:r>
                      <a:endParaRPr sz="1400">
                        <a:latin typeface="Arial" panose="020B0604020202020204" pitchFamily="34" charset="0"/>
                        <a:cs typeface="Arial" panose="020B0604020202020204" pitchFamily="34" charset="0"/>
                      </a:endParaRPr>
                    </a:p>
                  </a:txBody>
                  <a:tcPr marL="91425" marR="91425" marT="91425" marB="91425"/>
                </a:tc>
                <a:extLst>
                  <a:ext uri="{0D108BD9-81ED-4DB2-BD59-A6C34878D82A}">
                    <a16:rowId xmlns:a16="http://schemas.microsoft.com/office/drawing/2014/main" val="10001"/>
                  </a:ext>
                </a:extLst>
              </a:tr>
              <a:tr h="1470965">
                <a:tc>
                  <a:txBody>
                    <a:bodyPr/>
                    <a:lstStyle/>
                    <a:p>
                      <a:pPr marL="0" lvl="0" indent="0" algn="l" rtl="0">
                        <a:spcBef>
                          <a:spcPts val="0"/>
                        </a:spcBef>
                        <a:spcAft>
                          <a:spcPts val="0"/>
                        </a:spcAft>
                        <a:buNone/>
                      </a:pPr>
                      <a:r>
                        <a:rPr lang="en" sz="1400" dirty="0">
                          <a:latin typeface="Arial" panose="020B0604020202020204" pitchFamily="34" charset="0"/>
                          <a:cs typeface="Arial" panose="020B0604020202020204" pitchFamily="34" charset="0"/>
                        </a:rPr>
                        <a:t>Clear display</a:t>
                      </a:r>
                      <a:endParaRPr sz="1400"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latin typeface="Arial" panose="020B0604020202020204" pitchFamily="34" charset="0"/>
                          <a:cs typeface="Arial" panose="020B0604020202020204" pitchFamily="34" charset="0"/>
                        </a:rPr>
                        <a:t>The tree displaying the file arrangement tree should not be a pop-up window, it should be placed below the editor window.</a:t>
                      </a:r>
                      <a:endParaRPr sz="1400"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l" rtl="0">
                        <a:spcBef>
                          <a:spcPts val="0"/>
                        </a:spcBef>
                        <a:spcAft>
                          <a:spcPts val="0"/>
                        </a:spcAft>
                        <a:buNone/>
                      </a:pPr>
                      <a:r>
                        <a:rPr lang="en-US" sz="1400" dirty="0">
                          <a:latin typeface="Arial" panose="020B0604020202020204" pitchFamily="34" charset="0"/>
                          <a:cs typeface="Arial" panose="020B0604020202020204" pitchFamily="34" charset="0"/>
                        </a:rPr>
                        <a:t>The tree should be placed below the editor window and it should be always displayed.</a:t>
                      </a:r>
                      <a:endParaRPr sz="1400"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a:latin typeface="Arial" panose="020B0604020202020204" pitchFamily="34" charset="0"/>
                          <a:cs typeface="Arial" panose="020B0604020202020204" pitchFamily="34" charset="0"/>
                        </a:rPr>
                        <a:t>1</a:t>
                      </a:r>
                      <a:endParaRPr sz="1400">
                        <a:latin typeface="Arial" panose="020B0604020202020204" pitchFamily="34" charset="0"/>
                        <a:cs typeface="Arial" panose="020B0604020202020204" pitchFamily="34" charset="0"/>
                      </a:endParaRPr>
                    </a:p>
                  </a:txBody>
                  <a:tcPr marL="91425" marR="91425" marT="91425" marB="91425"/>
                </a:tc>
                <a:extLst>
                  <a:ext uri="{0D108BD9-81ED-4DB2-BD59-A6C34878D82A}">
                    <a16:rowId xmlns:a16="http://schemas.microsoft.com/office/drawing/2014/main" val="10002"/>
                  </a:ext>
                </a:extLst>
              </a:tr>
              <a:tr h="1470965">
                <a:tc>
                  <a:txBody>
                    <a:bodyPr/>
                    <a:lstStyle/>
                    <a:p>
                      <a:pPr marL="0" lvl="0" indent="0" algn="l" rtl="0">
                        <a:spcBef>
                          <a:spcPts val="0"/>
                        </a:spcBef>
                        <a:spcAft>
                          <a:spcPts val="0"/>
                        </a:spcAft>
                        <a:buNone/>
                      </a:pPr>
                      <a:r>
                        <a:rPr lang="en" sz="1400" dirty="0">
                          <a:latin typeface="Arial" panose="020B0604020202020204" pitchFamily="34" charset="0"/>
                          <a:cs typeface="Arial" panose="020B0604020202020204" pitchFamily="34" charset="0"/>
                        </a:rPr>
                        <a:t>Design should help reduce the </a:t>
                      </a:r>
                      <a:r>
                        <a:rPr lang="en-US" sz="1400" dirty="0">
                          <a:latin typeface="Arial" panose="020B0604020202020204" pitchFamily="34" charset="0"/>
                          <a:cs typeface="Arial" panose="020B0604020202020204" pitchFamily="34" charset="0"/>
                        </a:rPr>
                        <a:t>possibility of deleting file by mistake</a:t>
                      </a:r>
                      <a:r>
                        <a:rPr lang="en" sz="1400" dirty="0">
                          <a:latin typeface="Arial" panose="020B0604020202020204" pitchFamily="34" charset="0"/>
                          <a:cs typeface="Arial" panose="020B0604020202020204" pitchFamily="34" charset="0"/>
                        </a:rPr>
                        <a:t> </a:t>
                      </a:r>
                      <a:endParaRPr sz="1400"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latin typeface="Arial" panose="020B0604020202020204" pitchFamily="34" charset="0"/>
                          <a:cs typeface="Arial" panose="020B0604020202020204" pitchFamily="34" charset="0"/>
                        </a:rPr>
                        <a:t>The button for remove file should be placed at a safer place, so that the user is less possible to remove the whole edited file by mistake.</a:t>
                      </a:r>
                      <a:endParaRPr sz="1400"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latin typeface="Arial" panose="020B0604020202020204" pitchFamily="34" charset="0"/>
                          <a:cs typeface="Arial" panose="020B0604020202020204" pitchFamily="34" charset="0"/>
                        </a:rPr>
                        <a:t>The button should be placed elsewhere, or made smaller.</a:t>
                      </a:r>
                      <a:endParaRPr sz="1400" dirty="0">
                        <a:latin typeface="Arial" panose="020B0604020202020204" pitchFamily="34" charset="0"/>
                        <a:cs typeface="Arial"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latin typeface="Arial" panose="020B0604020202020204" pitchFamily="34" charset="0"/>
                          <a:cs typeface="Arial" panose="020B0604020202020204" pitchFamily="34" charset="0"/>
                        </a:rPr>
                        <a:t>2</a:t>
                      </a:r>
                      <a:endParaRPr sz="1400" dirty="0">
                        <a:latin typeface="Arial" panose="020B0604020202020204" pitchFamily="34" charset="0"/>
                        <a:cs typeface="Arial" panose="020B0604020202020204" pitchFamily="34" charset="0"/>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1631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6E7FDF7-DE09-6549-9281-A57881BD332A}"/>
              </a:ext>
            </a:extLst>
          </p:cNvPr>
          <p:cNvSpPr>
            <a:spLocks noGrp="1"/>
          </p:cNvSpPr>
          <p:nvPr>
            <p:ph type="body" idx="1"/>
          </p:nvPr>
        </p:nvSpPr>
        <p:spPr>
          <a:xfrm>
            <a:off x="415245" y="267787"/>
            <a:ext cx="4937760" cy="492034"/>
          </a:xfrm>
        </p:spPr>
        <p:txBody>
          <a:bodyPr>
            <a:normAutofit lnSpcReduction="10000"/>
          </a:bodyPr>
          <a:lstStyle/>
          <a:p>
            <a:r>
              <a:rPr lang="en-US" dirty="0">
                <a:latin typeface="Arial" panose="020B0604020202020204" pitchFamily="34" charset="0"/>
                <a:cs typeface="Arial" panose="020B0604020202020204" pitchFamily="34" charset="0"/>
              </a:rPr>
              <a:t>Improved Prototype</a:t>
            </a:r>
          </a:p>
        </p:txBody>
      </p:sp>
      <p:sp>
        <p:nvSpPr>
          <p:cNvPr id="8" name="Content Placeholder 7">
            <a:extLst>
              <a:ext uri="{FF2B5EF4-FFF2-40B4-BE49-F238E27FC236}">
                <a16:creationId xmlns:a16="http://schemas.microsoft.com/office/drawing/2014/main" id="{DEFD0AA0-CF9B-BB4A-B22D-9349ED1FFEB1}"/>
              </a:ext>
            </a:extLst>
          </p:cNvPr>
          <p:cNvSpPr>
            <a:spLocks noGrp="1"/>
          </p:cNvSpPr>
          <p:nvPr>
            <p:ph sz="quarter" idx="4"/>
          </p:nvPr>
        </p:nvSpPr>
        <p:spPr>
          <a:xfrm>
            <a:off x="415245" y="784706"/>
            <a:ext cx="10977685" cy="654532"/>
          </a:xfrm>
        </p:spPr>
        <p:txBody>
          <a:bodyPr>
            <a:noAutofit/>
          </a:bodyPr>
          <a:lstStyle/>
          <a:p>
            <a:pPr marL="0" indent="0">
              <a:buNone/>
            </a:pPr>
            <a:r>
              <a:rPr lang="en-US" sz="1600" dirty="0">
                <a:latin typeface="Arial" panose="020B0604020202020204" pitchFamily="34" charset="0"/>
                <a:cs typeface="Arial" panose="020B0604020202020204" pitchFamily="34" charset="0"/>
              </a:rPr>
              <a:t>We improved our project according to the clients respond and evaluation results</a:t>
            </a:r>
            <a:r>
              <a:rPr lang="en-GB" altLang="zh-CN" sz="1600" dirty="0">
                <a:latin typeface="Arial" panose="020B0604020202020204" pitchFamily="34" charset="0"/>
                <a:cs typeface="Arial" panose="020B0604020202020204" pitchFamily="34" charset="0"/>
              </a:rPr>
              <a:t>, and build an interactive version on website Invision. Check it out through the link: </a:t>
            </a:r>
            <a:r>
              <a:rPr lang="en-US" altLang="zh-CN" sz="1600" b="0" i="0" dirty="0">
                <a:effectLst/>
                <a:latin typeface="Arial" panose="020B0604020202020204" pitchFamily="34" charset="0"/>
                <a:cs typeface="Arial" panose="020B0604020202020204" pitchFamily="34" charset="0"/>
                <a:hlinkClick r:id="rId2" tooltip="https://invis.io/bhzcvi6p8at#/437092551_main"/>
              </a:rPr>
              <a:t>https://invis.io/BHZCVI6P8AT#/437092551_Main</a:t>
            </a:r>
            <a:endParaRPr lang="en-US" altLang="zh-CN" sz="1600" b="0" i="0" dirty="0">
              <a:effectLst/>
              <a:latin typeface="Arial" panose="020B0604020202020204" pitchFamily="34" charset="0"/>
              <a:cs typeface="Arial" panose="020B0604020202020204" pitchFamily="34" charset="0"/>
            </a:endParaRPr>
          </a:p>
          <a:p>
            <a:pPr marL="0" indent="0">
              <a:buNone/>
            </a:pPr>
            <a:endParaRPr lang="en-GB" sz="1600"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5C71F3CC-C429-422A-9A67-A9AFD9F15173}"/>
              </a:ext>
            </a:extLst>
          </p:cNvPr>
          <p:cNvPicPr>
            <a:picLocks noChangeAspect="1"/>
          </p:cNvPicPr>
          <p:nvPr/>
        </p:nvPicPr>
        <p:blipFill>
          <a:blip r:embed="rId3"/>
          <a:stretch>
            <a:fillRect/>
          </a:stretch>
        </p:blipFill>
        <p:spPr>
          <a:xfrm>
            <a:off x="114300" y="1623348"/>
            <a:ext cx="3372736" cy="2529552"/>
          </a:xfrm>
          <a:prstGeom prst="rect">
            <a:avLst/>
          </a:prstGeom>
        </p:spPr>
      </p:pic>
      <p:pic>
        <p:nvPicPr>
          <p:cNvPr id="14" name="图片 13">
            <a:extLst>
              <a:ext uri="{FF2B5EF4-FFF2-40B4-BE49-F238E27FC236}">
                <a16:creationId xmlns:a16="http://schemas.microsoft.com/office/drawing/2014/main" id="{6F0DE73E-B20E-4BB0-BF20-AA4BECE89488}"/>
              </a:ext>
            </a:extLst>
          </p:cNvPr>
          <p:cNvPicPr>
            <a:picLocks noChangeAspect="1"/>
          </p:cNvPicPr>
          <p:nvPr/>
        </p:nvPicPr>
        <p:blipFill>
          <a:blip r:embed="rId4"/>
          <a:stretch>
            <a:fillRect/>
          </a:stretch>
        </p:blipFill>
        <p:spPr>
          <a:xfrm>
            <a:off x="1833304" y="4229100"/>
            <a:ext cx="3372736" cy="2529552"/>
          </a:xfrm>
          <a:prstGeom prst="rect">
            <a:avLst/>
          </a:prstGeom>
        </p:spPr>
      </p:pic>
      <p:pic>
        <p:nvPicPr>
          <p:cNvPr id="16" name="图片 15">
            <a:extLst>
              <a:ext uri="{FF2B5EF4-FFF2-40B4-BE49-F238E27FC236}">
                <a16:creationId xmlns:a16="http://schemas.microsoft.com/office/drawing/2014/main" id="{D67ADF36-3272-4488-A081-60B2A71B5AF5}"/>
              </a:ext>
            </a:extLst>
          </p:cNvPr>
          <p:cNvPicPr>
            <a:picLocks noChangeAspect="1"/>
          </p:cNvPicPr>
          <p:nvPr/>
        </p:nvPicPr>
        <p:blipFill>
          <a:blip r:embed="rId5"/>
          <a:stretch>
            <a:fillRect/>
          </a:stretch>
        </p:blipFill>
        <p:spPr>
          <a:xfrm>
            <a:off x="3929981" y="1541550"/>
            <a:ext cx="3447381" cy="2585536"/>
          </a:xfrm>
          <a:prstGeom prst="rect">
            <a:avLst/>
          </a:prstGeom>
        </p:spPr>
      </p:pic>
      <p:pic>
        <p:nvPicPr>
          <p:cNvPr id="18" name="图片 17">
            <a:extLst>
              <a:ext uri="{FF2B5EF4-FFF2-40B4-BE49-F238E27FC236}">
                <a16:creationId xmlns:a16="http://schemas.microsoft.com/office/drawing/2014/main" id="{C91FF5A2-8667-43CC-94A3-1DE90D777DB8}"/>
              </a:ext>
            </a:extLst>
          </p:cNvPr>
          <p:cNvPicPr>
            <a:picLocks noChangeAspect="1"/>
          </p:cNvPicPr>
          <p:nvPr/>
        </p:nvPicPr>
        <p:blipFill>
          <a:blip r:embed="rId6"/>
          <a:stretch>
            <a:fillRect/>
          </a:stretch>
        </p:blipFill>
        <p:spPr>
          <a:xfrm>
            <a:off x="6667500" y="4228873"/>
            <a:ext cx="3372736" cy="2529552"/>
          </a:xfrm>
          <a:prstGeom prst="rect">
            <a:avLst/>
          </a:prstGeom>
        </p:spPr>
      </p:pic>
      <p:pic>
        <p:nvPicPr>
          <p:cNvPr id="20" name="图片 19">
            <a:extLst>
              <a:ext uri="{FF2B5EF4-FFF2-40B4-BE49-F238E27FC236}">
                <a16:creationId xmlns:a16="http://schemas.microsoft.com/office/drawing/2014/main" id="{F1A180B9-DDF9-46C1-B55C-445A7AC6C189}"/>
              </a:ext>
            </a:extLst>
          </p:cNvPr>
          <p:cNvPicPr>
            <a:picLocks noChangeAspect="1"/>
          </p:cNvPicPr>
          <p:nvPr/>
        </p:nvPicPr>
        <p:blipFill>
          <a:blip r:embed="rId7"/>
          <a:stretch>
            <a:fillRect/>
          </a:stretch>
        </p:blipFill>
        <p:spPr>
          <a:xfrm>
            <a:off x="8115300" y="1515438"/>
            <a:ext cx="3447381" cy="2585536"/>
          </a:xfrm>
          <a:prstGeom prst="rect">
            <a:avLst/>
          </a:prstGeom>
        </p:spPr>
      </p:pic>
    </p:spTree>
    <p:extLst>
      <p:ext uri="{BB962C8B-B14F-4D97-AF65-F5344CB8AC3E}">
        <p14:creationId xmlns:p14="http://schemas.microsoft.com/office/powerpoint/2010/main" val="2405093896"/>
      </p:ext>
    </p:extLst>
  </p:cSld>
  <p:clrMapOvr>
    <a:masterClrMapping/>
  </p:clrMapOvr>
</p:sld>
</file>

<file path=ppt/theme/theme1.xml><?xml version="1.0" encoding="utf-8"?>
<a:theme xmlns:a="http://schemas.openxmlformats.org/drawingml/2006/main" name="BrushVTI">
  <a:themeElements>
    <a:clrScheme name="AnalogousFromRegularSeed_2SEEDS">
      <a:dk1>
        <a:srgbClr val="000000"/>
      </a:dk1>
      <a:lt1>
        <a:srgbClr val="FFFFFF"/>
      </a:lt1>
      <a:dk2>
        <a:srgbClr val="1B302C"/>
      </a:dk2>
      <a:lt2>
        <a:srgbClr val="F0F0F3"/>
      </a:lt2>
      <a:accent1>
        <a:srgbClr val="ADA313"/>
      </a:accent1>
      <a:accent2>
        <a:srgbClr val="E78B29"/>
      </a:accent2>
      <a:accent3>
        <a:srgbClr val="7DB01F"/>
      </a:accent3>
      <a:accent4>
        <a:srgbClr val="175AD5"/>
      </a:accent4>
      <a:accent5>
        <a:srgbClr val="463BE9"/>
      </a:accent5>
      <a:accent6>
        <a:srgbClr val="751CD6"/>
      </a:accent6>
      <a:hlink>
        <a:srgbClr val="3F48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1114</Words>
  <Application>Microsoft Macintosh PowerPoint</Application>
  <PresentationFormat>Widescreen</PresentationFormat>
  <Paragraphs>59</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BrushVTI</vt:lpstr>
      <vt:lpstr>Situated Cognition 360 Editor</vt:lpstr>
      <vt:lpstr>GATHERING USER REQUIREMENTS</vt:lpstr>
      <vt:lpstr>GATHERING USER REQUIREMENTS</vt:lpstr>
      <vt:lpstr>PowerPoint Presentation</vt:lpstr>
      <vt:lpstr>Video Player UI</vt:lpstr>
      <vt:lpstr>SKETCHES – Sketch 1</vt:lpstr>
      <vt:lpstr>Prototype - Clinician</vt:lpstr>
      <vt:lpstr>EVALUATION OF PROTOTYPE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Situated Cognition 360 Editor</dc:title>
  <dc:creator>Ding Kelly</dc:creator>
  <cp:lastModifiedBy>Ding Kelly</cp:lastModifiedBy>
  <cp:revision>19</cp:revision>
  <dcterms:created xsi:type="dcterms:W3CDTF">2020-11-08T01:59:48Z</dcterms:created>
  <dcterms:modified xsi:type="dcterms:W3CDTF">2020-11-11T15:42:07Z</dcterms:modified>
</cp:coreProperties>
</file>