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69" r:id="rId2"/>
    <p:sldId id="347" r:id="rId3"/>
    <p:sldId id="348" r:id="rId4"/>
    <p:sldId id="350" r:id="rId5"/>
    <p:sldId id="351" r:id="rId6"/>
    <p:sldId id="349" r:id="rId7"/>
    <p:sldId id="352" r:id="rId8"/>
    <p:sldId id="353" r:id="rId9"/>
    <p:sldId id="354" r:id="rId10"/>
    <p:sldId id="355" r:id="rId11"/>
    <p:sldId id="356" r:id="rId12"/>
    <p:sldId id="357" r:id="rId13"/>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52"/>
  </p:normalViewPr>
  <p:slideViewPr>
    <p:cSldViewPr>
      <p:cViewPr varScale="1">
        <p:scale>
          <a:sx n="105" d="100"/>
          <a:sy n="105" d="100"/>
        </p:scale>
        <p:origin x="1536" y="192"/>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92163" y="611485"/>
            <a:ext cx="8496621" cy="2274589"/>
          </a:xfrm>
          <a:solidFill>
            <a:schemeClr val="bg1">
              <a:lumMod val="85000"/>
            </a:schemeClr>
          </a:solidFill>
        </p:spPr>
        <p:txBody>
          <a:bodyPr/>
          <a:lstStyle/>
          <a:p>
            <a:pPr eaLnBrk="1"/>
            <a:r>
              <a:rPr lang="en-US" sz="3600" b="1" dirty="0"/>
              <a:t>GEOG0113</a:t>
            </a:r>
            <a:br>
              <a:rPr lang="en-US" sz="3600" b="1" dirty="0"/>
            </a:br>
            <a:r>
              <a:rPr lang="en-US" sz="3600" b="1" dirty="0"/>
              <a:t>TERRESTRIAL CARBON: MODELLING and MONITORING</a:t>
            </a:r>
            <a:br>
              <a:rPr lang="en-US" sz="3600" b="1" dirty="0"/>
            </a:br>
            <a:endParaRPr lang="en-US" sz="3600" b="1" dirty="0"/>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M. </a:t>
            </a:r>
            <a:r>
              <a:rPr lang="en-GB" b="1" dirty="0" err="1"/>
              <a:t>Mokroš</a:t>
            </a:r>
            <a:endParaRPr lang="en-GB" b="1" dirty="0"/>
          </a:p>
          <a:p>
            <a:pPr eaLnBrk="1"/>
            <a:r>
              <a:rPr lang="en-GB" b="1" dirty="0"/>
              <a:t>H. </a:t>
            </a:r>
            <a:r>
              <a:rPr lang="en-GB" b="1" dirty="0" err="1"/>
              <a:t>Heorton</a:t>
            </a:r>
            <a:endParaRPr lang="en-GB" b="1" dirty="0"/>
          </a:p>
          <a:p>
            <a:pPr eaLnBrk="1"/>
            <a:r>
              <a:rPr lang="en-GB" dirty="0"/>
              <a:t>UCL Geography </a:t>
            </a:r>
          </a:p>
          <a:p>
            <a:pPr eaLnBrk="1"/>
            <a:r>
              <a:rPr lang="en-GB" dirty="0"/>
              <a:t>&amp; NERC NCEO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Topic area</a:t>
            </a:r>
            <a:endParaRPr lang="en-GB" dirty="0"/>
          </a:p>
          <a:p>
            <a:r>
              <a:rPr lang="en-GB" sz="2400" dirty="0"/>
              <a:t>The essay should provide an in-depth analysis of the current state of knowledge on the topic.</a:t>
            </a:r>
          </a:p>
          <a:p>
            <a:r>
              <a:rPr lang="en-GB" sz="2400" dirty="0"/>
              <a:t>It should ideally use concepts from the main aspects of the course: basic theory, models, and measurement, and the integration of models and measurement.</a:t>
            </a:r>
          </a:p>
          <a:p>
            <a:br>
              <a:rPr lang="en-GB" sz="2400" dirty="0"/>
            </a:br>
            <a:endParaRPr lang="en-US" sz="2400" dirty="0"/>
          </a:p>
        </p:txBody>
      </p:sp>
    </p:spTree>
    <p:extLst>
      <p:ext uri="{BB962C8B-B14F-4D97-AF65-F5344CB8AC3E}">
        <p14:creationId xmlns:p14="http://schemas.microsoft.com/office/powerpoint/2010/main" val="9459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The essay should have a clear structure, and be based around material from multiple (&gt;10) sources.</a:t>
            </a:r>
          </a:p>
          <a:p>
            <a:r>
              <a:rPr lang="en-GB" sz="1600" dirty="0"/>
              <a:t>Your essay should be a synthesis of information from multiple (&gt;10) papers you have read and other sources. It should not simply be a list of information from a set of different papers or a regurgitation of course notes and figures. It should not simply be a re-hash of sections of IPCC report sections. A synthesis in this sense means bringing together material from multiple sources and presenting it in your own words and with your own critical analysis of the information. This means you should NOT be using large numbers of direct quotes or just paraphrasing slightly by changing a few words around. You must bring the information together and present it in your own words.</a:t>
            </a:r>
          </a:p>
          <a:p>
            <a:r>
              <a:rPr lang="en-GB" sz="1600" dirty="0"/>
              <a:t>It should be based around the same focus as the course, i.e. terrestrial vegetation, rather than soils or atmospheric processes, although you may wish to touch upon such matters for context.</a:t>
            </a:r>
          </a:p>
          <a:p>
            <a:r>
              <a:rPr lang="en-GB" sz="1600" dirty="0"/>
              <a:t>You must work individually on your submission. When using practical- and seminar-related items, these must be materials you have generated yourself (e.g. you can’t use a graph that another student has generated: you must use your own).</a:t>
            </a:r>
          </a:p>
        </p:txBody>
      </p:sp>
    </p:spTree>
    <p:extLst>
      <p:ext uri="{BB962C8B-B14F-4D97-AF65-F5344CB8AC3E}">
        <p14:creationId xmlns:p14="http://schemas.microsoft.com/office/powerpoint/2010/main" val="7402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As for all coursework of this nature, to get a very high mark, you will be expected to show clear insight into the subject matter and make use of materials beyond the basics provided in the lectures.</a:t>
            </a:r>
          </a:p>
          <a:p>
            <a:r>
              <a:rPr lang="en-GB" sz="1600" dirty="0"/>
              <a:t>Figures, citations and quotes You must follow standard UCL procedures on citations, and fully attribute all materials used.</a:t>
            </a:r>
          </a:p>
          <a:p>
            <a:r>
              <a:rPr lang="en-GB" sz="1600" dirty="0"/>
              <a:t>All figures and any quotes must be correctly captioned, giving the original source of any graphics used. Any quotes should have a page number associated with them, BUT you should not be using large numbers of direct quotes or long quotes in an essay of this nature.</a:t>
            </a:r>
          </a:p>
          <a:p>
            <a:r>
              <a:rPr lang="en-GB" sz="1600" dirty="0"/>
              <a:t>Avoid citations of material as </a:t>
            </a:r>
            <a:r>
              <a:rPr lang="en-GB" sz="1600"/>
              <a:t>‘geog0113 </a:t>
            </a:r>
            <a:r>
              <a:rPr lang="en-GB" sz="1600" dirty="0" err="1"/>
              <a:t>coursenotes</a:t>
            </a:r>
            <a:r>
              <a:rPr lang="en-GB" sz="1600" dirty="0"/>
              <a:t>’ and strictly avoid any quotation or figures from the course notes themselves.</a:t>
            </a:r>
          </a:p>
          <a:p>
            <a:r>
              <a:rPr lang="en-GB" sz="1600" dirty="0"/>
              <a:t>You may develop your own figures, but make clear what they are based on (or where the information comes from).</a:t>
            </a:r>
          </a:p>
          <a:p>
            <a:r>
              <a:rPr lang="en-GB" sz="1600" dirty="0"/>
              <a:t>The essay must be fully referenced. For reference to individual figures are other specific information from long or complex sources, make sure you include as page number.</a:t>
            </a:r>
          </a:p>
          <a:p>
            <a:br>
              <a:rPr lang="en-GB" sz="1200" dirty="0"/>
            </a:br>
            <a:endParaRPr lang="en-US" sz="1200" dirty="0"/>
          </a:p>
        </p:txBody>
      </p:sp>
    </p:spTree>
    <p:extLst>
      <p:ext uri="{BB962C8B-B14F-4D97-AF65-F5344CB8AC3E}">
        <p14:creationId xmlns:p14="http://schemas.microsoft.com/office/powerpoint/2010/main" val="28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course</a:t>
            </a:r>
            <a:endParaRPr lang="en-US" dirty="0"/>
          </a:p>
        </p:txBody>
      </p:sp>
      <p:sp>
        <p:nvSpPr>
          <p:cNvPr id="3" name="Content Placeholder 2"/>
          <p:cNvSpPr>
            <a:spLocks noGrp="1"/>
          </p:cNvSpPr>
          <p:nvPr>
            <p:ph idx="1"/>
          </p:nvPr>
        </p:nvSpPr>
        <p:spPr/>
        <p:txBody>
          <a:bodyPr/>
          <a:lstStyle/>
          <a:p>
            <a:r>
              <a:rPr lang="en-US" sz="2400" dirty="0"/>
              <a:t>The Terrestrial Carbon: </a:t>
            </a:r>
            <a:r>
              <a:rPr lang="en-US" sz="2400" dirty="0" err="1"/>
              <a:t>modelling</a:t>
            </a:r>
            <a:r>
              <a:rPr lang="en-US" sz="2400" dirty="0"/>
              <a:t> and monitoring module aims:</a:t>
            </a:r>
          </a:p>
          <a:p>
            <a:r>
              <a:rPr lang="en-US" sz="2400" dirty="0"/>
              <a:t>To outline the role of vegetation in the carbon cycle and the wider climate system</a:t>
            </a:r>
          </a:p>
          <a:p>
            <a:r>
              <a:rPr lang="en-US" sz="2400" dirty="0"/>
              <a:t>To outline how the vegetation carbon cycle can be </a:t>
            </a:r>
            <a:r>
              <a:rPr lang="en-US" sz="2400" dirty="0" err="1"/>
              <a:t>modelled</a:t>
            </a:r>
            <a:r>
              <a:rPr lang="en-US" sz="2400" dirty="0"/>
              <a:t> and use the models in prediction</a:t>
            </a:r>
          </a:p>
          <a:p>
            <a:r>
              <a:rPr lang="en-US" sz="2400" dirty="0"/>
              <a:t>To provide the linkages between the models and remote sensing observations </a:t>
            </a:r>
          </a:p>
          <a:p>
            <a:r>
              <a:rPr lang="en-US" sz="2400" dirty="0"/>
              <a:t>To enable the students to use remote sensing (and other) data to constrain, test and </a:t>
            </a:r>
            <a:r>
              <a:rPr lang="en-US" sz="2400" dirty="0" err="1"/>
              <a:t>criticise</a:t>
            </a:r>
            <a:r>
              <a:rPr lang="en-US" sz="2400" dirty="0"/>
              <a:t> the models</a:t>
            </a:r>
          </a:p>
          <a:p>
            <a:r>
              <a:rPr lang="en-US" sz="2400" dirty="0"/>
              <a:t>To expose the students to modern statistical methods in combining data and models</a:t>
            </a:r>
          </a:p>
          <a:p>
            <a:endParaRPr lang="en-US" sz="2400" dirty="0"/>
          </a:p>
        </p:txBody>
      </p:sp>
    </p:spTree>
    <p:extLst>
      <p:ext uri="{BB962C8B-B14F-4D97-AF65-F5344CB8AC3E}">
        <p14:creationId xmlns:p14="http://schemas.microsoft.com/office/powerpoint/2010/main" val="1909598645"/>
      </p:ext>
    </p:extLst>
  </p:cSld>
  <p:clrMapOvr>
    <a:masterClrMapping/>
  </p:clrMapOvr>
  <mc:AlternateContent xmlns:mc="http://schemas.openxmlformats.org/markup-compatibility/2006" xmlns:p14="http://schemas.microsoft.com/office/powerpoint/2010/main">
    <mc:Choice Requires="p14">
      <p:transition spd="slow" p14:dur="2000" advTm="84964"/>
    </mc:Choice>
    <mc:Fallback xmlns="">
      <p:transition spd="slow" advTm="84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the course</a:t>
            </a:r>
            <a:endParaRPr lang="en-US" dirty="0"/>
          </a:p>
        </p:txBody>
      </p:sp>
      <p:sp>
        <p:nvSpPr>
          <p:cNvPr id="3" name="Content Placeholder 2"/>
          <p:cNvSpPr>
            <a:spLocks noGrp="1"/>
          </p:cNvSpPr>
          <p:nvPr>
            <p:ph idx="1"/>
          </p:nvPr>
        </p:nvSpPr>
        <p:spPr/>
        <p:txBody>
          <a:bodyPr/>
          <a:lstStyle/>
          <a:p>
            <a:r>
              <a:rPr lang="en-US" sz="2400" dirty="0"/>
              <a:t>The module will cover:</a:t>
            </a:r>
          </a:p>
          <a:p>
            <a:pPr>
              <a:buFont typeface="Arial"/>
              <a:buChar char="•"/>
            </a:pPr>
            <a:r>
              <a:rPr lang="en-US" sz="2400" dirty="0"/>
              <a:t>The role of vegetation in the climate system</a:t>
            </a:r>
          </a:p>
          <a:p>
            <a:pPr>
              <a:buFont typeface="Arial"/>
              <a:buChar char="•"/>
            </a:pPr>
            <a:r>
              <a:rPr lang="en-US" sz="2400" dirty="0"/>
              <a:t>Terrestrial vegetation dynamics </a:t>
            </a:r>
            <a:r>
              <a:rPr lang="en-US" sz="2400" dirty="0" err="1"/>
              <a:t>modelling</a:t>
            </a:r>
            <a:endParaRPr lang="en-US" sz="2400" dirty="0"/>
          </a:p>
          <a:p>
            <a:pPr>
              <a:buFont typeface="Arial"/>
              <a:buChar char="•"/>
            </a:pPr>
            <a:r>
              <a:rPr lang="en-US" sz="2400" dirty="0"/>
              <a:t>Remote sensing of vegetation</a:t>
            </a:r>
          </a:p>
          <a:p>
            <a:pPr>
              <a:buFont typeface="Arial"/>
              <a:buChar char="•"/>
            </a:pPr>
            <a:r>
              <a:rPr lang="en-US" sz="2400" dirty="0"/>
              <a:t>Radiation interactions with vegetation</a:t>
            </a:r>
          </a:p>
          <a:p>
            <a:pPr>
              <a:buFont typeface="Arial"/>
              <a:buChar char="•"/>
            </a:pPr>
            <a:r>
              <a:rPr lang="en-US" sz="2400" dirty="0"/>
              <a:t>Model inversion in remote sensing</a:t>
            </a:r>
          </a:p>
          <a:p>
            <a:pPr>
              <a:buFont typeface="Arial"/>
              <a:buChar char="•"/>
            </a:pPr>
            <a:r>
              <a:rPr lang="en-US" sz="2400" dirty="0"/>
              <a:t>Concepts and </a:t>
            </a:r>
            <a:r>
              <a:rPr lang="en-US" sz="2400" dirty="0" err="1"/>
              <a:t>maths</a:t>
            </a:r>
            <a:r>
              <a:rPr lang="en-US" sz="2400" dirty="0"/>
              <a:t> of data assimilation</a:t>
            </a:r>
          </a:p>
          <a:p>
            <a:pPr>
              <a:buFont typeface="Arial"/>
              <a:buChar char="•"/>
            </a:pPr>
            <a:r>
              <a:rPr lang="en-US" sz="2400" dirty="0"/>
              <a:t>Using remote sensing data to constrain and test vegetation dynamics models</a:t>
            </a:r>
          </a:p>
          <a:p>
            <a:endParaRPr lang="en-US" sz="2400" dirty="0"/>
          </a:p>
        </p:txBody>
      </p:sp>
    </p:spTree>
    <p:extLst>
      <p:ext uri="{BB962C8B-B14F-4D97-AF65-F5344CB8AC3E}">
        <p14:creationId xmlns:p14="http://schemas.microsoft.com/office/powerpoint/2010/main" val="3855526620"/>
      </p:ext>
    </p:extLst>
  </p:cSld>
  <p:clrMapOvr>
    <a:masterClrMapping/>
  </p:clrMapOvr>
  <mc:AlternateContent xmlns:mc="http://schemas.openxmlformats.org/markup-compatibility/2006" xmlns:p14="http://schemas.microsoft.com/office/powerpoint/2010/main">
    <mc:Choice Requires="p14">
      <p:transition spd="slow" p14:dur="2000" advTm="11463"/>
    </mc:Choice>
    <mc:Fallback xmlns="">
      <p:transition spd="slow" advTm="114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sz="2400" dirty="0"/>
              <a:t>The module will be delivered through:</a:t>
            </a:r>
          </a:p>
          <a:p>
            <a:pPr>
              <a:buFont typeface="Arial" panose="020B0604020202020204" pitchFamily="34" charset="0"/>
              <a:buChar char="•"/>
            </a:pPr>
            <a:r>
              <a:rPr lang="en-US" sz="2400" dirty="0"/>
              <a:t>Lectures (ppt summary, extensive web notes)</a:t>
            </a:r>
          </a:p>
          <a:p>
            <a:pPr>
              <a:buFont typeface="Arial" panose="020B0604020202020204" pitchFamily="34" charset="0"/>
              <a:buChar char="•"/>
            </a:pPr>
            <a:r>
              <a:rPr lang="en-US" sz="2400" dirty="0"/>
              <a:t>Computer laboratory work (Python notebooks)</a:t>
            </a:r>
          </a:p>
          <a:p>
            <a:pPr>
              <a:buFont typeface="Arial" panose="020B0604020202020204" pitchFamily="34" charset="0"/>
              <a:buChar char="•"/>
            </a:pPr>
            <a:r>
              <a:rPr lang="en-US" sz="2400"/>
              <a:t>Student-led seminars</a:t>
            </a:r>
            <a:endParaRPr lang="en-US" sz="2400" dirty="0"/>
          </a:p>
        </p:txBody>
      </p:sp>
    </p:spTree>
    <p:extLst>
      <p:ext uri="{BB962C8B-B14F-4D97-AF65-F5344CB8AC3E}">
        <p14:creationId xmlns:p14="http://schemas.microsoft.com/office/powerpoint/2010/main" val="1269611420"/>
      </p:ext>
    </p:extLst>
  </p:cSld>
  <p:clrMapOvr>
    <a:masterClrMapping/>
  </p:clrMapOvr>
  <mc:AlternateContent xmlns:mc="http://schemas.openxmlformats.org/markup-compatibility/2006" xmlns:p14="http://schemas.microsoft.com/office/powerpoint/2010/main">
    <mc:Choice Requires="p14">
      <p:transition spd="slow" p14:dur="2000" advTm="33758"/>
    </mc:Choice>
    <mc:Fallback xmlns="">
      <p:transition spd="slow" advTm="337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US" dirty="0"/>
          </a:p>
        </p:txBody>
      </p:sp>
      <p:sp>
        <p:nvSpPr>
          <p:cNvPr id="3" name="Content Placeholder 2"/>
          <p:cNvSpPr>
            <a:spLocks noGrp="1"/>
          </p:cNvSpPr>
          <p:nvPr>
            <p:ph idx="1"/>
          </p:nvPr>
        </p:nvSpPr>
        <p:spPr/>
        <p:txBody>
          <a:bodyPr/>
          <a:lstStyle/>
          <a:p>
            <a:r>
              <a:rPr lang="en-US" sz="2400" dirty="0"/>
              <a:t>At the end of the module, students should:</a:t>
            </a:r>
          </a:p>
          <a:p>
            <a:pPr>
              <a:buFont typeface="Arial"/>
              <a:buChar char="•"/>
            </a:pPr>
            <a:r>
              <a:rPr lang="en-US" sz="2400" dirty="0"/>
              <a:t>Appreciate the role of vegetation in the carbon cycle and the climate system</a:t>
            </a:r>
          </a:p>
          <a:p>
            <a:pPr>
              <a:buFont typeface="Arial"/>
              <a:buChar char="•"/>
            </a:pPr>
            <a:r>
              <a:rPr lang="en-US" sz="2400" dirty="0"/>
              <a:t>Appreciate the role, strengths and weaknesses of models of global vegetation processes</a:t>
            </a:r>
          </a:p>
          <a:p>
            <a:pPr>
              <a:buFont typeface="Arial"/>
              <a:buChar char="•"/>
            </a:pPr>
            <a:r>
              <a:rPr lang="en-US" sz="2400" dirty="0"/>
              <a:t>Understand the factors affecting remote sensing measurements of vegetation </a:t>
            </a:r>
          </a:p>
          <a:p>
            <a:pPr>
              <a:buFont typeface="Arial"/>
              <a:buChar char="•"/>
            </a:pPr>
            <a:r>
              <a:rPr lang="en-US" sz="2400" dirty="0"/>
              <a:t>Understand how to use models and observations in combination to improve estimates of carbon fluxes and pools</a:t>
            </a:r>
          </a:p>
          <a:p>
            <a:pPr>
              <a:buFont typeface="Arial"/>
              <a:buChar char="•"/>
            </a:pPr>
            <a:r>
              <a:rPr lang="en-US" sz="2400" dirty="0"/>
              <a:t>Have an understanding of data assimilation</a:t>
            </a:r>
          </a:p>
          <a:p>
            <a:endParaRPr lang="en-US" sz="2400" dirty="0"/>
          </a:p>
        </p:txBody>
      </p:sp>
    </p:spTree>
    <p:extLst>
      <p:ext uri="{BB962C8B-B14F-4D97-AF65-F5344CB8AC3E}">
        <p14:creationId xmlns:p14="http://schemas.microsoft.com/office/powerpoint/2010/main" val="4193254759"/>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course material</a:t>
            </a:r>
            <a:endParaRPr lang="en-US" dirty="0"/>
          </a:p>
        </p:txBody>
      </p:sp>
      <p:sp>
        <p:nvSpPr>
          <p:cNvPr id="3" name="Content Placeholder 2"/>
          <p:cNvSpPr>
            <a:spLocks noGrp="1"/>
          </p:cNvSpPr>
          <p:nvPr>
            <p:ph idx="1"/>
          </p:nvPr>
        </p:nvSpPr>
        <p:spPr/>
        <p:txBody>
          <a:bodyPr/>
          <a:lstStyle/>
          <a:p>
            <a:r>
              <a:rPr lang="en-US" dirty="0"/>
              <a:t>Assessment: submission 1</a:t>
            </a:r>
            <a:r>
              <a:rPr lang="en-US" baseline="30000" dirty="0"/>
              <a:t>st</a:t>
            </a:r>
            <a:r>
              <a:rPr lang="en-US" dirty="0"/>
              <a:t> day of T3 (28</a:t>
            </a:r>
            <a:r>
              <a:rPr lang="en-US" baseline="30000" dirty="0"/>
              <a:t>th</a:t>
            </a:r>
            <a:r>
              <a:rPr lang="en-US" dirty="0"/>
              <a:t> April)</a:t>
            </a:r>
          </a:p>
          <a:p>
            <a:r>
              <a:rPr lang="en-US" dirty="0"/>
              <a:t>3000 word coursework essay</a:t>
            </a:r>
          </a:p>
          <a:p>
            <a:endParaRPr lang="en-US" dirty="0"/>
          </a:p>
          <a:p>
            <a:r>
              <a:rPr lang="en-US" dirty="0"/>
              <a:t>Course material, announcements via </a:t>
            </a:r>
            <a:r>
              <a:rPr lang="en-US" dirty="0" err="1"/>
              <a:t>moodle</a:t>
            </a:r>
            <a:r>
              <a:rPr lang="en-US" dirty="0"/>
              <a:t> &amp; links to </a:t>
            </a:r>
            <a:r>
              <a:rPr lang="en-US" dirty="0" err="1"/>
              <a:t>practicals</a:t>
            </a:r>
            <a:endParaRPr lang="en-US" dirty="0"/>
          </a:p>
          <a:p>
            <a:endParaRPr lang="en-US" dirty="0"/>
          </a:p>
        </p:txBody>
      </p:sp>
    </p:spTree>
    <p:extLst>
      <p:ext uri="{BB962C8B-B14F-4D97-AF65-F5344CB8AC3E}">
        <p14:creationId xmlns:p14="http://schemas.microsoft.com/office/powerpoint/2010/main" val="4251571961"/>
      </p:ext>
    </p:extLst>
  </p:cSld>
  <p:clrMapOvr>
    <a:masterClrMapping/>
  </p:clrMapOvr>
  <mc:AlternateContent xmlns:mc="http://schemas.openxmlformats.org/markup-compatibility/2006" xmlns:p14="http://schemas.microsoft.com/office/powerpoint/2010/main">
    <mc:Choice Requires="p14">
      <p:transition spd="slow" p14:dur="2000" advTm="24693"/>
    </mc:Choice>
    <mc:Fallback xmlns="">
      <p:transition spd="slow" advTm="2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pPr marL="457200" indent="-457200">
              <a:buFont typeface="Arial" panose="020B0604020202020204" pitchFamily="34" charset="0"/>
              <a:buChar char="•"/>
            </a:pPr>
            <a:r>
              <a:rPr lang="en-US" dirty="0"/>
              <a:t>3000 words</a:t>
            </a:r>
          </a:p>
          <a:p>
            <a:pPr marL="457200" indent="-457200">
              <a:buFont typeface="Arial" panose="020B0604020202020204" pitchFamily="34" charset="0"/>
              <a:buChar char="•"/>
            </a:pPr>
            <a:r>
              <a:rPr lang="en-GB" b="1" dirty="0"/>
              <a:t>28 April 2025</a:t>
            </a:r>
          </a:p>
          <a:p>
            <a:r>
              <a:rPr lang="en-GB" sz="3600" b="1" dirty="0"/>
              <a:t>“How well do we know global Net Primary Production?”</a:t>
            </a:r>
            <a:endParaRPr lang="en-GB" sz="3600" dirty="0"/>
          </a:p>
          <a:p>
            <a:br>
              <a:rPr lang="en-GB" dirty="0"/>
            </a:br>
            <a:endParaRPr lang="en-US" dirty="0"/>
          </a:p>
        </p:txBody>
      </p:sp>
    </p:spTree>
    <p:extLst>
      <p:ext uri="{BB962C8B-B14F-4D97-AF65-F5344CB8AC3E}">
        <p14:creationId xmlns:p14="http://schemas.microsoft.com/office/powerpoint/2010/main" val="16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dirty="0"/>
              <a:t>Your essay should be 3000 words or less (not including figure captions and references).</a:t>
            </a:r>
          </a:p>
          <a:p>
            <a:r>
              <a:rPr lang="en-GB" dirty="0"/>
              <a:t>It should directly address the essay title and synthesise materials from reading around the subject of terrestrial carbon dynamics: modelling and monitoring, and well as course </a:t>
            </a:r>
            <a:r>
              <a:rPr lang="en-GB" dirty="0" err="1"/>
              <a:t>practicals</a:t>
            </a:r>
            <a:r>
              <a:rPr lang="en-GB" dirty="0"/>
              <a:t> and seminar materials.</a:t>
            </a:r>
          </a:p>
          <a:p>
            <a:r>
              <a:rPr lang="en-GB" dirty="0"/>
              <a:t>have a clear structure, and be based around material from multiple (&gt;10) sources.</a:t>
            </a:r>
          </a:p>
        </p:txBody>
      </p:sp>
    </p:spTree>
    <p:extLst>
      <p:ext uri="{BB962C8B-B14F-4D97-AF65-F5344CB8AC3E}">
        <p14:creationId xmlns:p14="http://schemas.microsoft.com/office/powerpoint/2010/main" val="39422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sz="2400" dirty="0"/>
              <a:t>Your essay should be 3000 words or less (not including figure captions and references).</a:t>
            </a:r>
          </a:p>
          <a:p>
            <a:r>
              <a:rPr lang="en-GB" sz="2400" dirty="0"/>
              <a:t>It should directly address the essay title and synthesise materials from reading around the subject of terrestrial carbon dynamics: modelling and monitoring, and well as course </a:t>
            </a:r>
            <a:r>
              <a:rPr lang="en-GB" sz="2400" dirty="0" err="1"/>
              <a:t>practicals</a:t>
            </a:r>
            <a:r>
              <a:rPr lang="en-GB" sz="2400" dirty="0"/>
              <a:t> and seminar materials.</a:t>
            </a:r>
          </a:p>
          <a:p>
            <a:r>
              <a:rPr lang="en-GB" sz="2400" dirty="0"/>
              <a:t>It should demonstrate an understanding of core underlying theories, models and appropriate measurement methods and be able to express them simply and clearly.</a:t>
            </a:r>
          </a:p>
          <a:p>
            <a:br>
              <a:rPr lang="en-GB" dirty="0"/>
            </a:br>
            <a:endParaRPr lang="en-US" dirty="0"/>
          </a:p>
        </p:txBody>
      </p:sp>
    </p:spTree>
    <p:extLst>
      <p:ext uri="{BB962C8B-B14F-4D97-AF65-F5344CB8AC3E}">
        <p14:creationId xmlns:p14="http://schemas.microsoft.com/office/powerpoint/2010/main" val="14676284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13644</TotalTime>
  <Words>933</Words>
  <Application>Microsoft Macintosh PowerPoint</Application>
  <PresentationFormat>Custom</PresentationFormat>
  <Paragraphs>75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TERRESTRIAL CARBON: MODELLING and MONITORING </vt:lpstr>
      <vt:lpstr>Aims of course</vt:lpstr>
      <vt:lpstr>Content of the course</vt:lpstr>
      <vt:lpstr>Format</vt:lpstr>
      <vt:lpstr>Learning outcomes</vt:lpstr>
      <vt:lpstr>Assessment, course material</vt:lpstr>
      <vt:lpstr>Coursework Essay</vt:lpstr>
      <vt:lpstr>Coursework Essay</vt:lpstr>
      <vt:lpstr>Coursework Essay</vt:lpstr>
      <vt:lpstr>Coursework Essay</vt:lpstr>
      <vt:lpstr>Coursework Essay</vt:lpstr>
      <vt:lpstr>Coursework Essay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107</cp:revision>
  <cp:lastPrinted>1601-01-01T00:00:00Z</cp:lastPrinted>
  <dcterms:created xsi:type="dcterms:W3CDTF">2010-11-25T08:35:40Z</dcterms:created>
  <dcterms:modified xsi:type="dcterms:W3CDTF">2025-01-14T15:48:56Z</dcterms:modified>
</cp:coreProperties>
</file>