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1B9EB-505A-4AA7-91B8-1B7AE240529F}" v="6" dt="2025-03-24T12:05:1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964FEA-13EA-455B-89F7-4E0D4A0B1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38FFC9-0496-445A-A1BE-23F3DD131D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2903BD-CCCE-4C30-937B-D077EE7120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5C9417-02A0-4C48-B658-5FDC74D433F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915E32-C0AC-4B50-AA5F-1D2B74E7CE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1ACCBB-35F8-4869-955B-C8B57560E5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6DA24B-06C0-46B5-B41E-4463952E00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0B05EA-D283-43D0-897B-568727C8E5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1B1BED-E4A0-4AAD-8FC5-97B6B7344A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84F1BA-3D8F-4CE1-B110-CD429E60DC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2E3DF8-8453-49E1-9670-D60AC2077A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B33B84-34B1-4900-8372-27EC356655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D88D90-83E2-494D-BC84-BC74950DF1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55BC1B-71E3-4B5F-A576-366790C2A65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1C7961-550D-45F0-BEBA-7494A3A74C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C8DEB4-A60E-4D56-A32E-8049B12271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7292B2-403E-4F2E-8020-3EFA91EFA7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F203C7-0442-4C9B-8510-58ACF5BDA8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07F20B-2BB7-42B2-B477-2505BC31C2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001A67-5E43-44B1-815D-18116A1E90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D55829-0EA3-4F68-AD7A-B8A5421BC2D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7841F5-B661-448E-87A6-39C47AD6DC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2731AC-53DA-4F53-B073-3DC3206C8D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B298A8E-2B5F-4904-8E6C-FBA043E4756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6B757D3-948E-414F-AA6C-33E3EBE032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45EBE5A-109C-4251-ADDA-3CE8752740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919BE12-8BCC-46CA-9455-93612E535F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C03B0F8-3A38-4E36-B809-342C4472B7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6D20C6-826C-4F30-9DF3-63DD5F0471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BAF3420-17CE-4CE7-86E5-8E86BF2A59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A79875-8102-411B-A589-374CCF654D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0C8644-4690-45C4-9798-5F994447067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BB2BC3-78A8-4F5A-87AC-2D8DE43FDA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C07176E-F075-4485-BB66-CB94F85233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DA5699F-6078-45EB-B074-F1199CFD82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271DC4-8AC3-4EB2-A99B-C1C4923ED72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05F20F7-05B7-4C32-AA99-0C1BA32ADC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95F9FA7-8306-4397-BBB3-48E3B457B4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786F607-D85C-4B28-908E-2F0B31D86F1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077135-3644-48A1-B106-ACC918926B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880C398-9161-486C-A37C-B51F054EB8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E6621F6-2422-4072-91A9-63F754351D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999342E-654E-460A-92BD-8B8AA51A55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63AFBD7-9BF5-4DA3-A7A8-F25B4238F4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E5DFB1E-E25D-4CF9-8732-FC4917411E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E314777-ED92-415A-9B78-37D35A1001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370E84B-8136-4B3A-8521-819A701F6B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BA029A-A509-4F89-A4CF-105D6A48559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9F07A8-FD64-4EA3-8C90-3DB99C6D36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9B593A-5A9F-4C5D-9A4C-CD2CBE8221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457FCC7-E9FC-427B-8644-AB64AC2BEC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F48697-7BCB-4C74-861B-42083DDDE1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DC861C-C22A-49E4-BFD8-532C823B42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34EC676-7EFE-43B3-BA94-8F8ED9477F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2375CA1-F601-4DCB-9FE8-9CAED60CF7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6691F55-C170-4FE3-83C2-EB045AEDA3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7A856FA-A6D4-4DE2-A5E3-DA5F4E3D373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0DC6ED-8AFC-4465-89A1-D3C82750CA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D0015A7-4B0A-4DC8-9582-C7B9905A59C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15A2ECC-3C6B-4096-9D72-C02B03FC106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7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91040" cy="14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" name="UCL Branding"/>
          <p:cNvPicPr/>
          <p:nvPr/>
        </p:nvPicPr>
        <p:blipFill>
          <a:blip r:embed="rId15"/>
          <a:stretch/>
        </p:blipFill>
        <p:spPr>
          <a:xfrm>
            <a:off x="0" y="0"/>
            <a:ext cx="12191040" cy="133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43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C8A7AF-DD0A-4928-810F-5B5E42AD4D90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86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08EAC4-E8FE-4561-B472-AE1DB3DD20DA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9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C9D38A-70EF-48F7-B14E-A5D623765711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72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286481-EDBC-409D-8AD0-4902FC100742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215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0" name="PlaceHolder 5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6D4237-1A37-40BC-B53F-404EA08C5479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ernmasterclass.uio.no/OPloT/" TargetMode="Externa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p.ucl.ac.uk/masterclass/2023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892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1116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strike="noStrike" cap="all" spc="-1">
                <a:solidFill>
                  <a:srgbClr val="FFFFFF"/>
                </a:solidFill>
                <a:latin typeface="Arial"/>
              </a:rPr>
              <a:t>International Masterclasses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1116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strike="noStrike" cap="all" spc="-1">
                <a:solidFill>
                  <a:srgbClr val="FFFFFF"/>
                </a:solidFill>
                <a:latin typeface="Arial"/>
              </a:rPr>
              <a:t>Hands-on particle physics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8920" cy="233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360000" tIns="180000" rIns="0" bIns="0"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UCL Particle Physics Masterclass 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2025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7380000" y="4860000"/>
            <a:ext cx="4650120" cy="185508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tretch/>
        </p:blipFill>
        <p:spPr>
          <a:xfrm>
            <a:off x="4860000" y="4957200"/>
            <a:ext cx="1979280" cy="190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83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Particle signatures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283"/>
          <p:cNvPicPr/>
          <p:nvPr/>
        </p:nvPicPr>
        <p:blipFill>
          <a:blip r:embed="rId2"/>
          <a:stretch/>
        </p:blipFill>
        <p:spPr>
          <a:xfrm>
            <a:off x="1620000" y="1440000"/>
            <a:ext cx="8673120" cy="50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Practice: identifying particles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See “Particle footprint visualization”.</a:t>
            </a:r>
            <a:endParaRPr lang="en-US" dirty="0"/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And “Practice” if time allows.</a:t>
            </a: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Refer to the “cheat sheet” linked from https://www.hep.ucl.ac.uk/masterclass/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2025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Practice: identifying events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Download and classify “exercise 2” data.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Check answers in “Identifying Events: Practice!”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83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Invariant mass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9640" cy="44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don’t just look at individual events.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plot histograms using many (selected) events, and look for peaks.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use the “invariant mass” of the Higgs candidate.</a:t>
            </a:r>
          </a:p>
        </p:txBody>
      </p:sp>
      <p:pic>
        <p:nvPicPr>
          <p:cNvPr id="291" name="Picture 290"/>
          <p:cNvPicPr/>
          <p:nvPr/>
        </p:nvPicPr>
        <p:blipFill>
          <a:blip r:embed="rId2"/>
          <a:stretch/>
        </p:blipFill>
        <p:spPr>
          <a:xfrm>
            <a:off x="6660000" y="1636200"/>
            <a:ext cx="5039640" cy="48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Invariant mass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400000" cy="450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Calculate the mass of a particle using the mass, momenta and energy of the particles it decays into.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Hypatia does the calculations for us.</a:t>
            </a:r>
          </a:p>
        </p:txBody>
      </p:sp>
      <p:pic>
        <p:nvPicPr>
          <p:cNvPr id="294" name="Picture 293"/>
          <p:cNvPicPr/>
          <p:nvPr/>
        </p:nvPicPr>
        <p:blipFill>
          <a:blip r:embed="rId2"/>
          <a:stretch/>
        </p:blipFill>
        <p:spPr>
          <a:xfrm>
            <a:off x="5908680" y="1260000"/>
            <a:ext cx="5971320" cy="29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Demo / practice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Exercise 2 events.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Analysing your own data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Saving and loading your work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Picture 299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Viewing your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301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Exporting your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Picture 303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About today’s masterclass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7840" cy="42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Learn about particle physics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Get a taste of physics research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Analyse real data from CERN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Talk to physicists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Ask us questions!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Think of questions for the event moderators at CERN.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Collaborate with other students internationally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Combining 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Upload results: </a:t>
            </a:r>
            <a:r>
              <a:rPr lang="en-GB" sz="3200" b="0" u="sng" strike="noStrike" spc="-1">
                <a:solidFill>
                  <a:srgbClr val="0097A9"/>
                </a:solidFill>
                <a:uFillTx/>
                <a:latin typeface="Arial"/>
                <a:hlinkClick r:id="rId2"/>
              </a:rPr>
              <a:t>http://cernmasterclass.uio.no/OPloT/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Combine with other groups for larger statistics.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Discussion of histograms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7840" cy="403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What do the peaks mean?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Are they where we expect them?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Can we see evidence of the Higgs boson?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Who would like to answer some questions in the video conference?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Videoconference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Hosted by moderators at CERN.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Also groups joining from Oxford, Sheffield, Amsterdam and Berlin.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Moderators will ask each group some questions.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Your chance to ask them questions.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Thank you!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928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Schedule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5" name="Table 1"/>
          <p:cNvGraphicFramePr/>
          <p:nvPr/>
        </p:nvGraphicFramePr>
        <p:xfrm>
          <a:off x="3584520" y="1606680"/>
          <a:ext cx="6623640" cy="4394880"/>
        </p:xfrm>
        <a:graphic>
          <a:graphicData uri="http://schemas.openxmlformats.org/drawingml/2006/table">
            <a:tbl>
              <a:tblPr/>
              <a:tblGrid>
                <a:gridCol w="242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09.30 – 09.45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Welcome and Introduction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09.45 – 10.00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Getting started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10.00 – 10.30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Lecture and Q&amp;A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10.30 – 12.30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Hands-on exercises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12.30 – 13.30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Lunch (not provided!)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13.30 – 14.30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Hands-on exercises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14.30 – 15.00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Discussion of results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15.00 – 16.00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Video conference with CERN and other students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16.00 – 16.15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Summary, Q&amp;A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720000" y="288000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Breaks are allowed!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Getting started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u="sng" strike="noStrike" spc="-1" dirty="0">
                <a:solidFill>
                  <a:srgbClr val="0097A9"/>
                </a:solidFill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https://www.hep.ucl.ac.uk/masterclass/</a:t>
            </a:r>
            <a:r>
              <a:rPr lang="en-US" sz="3600" u="sng" spc="-1" dirty="0">
                <a:solidFill>
                  <a:srgbClr val="0097A9"/>
                </a:solidFill>
                <a:latin typeface="Arial"/>
                <a:hlinkClick r:id="rId2"/>
              </a:rPr>
              <a:t>2025</a:t>
            </a:r>
            <a:r>
              <a:rPr lang="en-US" sz="3600" b="0" u="sng" strike="noStrike" spc="-1" dirty="0">
                <a:solidFill>
                  <a:srgbClr val="0097A9"/>
                </a:solidFill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The “Z Path” task.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Event Display software: Hypatia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920" cy="7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The Standard Model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276120" y="1620000"/>
            <a:ext cx="7040520" cy="39592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>
            <a:off x="4140000" y="3097800"/>
            <a:ext cx="4763160" cy="338148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71"/>
          <p:cNvPicPr/>
          <p:nvPr/>
        </p:nvPicPr>
        <p:blipFill>
          <a:blip r:embed="rId4"/>
          <a:stretch/>
        </p:blipFill>
        <p:spPr>
          <a:xfrm>
            <a:off x="8416080" y="882360"/>
            <a:ext cx="3463200" cy="577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920" cy="7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The Standard Model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2"/>
          <a:stretch/>
        </p:blipFill>
        <p:spPr>
          <a:xfrm>
            <a:off x="5760000" y="734400"/>
            <a:ext cx="6299280" cy="602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Z Boson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900000" y="2160000"/>
            <a:ext cx="4319640" cy="324792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tretch/>
        </p:blipFill>
        <p:spPr>
          <a:xfrm>
            <a:off x="6480000" y="2152800"/>
            <a:ext cx="4319640" cy="324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Higgs boson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78"/>
          <p:cNvPicPr/>
          <p:nvPr/>
        </p:nvPicPr>
        <p:blipFill>
          <a:blip r:embed="rId2"/>
          <a:stretch/>
        </p:blipFill>
        <p:spPr>
          <a:xfrm>
            <a:off x="900000" y="2340000"/>
            <a:ext cx="4319640" cy="249804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79"/>
          <p:cNvPicPr/>
          <p:nvPr/>
        </p:nvPicPr>
        <p:blipFill>
          <a:blip r:embed="rId3"/>
          <a:stretch/>
        </p:blipFill>
        <p:spPr>
          <a:xfrm>
            <a:off x="6300000" y="2340000"/>
            <a:ext cx="4319640" cy="251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892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ATLAS detector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552;p18"/>
          <p:cNvPicPr/>
          <p:nvPr/>
        </p:nvPicPr>
        <p:blipFill>
          <a:blip r:embed="rId2"/>
          <a:stretch/>
        </p:blipFill>
        <p:spPr>
          <a:xfrm>
            <a:off x="2880000" y="1206000"/>
            <a:ext cx="7919640" cy="554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0</Words>
  <Application>Microsoft Office PowerPoint</Application>
  <PresentationFormat>Widescreen</PresentationFormat>
  <Paragraphs>0</Paragraphs>
  <Slides>23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UCL_IOE Blue_Slide_Theme</vt:lpstr>
      <vt:lpstr>UCL_IOE Blue_Slide_Theme</vt:lpstr>
      <vt:lpstr>UCL_IOE Blue_Slide_Theme</vt:lpstr>
      <vt:lpstr>Office Theme</vt:lpstr>
      <vt:lpstr>Office Theme</vt:lpstr>
      <vt:lpstr>Office Theme</vt:lpstr>
      <vt:lpstr>UCL Particle Physics Masterclass 2025</vt:lpstr>
      <vt:lpstr>About today’s masterclass</vt:lpstr>
      <vt:lpstr>Schedule</vt:lpstr>
      <vt:lpstr>Getting started</vt:lpstr>
      <vt:lpstr>The Standard Model</vt:lpstr>
      <vt:lpstr>The Standard Model</vt:lpstr>
      <vt:lpstr>The Z Boson</vt:lpstr>
      <vt:lpstr>The Higgs boson</vt:lpstr>
      <vt:lpstr>The ATLAS detector</vt:lpstr>
      <vt:lpstr>Particle signatures</vt:lpstr>
      <vt:lpstr>Practice: identifying particles</vt:lpstr>
      <vt:lpstr>Practice: identifying events</vt:lpstr>
      <vt:lpstr>Invariant mass</vt:lpstr>
      <vt:lpstr>Invariant mass</vt:lpstr>
      <vt:lpstr>Demo / practice</vt:lpstr>
      <vt:lpstr>Analysing your own data</vt:lpstr>
      <vt:lpstr>Saving and loading your work</vt:lpstr>
      <vt:lpstr>Viewing your results</vt:lpstr>
      <vt:lpstr>Exporting your results</vt:lpstr>
      <vt:lpstr>Combining our results</vt:lpstr>
      <vt:lpstr>Discussion of histograms</vt:lpstr>
      <vt:lpstr>Videoconference</vt:lpstr>
      <vt:lpstr>Thank you!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Petterson, Helen</dc:creator>
  <dc:description/>
  <cp:lastModifiedBy/>
  <cp:revision>38</cp:revision>
  <dcterms:created xsi:type="dcterms:W3CDTF">2020-09-14T09:34:24Z</dcterms:created>
  <dcterms:modified xsi:type="dcterms:W3CDTF">2025-03-24T15:44:11Z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  <property fmtid="{D5CDD505-2E9C-101B-9397-08002B2CF9AE}" pid="4" name="ContentTypeId">
    <vt:lpwstr>0x01010087FFB14145776A4FB3757D14421BDE18</vt:lpwstr>
  </property>
</Properties>
</file>