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3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90348E-889E-448F-B570-380546536203}" v="167" dt="2025-03-26T16:04:28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88908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41816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88908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41816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964FEA-13EA-455B-89F7-4E0D4A0B14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238FFC9-0496-445A-A1BE-23F3DD131DF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2903BD-CCCE-4C30-937B-D077EE71201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5C9417-02A0-4C48-B658-5FDC74D433F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A915E32-C0AC-4B50-AA5F-1D2B74E7CE5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43080" y="604800"/>
            <a:ext cx="8998920" cy="633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1ACCBB-35F8-4869-955B-C8B57560E5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6DA24B-06C0-46B5-B41E-4463952E00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A0B05EA-D283-43D0-897B-568727C8E5D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A1B1BED-E4A0-4AAD-8FC5-97B6B7344A1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C84F1BA-3D8F-4CE1-B110-CD429E60DC5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2E3DF8-8453-49E1-9670-D60AC2077A8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88908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41816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88908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41816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B33B84-34B1-4900-8372-27EC3566557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D88D90-83E2-494D-BC84-BC74950DF12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255BC1B-71E3-4B5F-A576-366790C2A65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01C7961-550D-45F0-BEBA-7494A3A74CB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C8DEB4-A60E-4D56-A32E-8049B12271B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17292B2-403E-4F2E-8020-3EFA91EFA78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43080" y="604800"/>
            <a:ext cx="8998920" cy="633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1F203C7-0442-4C9B-8510-58ACF5BDA80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607F20B-2BB7-42B2-B477-2505BC31C2B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C001A67-5E43-44B1-815D-18116A1E90A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6D55829-0EA3-4F68-AD7A-B8A5421BC2D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7841F5-B661-448E-87A6-39C47AD6DC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E2731AC-53DA-4F53-B073-3DC3206C8D8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88908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741816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36000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88908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741816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B298A8E-2B5F-4904-8E6C-FBA043E4756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6B757D3-948E-414F-AA6C-33E3EBE0328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45EBE5A-109C-4251-ADDA-3CE87527400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919BE12-8BCC-46CA-9455-93612E535F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C03B0F8-3A38-4E36-B809-342C4472B78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A6D20C6-826C-4F30-9DF3-63DD5F0471B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343080" y="604800"/>
            <a:ext cx="8998920" cy="633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BAF3420-17CE-4CE7-86E5-8E86BF2A596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7A79875-8102-411B-A589-374CCF654D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E0C8644-4690-45C4-9798-5F994447067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8BB2BC3-78A8-4F5A-87AC-2D8DE43FDA3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C07176E-F075-4485-BB66-CB94F852331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DA5699F-6078-45EB-B074-F1199CFD827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88908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741816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36000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388908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741816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6271DC4-8AC3-4EB2-A99B-C1C4923ED72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05F20F7-05B7-4C32-AA99-0C1BA32ADC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95F9FA7-8306-4397-BBB3-48E3B457B40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786F607-D85C-4B28-908E-2F0B31D86F1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D077135-3644-48A1-B106-ACC918926B6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880C398-9161-486C-A37C-B51F054EB84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343080" y="604800"/>
            <a:ext cx="8998920" cy="633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E6621F6-2422-4072-91A9-63F754351D0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999342E-654E-460A-92BD-8B8AA51A558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63AFBD7-9BF5-4DA3-A7A8-F25B4238F4D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E5DFB1E-E25D-4CF9-8732-FC4917411ED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E314777-ED92-415A-9B78-37D35A1001D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370E84B-8136-4B3A-8521-819A701F6BA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43080" y="604800"/>
            <a:ext cx="8998920" cy="633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88908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741816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36000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88908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741816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6BA029A-A509-4F89-A4CF-105D6A48559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89F07A8-FD64-4EA3-8C90-3DB99C6D363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D9B593A-5A9F-4C5D-9A4C-CD2CBE82219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C457FCC7-E9FC-427B-8644-AB64AC2BEC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8F48697-7BCB-4C74-861B-42083DDDE1C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ADC861C-C22A-49E4-BFD8-532C823B42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343080" y="604800"/>
            <a:ext cx="8998920" cy="633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34EC676-7EFE-43B3-BA94-8F8ED9477F4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C2375CA1-F601-4DCB-9FE8-9CAED60CF7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6691F55-C170-4FE3-83C2-EB045AEDA33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7A856FA-A6D4-4DE2-A5E3-DA5F4E3D373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20DC6ED-8AFC-4465-89A1-D3C82750CA2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D0015A7-4B0A-4DC8-9582-C7B9905A59C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388908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7418160" y="241200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36000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388908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7418160" y="4291920"/>
            <a:ext cx="336060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15A2ECC-3C6B-4096-9D72-C02B03FC106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708880" y="429192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708880" y="2412000"/>
            <a:ext cx="50936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4291920"/>
            <a:ext cx="10437840" cy="171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CL branding brackground"/>
          <p:cNvSpPr/>
          <p:nvPr/>
        </p:nvSpPr>
        <p:spPr>
          <a:xfrm>
            <a:off x="0" y="0"/>
            <a:ext cx="12191040" cy="66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7" name="UCL Branding"/>
          <p:cNvPicPr/>
          <p:nvPr/>
        </p:nvPicPr>
        <p:blipFill>
          <a:blip r:embed="rId14"/>
          <a:stretch/>
        </p:blipFill>
        <p:spPr>
          <a:xfrm>
            <a:off x="0" y="0"/>
            <a:ext cx="12193920" cy="544680"/>
          </a:xfrm>
          <a:prstGeom prst="rect">
            <a:avLst/>
          </a:prstGeom>
          <a:ln w="0">
            <a:noFill/>
          </a:ln>
        </p:spPr>
      </p:pic>
      <p:sp>
        <p:nvSpPr>
          <p:cNvPr id="2" name="UCL Branding background"/>
          <p:cNvSpPr/>
          <p:nvPr/>
        </p:nvSpPr>
        <p:spPr>
          <a:xfrm>
            <a:off x="0" y="0"/>
            <a:ext cx="12191040" cy="142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3" name="UCL Branding"/>
          <p:cNvPicPr/>
          <p:nvPr/>
        </p:nvPicPr>
        <p:blipFill>
          <a:blip r:embed="rId15"/>
          <a:stretch/>
        </p:blipFill>
        <p:spPr>
          <a:xfrm>
            <a:off x="0" y="0"/>
            <a:ext cx="12191040" cy="1339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UCL branding brackground"/>
          <p:cNvSpPr/>
          <p:nvPr/>
        </p:nvSpPr>
        <p:spPr>
          <a:xfrm>
            <a:off x="0" y="0"/>
            <a:ext cx="12191040" cy="66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43" name="UCL Branding"/>
          <p:cNvPicPr/>
          <p:nvPr/>
        </p:nvPicPr>
        <p:blipFill>
          <a:blip r:embed="rId14"/>
          <a:stretch/>
        </p:blipFill>
        <p:spPr>
          <a:xfrm>
            <a:off x="0" y="0"/>
            <a:ext cx="12193920" cy="54468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1"/>
          </p:nvPr>
        </p:nvSpPr>
        <p:spPr>
          <a:xfrm>
            <a:off x="4320000" y="6480000"/>
            <a:ext cx="64789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sldNum" idx="2"/>
          </p:nvPr>
        </p:nvSpPr>
        <p:spPr>
          <a:xfrm>
            <a:off x="11123280" y="6480000"/>
            <a:ext cx="768240" cy="26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9C8A7AF-DD0A-4928-810F-5B5E42AD4D90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"/>
          </p:nvPr>
        </p:nvSpPr>
        <p:spPr>
          <a:xfrm>
            <a:off x="362160" y="6480000"/>
            <a:ext cx="27421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UCL branding brackground"/>
          <p:cNvSpPr/>
          <p:nvPr/>
        </p:nvSpPr>
        <p:spPr>
          <a:xfrm>
            <a:off x="0" y="0"/>
            <a:ext cx="12191040" cy="66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86" name="UCL Branding"/>
          <p:cNvPicPr/>
          <p:nvPr/>
        </p:nvPicPr>
        <p:blipFill>
          <a:blip r:embed="rId14"/>
          <a:stretch/>
        </p:blipFill>
        <p:spPr>
          <a:xfrm>
            <a:off x="0" y="0"/>
            <a:ext cx="12193920" cy="54468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ftr" idx="4"/>
          </p:nvPr>
        </p:nvSpPr>
        <p:spPr>
          <a:xfrm>
            <a:off x="4320000" y="6480000"/>
            <a:ext cx="64789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sldNum" idx="5"/>
          </p:nvPr>
        </p:nvSpPr>
        <p:spPr>
          <a:xfrm>
            <a:off x="11123280" y="6480000"/>
            <a:ext cx="768240" cy="26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108EAC4-E8FE-4561-B472-AE1DB3DD20DA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6"/>
          </p:nvPr>
        </p:nvSpPr>
        <p:spPr>
          <a:xfrm>
            <a:off x="362160" y="6480000"/>
            <a:ext cx="27421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UCL branding brackground"/>
          <p:cNvSpPr/>
          <p:nvPr/>
        </p:nvSpPr>
        <p:spPr>
          <a:xfrm>
            <a:off x="0" y="0"/>
            <a:ext cx="12191040" cy="66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29" name="UCL Branding"/>
          <p:cNvPicPr/>
          <p:nvPr/>
        </p:nvPicPr>
        <p:blipFill>
          <a:blip r:embed="rId14"/>
          <a:stretch/>
        </p:blipFill>
        <p:spPr>
          <a:xfrm>
            <a:off x="0" y="0"/>
            <a:ext cx="12193920" cy="54468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ftr" idx="7"/>
          </p:nvPr>
        </p:nvSpPr>
        <p:spPr>
          <a:xfrm>
            <a:off x="4320000" y="6480000"/>
            <a:ext cx="64789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sldNum" idx="8"/>
          </p:nvPr>
        </p:nvSpPr>
        <p:spPr>
          <a:xfrm>
            <a:off x="11123280" y="6480000"/>
            <a:ext cx="768240" cy="26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5C9D38A-70EF-48F7-B14E-A5D623765711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 idx="9"/>
          </p:nvPr>
        </p:nvSpPr>
        <p:spPr>
          <a:xfrm>
            <a:off x="362160" y="6480000"/>
            <a:ext cx="27421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UCL branding brackground"/>
          <p:cNvSpPr/>
          <p:nvPr/>
        </p:nvSpPr>
        <p:spPr>
          <a:xfrm>
            <a:off x="0" y="0"/>
            <a:ext cx="12191040" cy="66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72" name="UCL Branding"/>
          <p:cNvPicPr/>
          <p:nvPr/>
        </p:nvPicPr>
        <p:blipFill>
          <a:blip r:embed="rId14"/>
          <a:stretch/>
        </p:blipFill>
        <p:spPr>
          <a:xfrm>
            <a:off x="0" y="0"/>
            <a:ext cx="12193920" cy="54468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5" name="PlaceHolder 3"/>
          <p:cNvSpPr>
            <a:spLocks noGrp="1"/>
          </p:cNvSpPr>
          <p:nvPr>
            <p:ph type="ftr" idx="10"/>
          </p:nvPr>
        </p:nvSpPr>
        <p:spPr>
          <a:xfrm>
            <a:off x="4320000" y="6480000"/>
            <a:ext cx="64789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76" name="PlaceHolder 4"/>
          <p:cNvSpPr>
            <a:spLocks noGrp="1"/>
          </p:cNvSpPr>
          <p:nvPr>
            <p:ph type="sldNum" idx="11"/>
          </p:nvPr>
        </p:nvSpPr>
        <p:spPr>
          <a:xfrm>
            <a:off x="11123280" y="6480000"/>
            <a:ext cx="768240" cy="26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7286481-EDBC-409D-8AD0-4902FC100742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dt" idx="12"/>
          </p:nvPr>
        </p:nvSpPr>
        <p:spPr>
          <a:xfrm>
            <a:off x="362160" y="6480000"/>
            <a:ext cx="27421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UCL branding brackground"/>
          <p:cNvSpPr/>
          <p:nvPr/>
        </p:nvSpPr>
        <p:spPr>
          <a:xfrm>
            <a:off x="0" y="0"/>
            <a:ext cx="12191040" cy="66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215" name="UCL Branding"/>
          <p:cNvPicPr/>
          <p:nvPr/>
        </p:nvPicPr>
        <p:blipFill>
          <a:blip r:embed="rId14"/>
          <a:stretch/>
        </p:blipFill>
        <p:spPr>
          <a:xfrm>
            <a:off x="0" y="0"/>
            <a:ext cx="12193920" cy="544680"/>
          </a:xfrm>
          <a:prstGeom prst="rect">
            <a:avLst/>
          </a:prstGeom>
          <a:ln w="0">
            <a:noFill/>
          </a:ln>
        </p:spPr>
      </p:pic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9" name="PlaceHolder 4"/>
          <p:cNvSpPr>
            <a:spLocks noGrp="1"/>
          </p:cNvSpPr>
          <p:nvPr>
            <p:ph type="ftr" idx="13"/>
          </p:nvPr>
        </p:nvSpPr>
        <p:spPr>
          <a:xfrm>
            <a:off x="4320000" y="6480000"/>
            <a:ext cx="64789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20" name="PlaceHolder 5"/>
          <p:cNvSpPr>
            <a:spLocks noGrp="1"/>
          </p:cNvSpPr>
          <p:nvPr>
            <p:ph type="sldNum" idx="14"/>
          </p:nvPr>
        </p:nvSpPr>
        <p:spPr>
          <a:xfrm>
            <a:off x="11123280" y="6480000"/>
            <a:ext cx="768240" cy="26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6D4237-1A37-40BC-B53F-404EA08C5479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dt" idx="15"/>
          </p:nvPr>
        </p:nvSpPr>
        <p:spPr>
          <a:xfrm>
            <a:off x="362160" y="6480000"/>
            <a:ext cx="2742120" cy="3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ernmasterclass.uio.no/OPloT/" TargetMode="Externa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p.ucl.ac.uk/masterclass/2023/" TargetMode="Externa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360000" y="360000"/>
            <a:ext cx="5758920" cy="71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1116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1" strike="noStrike" cap="all" spc="-1">
                <a:solidFill>
                  <a:srgbClr val="FFFFFF"/>
                </a:solidFill>
                <a:latin typeface="Arial"/>
              </a:rPr>
              <a:t>International Masterclasses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 marL="1116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1" strike="noStrike" cap="all" spc="-1">
                <a:solidFill>
                  <a:srgbClr val="FFFFFF"/>
                </a:solidFill>
                <a:latin typeface="Arial"/>
              </a:rPr>
              <a:t>Hands-on particle physics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title"/>
          </p:nvPr>
        </p:nvSpPr>
        <p:spPr>
          <a:xfrm>
            <a:off x="0" y="1549080"/>
            <a:ext cx="7558920" cy="2338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360000" tIns="180000" rIns="0" bIns="0" numCol="1" spcCol="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UCL Particle Physics Masterclass </a:t>
            </a:r>
            <a:r>
              <a:rPr lang="en-US" b="1" spc="-1" dirty="0">
                <a:solidFill>
                  <a:srgbClr val="000000"/>
                </a:solidFill>
                <a:latin typeface="Arial"/>
              </a:rPr>
              <a:t>2025</a:t>
            </a:r>
            <a:endParaRPr lang="en-GB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Picture 259"/>
          <p:cNvPicPr/>
          <p:nvPr/>
        </p:nvPicPr>
        <p:blipFill>
          <a:blip r:embed="rId2"/>
          <a:stretch/>
        </p:blipFill>
        <p:spPr>
          <a:xfrm>
            <a:off x="7380000" y="4860000"/>
            <a:ext cx="4650120" cy="185508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60"/>
          <p:cNvPicPr/>
          <p:nvPr/>
        </p:nvPicPr>
        <p:blipFill>
          <a:blip r:embed="rId3"/>
          <a:stretch/>
        </p:blipFill>
        <p:spPr>
          <a:xfrm>
            <a:off x="4860000" y="4957200"/>
            <a:ext cx="1979280" cy="190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83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Particle signatures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Picture 283"/>
          <p:cNvPicPr/>
          <p:nvPr/>
        </p:nvPicPr>
        <p:blipFill>
          <a:blip r:embed="rId2"/>
          <a:stretch/>
        </p:blipFill>
        <p:spPr>
          <a:xfrm>
            <a:off x="1620000" y="1440000"/>
            <a:ext cx="8673120" cy="503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Practice: identifying particles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latin typeface="Arial"/>
              </a:rPr>
              <a:t>See “Particle footprint visualization”.</a:t>
            </a:r>
            <a:endParaRPr lang="en-US" dirty="0"/>
          </a:p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latin typeface="Arial"/>
              </a:rPr>
              <a:t>And “Practice” if time allows.</a:t>
            </a:r>
          </a:p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latin typeface="Arial"/>
              </a:rPr>
              <a:t>Refer to the “cheat sheet” linked from https://www.hep.ucl.ac.uk/masterclass/</a:t>
            </a:r>
            <a:r>
              <a:rPr lang="en-GB" sz="3200" spc="-1" dirty="0">
                <a:solidFill>
                  <a:srgbClr val="000000"/>
                </a:solidFill>
                <a:latin typeface="Arial"/>
              </a:rPr>
              <a:t>2025</a:t>
            </a:r>
            <a:r>
              <a:rPr lang="en-GB" sz="3200" b="0" strike="noStrike" spc="-1" dirty="0">
                <a:solidFill>
                  <a:srgbClr val="000000"/>
                </a:solidFill>
                <a:latin typeface="Arial"/>
              </a:rPr>
              <a:t>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Practice: identifying events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Download and classify “exercise 2” data.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Check answers in “Identifying Events: Practice!”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834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Invariant mass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360000" y="1800720"/>
            <a:ext cx="6119640" cy="44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We don’t just look at individual events.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We plot histograms using many (selected) events, and look for peaks.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We use the “invariant mass” of the Higgs candidate.</a:t>
            </a:r>
          </a:p>
        </p:txBody>
      </p:sp>
      <p:pic>
        <p:nvPicPr>
          <p:cNvPr id="291" name="Picture 290"/>
          <p:cNvPicPr/>
          <p:nvPr/>
        </p:nvPicPr>
        <p:blipFill>
          <a:blip r:embed="rId2"/>
          <a:stretch/>
        </p:blipFill>
        <p:spPr>
          <a:xfrm>
            <a:off x="6660000" y="1636200"/>
            <a:ext cx="5039640" cy="484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Invariant mass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360000" y="1971720"/>
            <a:ext cx="5400000" cy="450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Calculate the mass of a particle using the mass, momenta and energy of the particles it decays into.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Hypatia does the calculations for us.</a:t>
            </a:r>
          </a:p>
        </p:txBody>
      </p:sp>
      <p:pic>
        <p:nvPicPr>
          <p:cNvPr id="294" name="Picture 293"/>
          <p:cNvPicPr/>
          <p:nvPr/>
        </p:nvPicPr>
        <p:blipFill>
          <a:blip r:embed="rId2"/>
          <a:stretch/>
        </p:blipFill>
        <p:spPr>
          <a:xfrm>
            <a:off x="5908680" y="1260000"/>
            <a:ext cx="5971320" cy="298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Demo / practice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Exercise 2 events.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Analysing your own data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Picture 297"/>
          <p:cNvPicPr/>
          <p:nvPr/>
        </p:nvPicPr>
        <p:blipFill>
          <a:blip r:embed="rId2"/>
          <a:stretch/>
        </p:blipFill>
        <p:spPr>
          <a:xfrm>
            <a:off x="360000" y="2412000"/>
            <a:ext cx="10437840" cy="359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Saving and loading your work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Picture 299"/>
          <p:cNvPicPr/>
          <p:nvPr/>
        </p:nvPicPr>
        <p:blipFill>
          <a:blip r:embed="rId2"/>
          <a:stretch/>
        </p:blipFill>
        <p:spPr>
          <a:xfrm>
            <a:off x="360000" y="2412000"/>
            <a:ext cx="10437840" cy="359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Viewing your results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Picture 301"/>
          <p:cNvPicPr/>
          <p:nvPr/>
        </p:nvPicPr>
        <p:blipFill>
          <a:blip r:embed="rId2"/>
          <a:stretch/>
        </p:blipFill>
        <p:spPr>
          <a:xfrm>
            <a:off x="360000" y="2412000"/>
            <a:ext cx="10437840" cy="359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Exporting your results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4" name="Picture 303"/>
          <p:cNvPicPr/>
          <p:nvPr/>
        </p:nvPicPr>
        <p:blipFill>
          <a:blip r:embed="rId2"/>
          <a:stretch/>
        </p:blipFill>
        <p:spPr>
          <a:xfrm>
            <a:off x="360000" y="2412000"/>
            <a:ext cx="10437840" cy="359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About today’s masterclass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360000" y="1800000"/>
            <a:ext cx="10437840" cy="421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2536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Learn about particle physics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2536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Get a taste of physics research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2536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Analyse real data from CERN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2536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Talk to physicists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Ask us questions!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Think of questions for the event moderators at CERN.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2536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Collaborate with other students internationally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2536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2536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Combining our results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Upload results: </a:t>
            </a:r>
            <a:r>
              <a:rPr lang="en-GB" sz="3200" b="0" u="sng" strike="noStrike" spc="-1">
                <a:solidFill>
                  <a:srgbClr val="0097A9"/>
                </a:solidFill>
                <a:uFillTx/>
                <a:latin typeface="Arial"/>
                <a:hlinkClick r:id="rId2"/>
              </a:rPr>
              <a:t>http://cernmasterclass.uio.no/OPloT/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Combine with other groups for larger statistics.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Discussion of histograms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360000" y="1972080"/>
            <a:ext cx="10437840" cy="4038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What do the peaks mean?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Are they where we expect them?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Can we see evidence of the Higgs boson?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Who would like to answer some questions in the video conference?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Videoconference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Hosted by moderators at CERN.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Also groups joining from Oxford, Sheffield, Amsterdam and Berlin.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Moderators will ask each group some questions.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Your chance to ask them questions.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Thank you!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305928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Schedule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65" name="Table 1"/>
          <p:cNvGraphicFramePr/>
          <p:nvPr>
            <p:extLst>
              <p:ext uri="{D42A27DB-BD31-4B8C-83A1-F6EECF244321}">
                <p14:modId xmlns:p14="http://schemas.microsoft.com/office/powerpoint/2010/main" val="261538707"/>
              </p:ext>
            </p:extLst>
          </p:nvPr>
        </p:nvGraphicFramePr>
        <p:xfrm>
          <a:off x="3584520" y="1606680"/>
          <a:ext cx="6623640" cy="4394880"/>
        </p:xfrm>
        <a:graphic>
          <a:graphicData uri="http://schemas.openxmlformats.org/drawingml/2006/table">
            <a:tbl>
              <a:tblPr/>
              <a:tblGrid>
                <a:gridCol w="242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09.30 – 09.45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Registration and Welcome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09.30 – 10.00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Introduction and getting started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10.00 – 10.30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Lecture and Q&amp;A session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10.30 – 13.00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Hands-on exercises (with break)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13.00 – 14.00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Lunch (not provided!)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14.00 – 14.45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Hands-on exercises (continued)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14450 – 15.00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Discussion of results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15.00 – 16.00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Video conference with CERN and </a:t>
                      </a:r>
                      <a:r>
                        <a:rPr lang="en-GB" sz="1800" b="0" i="0" u="none" strike="noStrike" spc="-1" noProof="0" dirty="0">
                          <a:solidFill>
                            <a:srgbClr val="000000"/>
                          </a:solidFill>
                        </a:rPr>
                        <a:t>masterclass students in other countries</a:t>
                      </a:r>
                      <a:endParaRPr lang="en-GB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16.00 – 16.15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8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Summary, Q&amp;A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6" name="TextBox 265"/>
          <p:cNvSpPr txBox="1"/>
          <p:nvPr/>
        </p:nvSpPr>
        <p:spPr>
          <a:xfrm>
            <a:off x="720000" y="2880000"/>
            <a:ext cx="1980000" cy="71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2200" b="0" strike="noStrike" spc="-1">
                <a:solidFill>
                  <a:srgbClr val="000000"/>
                </a:solidFill>
                <a:latin typeface="Arial"/>
              </a:rPr>
              <a:t>Breaks are allowed!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Getting started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360000" y="2520000"/>
            <a:ext cx="1043784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u="sng" strike="noStrike" spc="-1" dirty="0">
                <a:solidFill>
                  <a:srgbClr val="0097A9"/>
                </a:solidFill>
                <a:uFillTx/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https://www.hep.ucl.ac.uk/masterclass/</a:t>
            </a:r>
            <a:r>
              <a:rPr lang="en-US" sz="3600" u="sng" spc="-1" dirty="0">
                <a:solidFill>
                  <a:srgbClr val="0097A9"/>
                </a:solidFill>
                <a:latin typeface="Arial"/>
                <a:hlinkClick r:id="rId2"/>
              </a:rPr>
              <a:t>2025</a:t>
            </a:r>
            <a:r>
              <a:rPr lang="en-US" sz="3600" b="0" u="sng" strike="noStrike" spc="-1" dirty="0">
                <a:solidFill>
                  <a:srgbClr val="0097A9"/>
                </a:solidFill>
                <a:uFillTx/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GB" sz="3600" b="0" strike="noStrike" spc="-1" dirty="0">
              <a:solidFill>
                <a:srgbClr val="000000"/>
              </a:solidFill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The “Z Path” task.</a:t>
            </a:r>
            <a:endParaRPr lang="en-GB" sz="3600" b="0" strike="noStrike" spc="-1" dirty="0">
              <a:solidFill>
                <a:srgbClr val="000000"/>
              </a:solidFill>
              <a:latin typeface="Arial"/>
            </a:endParaRPr>
          </a:p>
          <a:p>
            <a:pPr marL="431800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000000"/>
                </a:solidFill>
                <a:latin typeface="Arial"/>
              </a:rPr>
              <a:t>Event Display software: Hypatia</a:t>
            </a:r>
            <a:endParaRPr lang="en-GB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360000" y="720000"/>
            <a:ext cx="8998920" cy="71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The Standard Model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Picture 269"/>
          <p:cNvPicPr/>
          <p:nvPr/>
        </p:nvPicPr>
        <p:blipFill>
          <a:blip r:embed="rId2"/>
          <a:stretch/>
        </p:blipFill>
        <p:spPr>
          <a:xfrm>
            <a:off x="276120" y="1620000"/>
            <a:ext cx="7040520" cy="3959280"/>
          </a:xfrm>
          <a:prstGeom prst="rect">
            <a:avLst/>
          </a:prstGeom>
          <a:ln w="0">
            <a:noFill/>
          </a:ln>
        </p:spPr>
      </p:pic>
      <p:pic>
        <p:nvPicPr>
          <p:cNvPr id="271" name="Picture 270"/>
          <p:cNvPicPr/>
          <p:nvPr/>
        </p:nvPicPr>
        <p:blipFill>
          <a:blip r:embed="rId3"/>
          <a:stretch/>
        </p:blipFill>
        <p:spPr>
          <a:xfrm>
            <a:off x="4140000" y="3097800"/>
            <a:ext cx="4763160" cy="3381480"/>
          </a:xfrm>
          <a:prstGeom prst="rect">
            <a:avLst/>
          </a:prstGeom>
          <a:ln w="0">
            <a:noFill/>
          </a:ln>
        </p:spPr>
      </p:pic>
      <p:pic>
        <p:nvPicPr>
          <p:cNvPr id="272" name="Picture 271"/>
          <p:cNvPicPr/>
          <p:nvPr/>
        </p:nvPicPr>
        <p:blipFill>
          <a:blip r:embed="rId4"/>
          <a:stretch/>
        </p:blipFill>
        <p:spPr>
          <a:xfrm>
            <a:off x="8416080" y="882360"/>
            <a:ext cx="3463200" cy="5776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360000" y="720000"/>
            <a:ext cx="8998920" cy="71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The Standard Model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Picture 273"/>
          <p:cNvPicPr/>
          <p:nvPr/>
        </p:nvPicPr>
        <p:blipFill>
          <a:blip r:embed="rId2"/>
          <a:stretch/>
        </p:blipFill>
        <p:spPr>
          <a:xfrm>
            <a:off x="5760000" y="734400"/>
            <a:ext cx="6299280" cy="602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The Z Boson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Picture 275"/>
          <p:cNvPicPr/>
          <p:nvPr/>
        </p:nvPicPr>
        <p:blipFill>
          <a:blip r:embed="rId2"/>
          <a:stretch/>
        </p:blipFill>
        <p:spPr>
          <a:xfrm>
            <a:off x="900000" y="2160000"/>
            <a:ext cx="4319640" cy="3247920"/>
          </a:xfrm>
          <a:prstGeom prst="rect">
            <a:avLst/>
          </a:prstGeom>
          <a:ln w="0">
            <a:noFill/>
          </a:ln>
        </p:spPr>
      </p:pic>
      <p:pic>
        <p:nvPicPr>
          <p:cNvPr id="277" name="Picture 276"/>
          <p:cNvPicPr/>
          <p:nvPr/>
        </p:nvPicPr>
        <p:blipFill>
          <a:blip r:embed="rId3"/>
          <a:stretch/>
        </p:blipFill>
        <p:spPr>
          <a:xfrm>
            <a:off x="6480000" y="2152800"/>
            <a:ext cx="4319640" cy="3246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920" cy="136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The Higgs boson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Picture 278"/>
          <p:cNvPicPr/>
          <p:nvPr/>
        </p:nvPicPr>
        <p:blipFill>
          <a:blip r:embed="rId2"/>
          <a:stretch/>
        </p:blipFill>
        <p:spPr>
          <a:xfrm>
            <a:off x="900000" y="2340000"/>
            <a:ext cx="4319640" cy="2498040"/>
          </a:xfrm>
          <a:prstGeom prst="rect">
            <a:avLst/>
          </a:prstGeom>
          <a:ln w="0">
            <a:noFill/>
          </a:ln>
        </p:spPr>
      </p:pic>
      <p:pic>
        <p:nvPicPr>
          <p:cNvPr id="280" name="Picture 279"/>
          <p:cNvPicPr/>
          <p:nvPr/>
        </p:nvPicPr>
        <p:blipFill>
          <a:blip r:embed="rId3"/>
          <a:stretch/>
        </p:blipFill>
        <p:spPr>
          <a:xfrm>
            <a:off x="6300000" y="2340000"/>
            <a:ext cx="4319640" cy="2512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80000" y="540000"/>
            <a:ext cx="8998920" cy="7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Arial"/>
              </a:rPr>
              <a:t>The ATLAS detector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Google Shape;552;p18"/>
          <p:cNvPicPr/>
          <p:nvPr/>
        </p:nvPicPr>
        <p:blipFill>
          <a:blip r:embed="rId2"/>
          <a:stretch/>
        </p:blipFill>
        <p:spPr>
          <a:xfrm>
            <a:off x="2880000" y="1206000"/>
            <a:ext cx="7919640" cy="554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FB14145776A4FB3757D14421BDE18" ma:contentTypeVersion="6" ma:contentTypeDescription="Create a new document." ma:contentTypeScope="" ma:versionID="63b03d9781ce2bfce2892241f90e8787">
  <xsd:schema xmlns:xsd="http://www.w3.org/2001/XMLSchema" xmlns:xs="http://www.w3.org/2001/XMLSchema" xmlns:p="http://schemas.microsoft.com/office/2006/metadata/properties" xmlns:ns2="ebe3d0e6-19ce-4de6-9ad6-e0909310fadc" targetNamespace="http://schemas.microsoft.com/office/2006/metadata/properties" ma:root="true" ma:fieldsID="4bec28fcb5ca470d099a5b269f5f3b4b" ns2:_="">
    <xsd:import namespace="ebe3d0e6-19ce-4de6-9ad6-e0909310fa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e3d0e6-19ce-4de6-9ad6-e0909310fa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09D724-7CA8-4033-9A0C-150202272C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5DD190-EAD1-43FC-817A-4AF46A722E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C4CCED-1D58-41C0-92BE-C730604972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e3d0e6-19ce-4de6-9ad6-e0909310f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0</Words>
  <Application>Microsoft Office PowerPoint</Application>
  <PresentationFormat>Widescreen</PresentationFormat>
  <Paragraphs>0</Paragraphs>
  <Slides>23</Slides>
  <Notes>0</Notes>
  <HiddenSlides>0</HiddenSlide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UCL_IOE Blue_Slide_Theme</vt:lpstr>
      <vt:lpstr>UCL_IOE Blue_Slide_Theme</vt:lpstr>
      <vt:lpstr>UCL_IOE Blue_Slide_Theme</vt:lpstr>
      <vt:lpstr>Office Theme</vt:lpstr>
      <vt:lpstr>Office Theme</vt:lpstr>
      <vt:lpstr>Office Theme</vt:lpstr>
      <vt:lpstr>UCL Particle Physics Masterclass 2025</vt:lpstr>
      <vt:lpstr>About today’s masterclass</vt:lpstr>
      <vt:lpstr>Schedule</vt:lpstr>
      <vt:lpstr>Getting started</vt:lpstr>
      <vt:lpstr>The Standard Model</vt:lpstr>
      <vt:lpstr>The Standard Model</vt:lpstr>
      <vt:lpstr>The Z Boson</vt:lpstr>
      <vt:lpstr>The Higgs boson</vt:lpstr>
      <vt:lpstr>The ATLAS detector</vt:lpstr>
      <vt:lpstr>Particle signatures</vt:lpstr>
      <vt:lpstr>Practice: identifying particles</vt:lpstr>
      <vt:lpstr>Practice: identifying events</vt:lpstr>
      <vt:lpstr>Invariant mass</vt:lpstr>
      <vt:lpstr>Invariant mass</vt:lpstr>
      <vt:lpstr>Demo / practice</vt:lpstr>
      <vt:lpstr>Analysing your own data</vt:lpstr>
      <vt:lpstr>Saving and loading your work</vt:lpstr>
      <vt:lpstr>Viewing your results</vt:lpstr>
      <vt:lpstr>Exporting your results</vt:lpstr>
      <vt:lpstr>Combining our results</vt:lpstr>
      <vt:lpstr>Discussion of histograms</vt:lpstr>
      <vt:lpstr>Videoconference</vt:lpstr>
      <vt:lpstr>Thank you!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Petterson, Helen</dc:creator>
  <dc:description/>
  <cp:lastModifiedBy/>
  <cp:revision>53</cp:revision>
  <dcterms:created xsi:type="dcterms:W3CDTF">2020-09-14T09:34:24Z</dcterms:created>
  <dcterms:modified xsi:type="dcterms:W3CDTF">2025-03-26T16:04:30Z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  <property fmtid="{D5CDD505-2E9C-101B-9397-08002B2CF9AE}" pid="4" name="ContentTypeId">
    <vt:lpwstr>0x01010087FFB14145776A4FB3757D14421BDE18</vt:lpwstr>
  </property>
</Properties>
</file>