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67"/>
          <a:sy d="100" n="67"/>
        </p:scale>
        <p:origin x="1260" y="56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>
            <a:normAutofit/>
          </a:bodyPr>
          <a:lstStyle>
            <a:lvl1pPr>
              <a:defRPr sz="36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350" y="4167942"/>
            <a:ext cx="6400800" cy="4953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9950" y="5978525"/>
            <a:ext cx="2133600" cy="365125"/>
          </a:xfrm>
        </p:spPr>
        <p:txBody>
          <a:bodyPr/>
          <a:lstStyle>
            <a:lvl1pPr algn="ctr">
              <a:defRPr sz="2000" b="1" i="1">
                <a:solidFill>
                  <a:srgbClr val="2E2F87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6C2FD-3E6A-4B0B-A790-FDC65193FF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95" y="2907698"/>
            <a:ext cx="2386595" cy="1566311"/>
          </a:xfrm>
          <a:prstGeom prst="rect">
            <a:avLst/>
          </a:prstGeom>
        </p:spPr>
      </p:pic>
      <p:pic>
        <p:nvPicPr>
          <p:cNvPr id="8" name="Picture 4" descr="UCL open logo">
            <a:extLst>
              <a:ext uri="{FF2B5EF4-FFF2-40B4-BE49-F238E27FC236}">
                <a16:creationId xmlns:a16="http://schemas.microsoft.com/office/drawing/2014/main" id="{1993AE53-4193-41CD-888D-75669F078F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6362700"/>
            <a:ext cx="3811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tudents working with the SPECTRUM consortium | The University of Edinburgh">
            <a:extLst>
              <a:ext uri="{FF2B5EF4-FFF2-40B4-BE49-F238E27FC236}">
                <a16:creationId xmlns:a16="http://schemas.microsoft.com/office/drawing/2014/main" id="{B361C457-F5F7-DB1A-E2CA-45C6729669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5866"/>
            <a:ext cx="2162175" cy="9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-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64932-FCB4-48D1-90AF-C9A40B14BD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6126163"/>
            <a:ext cx="904875" cy="5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7772400" cy="365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AB4671-6050-45FC-9EE4-2D9AAF99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Top-line findings on smoking in Wales from the Smoking Toolkit Study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276350" y="4167942"/>
            <a:ext cx="6400800" cy="4953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Robert West, Loren Kock, Dimitra Kale, Jamie Brown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3409950" y="5978525"/>
            <a:ext cx="2133600" cy="3651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21/7/2022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Cigarette smoking prevalence</a:t>
            </a:r>
          </a:p>
        </p:txBody>
      </p:sp>
      <p:pic>
        <p:nvPicPr>
          <p:cNvPr descr="fig:  C:\Toolkit%20merge%20files\R%20Script\Slides\Wales\Top%20line\cigsmok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shows prevalence estimate and upper and lower 95% confidence intervals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Cigarette smoking prevalence 18-21 year olds</a:t>
            </a:r>
          </a:p>
        </p:txBody>
      </p:sp>
      <p:pic>
        <p:nvPicPr>
          <p:cNvPr descr="fig:  C:\Toolkit%20merge%20files\R%20Script\Slides\Wales\Top%20line\cigsmok1821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shows prevalence estimate and upper and lower 95% confidence intervals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Stopped smoking in past 12 months</a:t>
            </a:r>
          </a:p>
        </p:txBody>
      </p:sp>
      <p:pic>
        <p:nvPicPr>
          <p:cNvPr descr="fig:  C:\Toolkit%20merge%20files\R%20Script\Slides\Wales\Top%20line\stopped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shows prevalence estimate and upper and lower 95% confidence intervals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Tried to stop smoking in past year</a:t>
            </a:r>
          </a:p>
        </p:txBody>
      </p:sp>
      <p:pic>
        <p:nvPicPr>
          <p:cNvPr descr="fig:  C:\Toolkit%20merge%20files\R%20Script\Slides\Wales\Top%20line\triedstop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shows prevalence estimate and upper and lower 95% confidence intervals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Success rate in stopping in those who tried</a:t>
            </a:r>
          </a:p>
        </p:txBody>
      </p:sp>
      <p:pic>
        <p:nvPicPr>
          <p:cNvPr descr="fig:  C:\Toolkit%20merge%20files\R%20Script\Slides\Wales\Top%20line\successstop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shows prevalence estimate and upper and lower 95% confidence intervals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Uptake: prevalence of ever smoking in those aged 18-24</a:t>
            </a:r>
          </a:p>
        </p:txBody>
      </p:sp>
      <p:pic>
        <p:nvPicPr>
          <p:cNvPr descr="fig:  C:\Toolkit%20merge%20files\R%20Script\Slides\Wales\Top%20line\uptake1824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shows prevalence estimate and upper and lower 95% confidence intervals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/>
              <a:t>Monthly household surveys of representative samples of 300 adults (18+ years old in Scotland)</a:t>
            </a:r>
          </a:p>
          <a:p>
            <a:pPr lvl="1"/>
            <a:r>
              <a:rPr/>
              <a:t>Due to pandemic, surveys are conducted by telephone (rather than face-to-face) and among adults aged 18 and over between April 2020-December 2021.</a:t>
            </a:r>
          </a:p>
          <a:p>
            <a:pPr lvl="0"/>
            <a:r>
              <a:rPr/>
              <a:t>Fieldwork by IPSOS MORI</a:t>
            </a:r>
          </a:p>
          <a:p>
            <a:pPr lvl="0"/>
            <a:r>
              <a:rPr/>
              <a:t>Sample weighted to match population in Wales on key socio-demographics</a:t>
            </a:r>
          </a:p>
          <a:p>
            <a:pPr lvl="0"/>
            <a:r>
              <a:rPr/>
              <a:t>For more information (including data underlying each graph) visit www.smokinginwales.info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Monthly trends on smoking in Wales from the Smoking Toolkit Study</vt:lpstr>
      <vt:lpstr>Prevalence of cigarette smoking by social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Top-line findings on smoking in Wales from the Smoking Toolkit Study</dc:title>
  <dc:creator>Robert West, Loren Kock, Dimitra Kale, Jamie Brown</dc:creator>
  <cp:keywords/>
  <dcterms:created xsi:type="dcterms:W3CDTF">2022-07-22T15:39:24Z</dcterms:created>
  <dcterms:modified xsi:type="dcterms:W3CDTF">2022-07-22T15:39:24Z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21/7/2022</vt:lpwstr>
  </property>
  <property fmtid="{D5CDD505-2E9C-101B-9397-08002B2CF9AE}" pid="3" name="output">
    <vt:lpwstr/>
  </property>
</Properties>
</file>