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2F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67"/>
          <a:sy d="100" n="67"/>
        </p:scale>
        <p:origin x="1260" y="56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5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14" Type="http://schemas.openxmlformats.org/officeDocument/2006/relationships/theme" Target="theme/theme1.xml" /><Relationship Id="rId13" Type="http://schemas.openxmlformats.org/officeDocument/2006/relationships/viewProps" Target="viewProps.xml" /><Relationship Id="rId1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06450"/>
            <a:ext cx="7772400" cy="1470025"/>
          </a:xfrm>
        </p:spPr>
        <p:txBody>
          <a:bodyPr>
            <a:normAutofit/>
          </a:bodyPr>
          <a:lstStyle>
            <a:lvl1pPr>
              <a:defRPr sz="3600" b="1" i="1">
                <a:solidFill>
                  <a:srgbClr val="2E2F8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6350" y="4167942"/>
            <a:ext cx="6400800" cy="495300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2E2F8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09950" y="5978525"/>
            <a:ext cx="2133600" cy="365125"/>
          </a:xfrm>
        </p:spPr>
        <p:txBody>
          <a:bodyPr/>
          <a:lstStyle>
            <a:lvl1pPr algn="ctr">
              <a:defRPr sz="2000" b="1" i="1">
                <a:solidFill>
                  <a:srgbClr val="2E2F87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46C2FD-3E6A-4B0B-A790-FDC65193FF8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695" y="2907698"/>
            <a:ext cx="2386595" cy="1566311"/>
          </a:xfrm>
          <a:prstGeom prst="rect">
            <a:avLst/>
          </a:prstGeom>
        </p:spPr>
      </p:pic>
      <p:pic>
        <p:nvPicPr>
          <p:cNvPr id="8" name="Picture 4" descr="UCL open logo">
            <a:extLst>
              <a:ext uri="{FF2B5EF4-FFF2-40B4-BE49-F238E27FC236}">
                <a16:creationId xmlns:a16="http://schemas.microsoft.com/office/drawing/2014/main" id="{1993AE53-4193-41CD-888D-75669F078F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413" y="6362700"/>
            <a:ext cx="381158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Students working with the SPECTRUM consortium | The University of Edinburgh">
            <a:extLst>
              <a:ext uri="{FF2B5EF4-FFF2-40B4-BE49-F238E27FC236}">
                <a16:creationId xmlns:a16="http://schemas.microsoft.com/office/drawing/2014/main" id="{B361C457-F5F7-DB1A-E2CA-45C67296694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3486"/>
            <a:ext cx="2162175" cy="96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 b="1" i="1">
                <a:solidFill>
                  <a:srgbClr val="2E2F8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7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dirty="0"/>
              <a:t>-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164932-FCB4-48D1-90AF-C9A40B14BD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775" y="211138"/>
            <a:ext cx="904875" cy="59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7772400" cy="36512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0AB4671-6050-45FC-9EE4-2D9AAF99C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>
            <a:lvl1pPr algn="l">
              <a:defRPr sz="3200" b="1" i="1">
                <a:solidFill>
                  <a:srgbClr val="2E2F8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06450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Monthly trends on smoking in Wales from the Smoking Toolkit Study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276350" y="4167942"/>
            <a:ext cx="6400800" cy="49530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Robert West, Loren Kock, Dimitra Kale, Jamie Brown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>
          <a:xfrm>
            <a:off x="3409950" y="5978525"/>
            <a:ext cx="2133600" cy="3651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21/7/2022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hasCustomPrompt="1" idx="1"/>
          </p:nvPr>
        </p:nvSpPr>
        <p:spPr/>
        <p:txBody>
          <a:bodyPr/>
          <a:lstStyle/>
          <a:p>
            <a:pPr lvl="0"/>
            <a:r>
              <a:rPr/>
              <a:t>Data collected during monthly household survey</a:t>
            </a:r>
          </a:p>
          <a:p>
            <a:pPr lvl="0"/>
            <a:r>
              <a:rPr/>
              <a:t>Each month involves a new representative sample of 250-300 adults (18 and over)</a:t>
            </a:r>
          </a:p>
          <a:p>
            <a:pPr lvl="1"/>
            <a:r>
              <a:rPr/>
              <a:t>Due to pandemic, surveys are conducted by telephone (rather than face-to-face) and among adults aged 18 and over between April 2020-December 2021.</a:t>
            </a:r>
          </a:p>
          <a:p>
            <a:pPr lvl="0"/>
            <a:r>
              <a:rPr/>
              <a:t>Kock, et al., 2021. Protocol for expansion of an existing national monthly survey of smoking behaviour and alcohol use in England to Scotland and Wales: The Smoking and Alcohol Toolkit Study. Wellcome Open Research. 6:67</a:t>
            </a:r>
          </a:p>
          <a:p>
            <a:pPr lvl="0"/>
            <a:r>
              <a:rPr/>
              <a:t>For more information (including the data underlying each chart) visit www.smokinginwales.info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Prevalence of cigarette smoking by social grade</a:t>
            </a:r>
          </a:p>
        </p:txBody>
      </p:sp>
      <p:pic>
        <p:nvPicPr>
          <p:cNvPr descr="C:\Toolkit%20merge%20files\R%20Script\Slides\Wales\Monthly\cigsmok_w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6600" y="1600200"/>
            <a:ext cx="7658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Prevalence of cigarette smoking by age</a:t>
            </a:r>
          </a:p>
        </p:txBody>
      </p:sp>
      <p:pic>
        <p:nvPicPr>
          <p:cNvPr descr="C:\Toolkit%20merge%20files\R%20Script\Slides\Wales\Monthly\cigsmok_wal_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6600" y="1600200"/>
            <a:ext cx="7658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Prevalence of cigarette smoking by sex</a:t>
            </a:r>
          </a:p>
        </p:txBody>
      </p:sp>
      <p:pic>
        <p:nvPicPr>
          <p:cNvPr descr="C:\Toolkit%20merge%20files\R%20Script\Slides\Wales\Monthly\cigsmok_wal_sex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6600" y="1600200"/>
            <a:ext cx="7658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Attempts to stop by social grade</a:t>
            </a:r>
          </a:p>
        </p:txBody>
      </p:sp>
      <p:pic>
        <p:nvPicPr>
          <p:cNvPr descr="C:\Toolkit%20merge%20files\R%20Script\Slides\Wales\Monthly\quit_attempt_w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6600" y="1600200"/>
            <a:ext cx="7658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Support used in quit attempts</a:t>
            </a:r>
          </a:p>
        </p:txBody>
      </p:sp>
      <p:pic>
        <p:nvPicPr>
          <p:cNvPr descr="C:\Toolkit%20merge%20files\R%20Script\Slides\Wales\Monthly\support_w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6600" y="1600200"/>
            <a:ext cx="7658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GP-triggered quit attempts</a:t>
            </a:r>
          </a:p>
        </p:txBody>
      </p:sp>
      <p:pic>
        <p:nvPicPr>
          <p:cNvPr descr="C:\Toolkit%20merge%20files\R%20Script\Slides\Wales\Monthly\gp_w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6600" y="1600200"/>
            <a:ext cx="7658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Motivation to quit</a:t>
            </a:r>
          </a:p>
        </p:txBody>
      </p:sp>
      <p:pic>
        <p:nvPicPr>
          <p:cNvPr descr="C:\Toolkit%20merge%20files\R%20Script\Slides\Wales\Monthly\motiv_w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6600" y="1600200"/>
            <a:ext cx="7658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Harm reduction</a:t>
            </a:r>
          </a:p>
        </p:txBody>
      </p:sp>
      <p:pic>
        <p:nvPicPr>
          <p:cNvPr descr="C:\Toolkit%20merge%20files\R%20Script\Slides\Wales\Monthly\harm_reduction_w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6600" y="1600200"/>
            <a:ext cx="7658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34</Words>
  <Application>Microsoft Office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Monthly trends on smoking in Wales from the Smoking Toolkit Study</vt:lpstr>
      <vt:lpstr>Prevalence of cigarette smoking by social grade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Monthly trends on smoking in Wales from the Smoking Toolkit Study</dc:title>
  <dc:creator>Robert West, Loren Kock, Dimitra Kale, Jamie Brown</dc:creator>
  <cp:keywords/>
  <dcterms:created xsi:type="dcterms:W3CDTF">2022-07-22T15:42:41Z</dcterms:created>
  <dcterms:modified xsi:type="dcterms:W3CDTF">2022-07-22T15:42:41Z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21/7/2022</vt:lpwstr>
  </property>
  <property fmtid="{D5CDD505-2E9C-101B-9397-08002B2CF9AE}" pid="3" name="output">
    <vt:lpwstr/>
  </property>
</Properties>
</file>