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67"/>
          <a:sy d="100" n="67"/>
        </p:scale>
        <p:origin x="1260" y="56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5" Type="http://schemas.openxmlformats.org/officeDocument/2006/relationships/theme" Target="theme/theme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>
            <a:extLst>
              <a:ext uri="{FF2B5EF4-FFF2-40B4-BE49-F238E27FC236}">
                <a16:creationId xmlns:a16="http://schemas.microsoft.com/office/drawing/2014/main" id="{DC8B8F8C-5341-430A-B99D-AB43A035D0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6" y="2944058"/>
            <a:ext cx="2339828" cy="156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6450"/>
            <a:ext cx="7772400" cy="1470025"/>
          </a:xfrm>
        </p:spPr>
        <p:txBody>
          <a:bodyPr>
            <a:normAutofit/>
          </a:bodyPr>
          <a:lstStyle>
            <a:lvl1pPr>
              <a:defRPr sz="3600" b="1" i="1">
                <a:solidFill>
                  <a:srgbClr val="2E2F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3702" y="4167942"/>
            <a:ext cx="7115175" cy="495300"/>
          </a:xfrm>
        </p:spPr>
        <p:txBody>
          <a:bodyPr>
            <a:normAutofit/>
          </a:bodyPr>
          <a:lstStyle>
            <a:lvl1pPr marL="0" indent="0" algn="ctr">
              <a:buNone/>
              <a:defRPr sz="2000" b="1" i="1">
                <a:solidFill>
                  <a:srgbClr val="2E2F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81376" y="6398661"/>
            <a:ext cx="2133600" cy="365125"/>
          </a:xfrm>
        </p:spPr>
        <p:txBody>
          <a:bodyPr/>
          <a:lstStyle>
            <a:lvl1pPr algn="ctr">
              <a:defRPr sz="2000" b="1" i="1">
                <a:solidFill>
                  <a:srgbClr val="2E2F87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6/27/2022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4" descr="UCL open logo">
            <a:extLst>
              <a:ext uri="{FF2B5EF4-FFF2-40B4-BE49-F238E27FC236}">
                <a16:creationId xmlns:a16="http://schemas.microsoft.com/office/drawing/2014/main" id="{1993AE53-4193-41CD-888D-75669F078F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13" y="6362700"/>
            <a:ext cx="38115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Students working with the SPECTRUM consortium | The University of Edinburgh">
            <a:extLst>
              <a:ext uri="{FF2B5EF4-FFF2-40B4-BE49-F238E27FC236}">
                <a16:creationId xmlns:a16="http://schemas.microsoft.com/office/drawing/2014/main" id="{B361C457-F5F7-DB1A-E2CA-45C6729669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18177"/>
            <a:ext cx="2162175" cy="96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>
            <a:extLst>
              <a:ext uri="{FF2B5EF4-FFF2-40B4-BE49-F238E27FC236}">
                <a16:creationId xmlns:a16="http://schemas.microsoft.com/office/drawing/2014/main" id="{572C6A5C-32C2-4836-B32A-7F7BAF1296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507" y="211138"/>
            <a:ext cx="887143" cy="59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2375" cy="1143000"/>
          </a:xfrm>
        </p:spPr>
        <p:txBody>
          <a:bodyPr>
            <a:normAutofit/>
          </a:bodyPr>
          <a:lstStyle>
            <a:lvl1pPr algn="l">
              <a:defRPr sz="2800" b="1" i="1">
                <a:solidFill>
                  <a:srgbClr val="2E2F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-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7772400" cy="365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AB4671-6050-45FC-9EE4-2D9AAF99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3200" b="1" i="1">
                <a:solidFill>
                  <a:srgbClr val="2E2F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6450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Latest trends on alcohol consumption in Scotland from the Alcohol Toolkit Study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993702" y="4167942"/>
            <a:ext cx="7115175" cy="4953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Jamie Brown, Loren Kock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>
          <a:xfrm>
            <a:off x="3381376" y="6398661"/>
            <a:ext cx="2133600" cy="3651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21/7/2022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2375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Triggers for past-year attempts</a:t>
            </a:r>
          </a:p>
        </p:txBody>
      </p:sp>
      <p:pic>
        <p:nvPicPr>
          <p:cNvPr descr="C:\Toolkit%20merge%20files\R%20Script\Slides\Scotland\Alcohol\triggers_pyattempts_sc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6600" y="1600200"/>
            <a:ext cx="7658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2375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hasCustomPrompt="1" idx="1"/>
          </p:nvPr>
        </p:nvSpPr>
        <p:spPr/>
        <p:txBody>
          <a:bodyPr/>
          <a:lstStyle/>
          <a:p>
            <a:pPr lvl="0"/>
            <a:r>
              <a:rPr/>
              <a:t>Data collected during monthly household survey</a:t>
            </a:r>
          </a:p>
          <a:p>
            <a:pPr lvl="0"/>
            <a:r>
              <a:rPr/>
              <a:t>Each month involves a new representative sample of 400-450 adults (16 and over)</a:t>
            </a:r>
          </a:p>
          <a:p>
            <a:pPr lvl="1"/>
            <a:r>
              <a:rPr/>
              <a:t>Due to pandemic, surveys are conducted by telephone (rather than face-to-face) and among adults aged 18 and over between April 2020-December 2021.</a:t>
            </a:r>
          </a:p>
          <a:p>
            <a:pPr lvl="0"/>
            <a:r>
              <a:rPr/>
              <a:t>Kock, et al., 2021. Protocol for expansion of an existing national monthly survey of smoking behaviour and alcohol use in England to Scotland and Wales: The Smoking and Alcohol Toolkit Study. Wellcome Open Research. 6:67</a:t>
            </a:r>
          </a:p>
          <a:p>
            <a:pPr lvl="0"/>
            <a:r>
              <a:rPr/>
              <a:t>More information (and access to the data underlying each graph) will be available online soon.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2375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Prevalence of increasing and higher risk drinking (AUDIT)</a:t>
            </a:r>
          </a:p>
        </p:txBody>
      </p:sp>
      <p:pic>
        <p:nvPicPr>
          <p:cNvPr descr="C:\Toolkit%20merge%20files\R%20Script\Slides\Scotland\Alcohol\audit_sc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6600" y="1600200"/>
            <a:ext cx="7658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2375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Prevalence of increasing and higher risk drinking (AUDIT-C)</a:t>
            </a:r>
          </a:p>
        </p:txBody>
      </p:sp>
      <p:pic>
        <p:nvPicPr>
          <p:cNvPr descr="C:\Toolkit%20merge%20files\R%20Script\Slides\Scotland\Alcohol\auditc_sc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6600" y="1600200"/>
            <a:ext cx="7658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2375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Currently trying to restrict consumption</a:t>
            </a:r>
          </a:p>
        </p:txBody>
      </p:sp>
      <p:pic>
        <p:nvPicPr>
          <p:cNvPr descr="C:\Toolkit%20merge%20files\R%20Script\Slides\Scotland\Alcohol\restrict_cons_sc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6600" y="1600200"/>
            <a:ext cx="7658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2375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Motivation to cut down</a:t>
            </a:r>
          </a:p>
        </p:txBody>
      </p:sp>
      <p:pic>
        <p:nvPicPr>
          <p:cNvPr descr="C:\Toolkit%20merge%20files\R%20Script\Slides\Scotland\Alcohol\motiv_sc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6600" y="1600200"/>
            <a:ext cx="7658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2375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GP advice to cut down</a:t>
            </a:r>
          </a:p>
        </p:txBody>
      </p:sp>
      <p:pic>
        <p:nvPicPr>
          <p:cNvPr descr="C:\Toolkit%20merge%20files\R%20Script\Slides\Scotland\Alcohol\gp_sc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6600" y="1600200"/>
            <a:ext cx="7658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2375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All past-year attempts to cut down or stop</a:t>
            </a:r>
          </a:p>
        </p:txBody>
      </p:sp>
      <p:pic>
        <p:nvPicPr>
          <p:cNvPr descr="C:\Toolkit%20merge%20files\R%20Script\Slides\Scotland\Alcohol\all_pyattempts_sc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6600" y="1600200"/>
            <a:ext cx="7658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2375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Serious past-year attempts to cut down or stop</a:t>
            </a:r>
          </a:p>
        </p:txBody>
      </p:sp>
      <p:pic>
        <p:nvPicPr>
          <p:cNvPr descr="C:\Toolkit%20merge%20files\R%20Script\Slides\Scotland\Alcohol\serious_pyattempts_sc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6600" y="1600200"/>
            <a:ext cx="7658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2375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Support in past-year attempts</a:t>
            </a:r>
          </a:p>
        </p:txBody>
      </p:sp>
      <p:pic>
        <p:nvPicPr>
          <p:cNvPr descr="C:\Toolkit%20merge%20files\R%20Script\Slides\Scotland\Alcohol\support_pyattempts_sc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6600" y="1600200"/>
            <a:ext cx="7658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34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Monthly trends on smoking in Wales from the Smoking Toolkit Study</vt:lpstr>
      <vt:lpstr>Prevalence of cigarette smoking by social grade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Latest trends on alcohol consumption in Scotland from the Alcohol Toolkit Study</dc:title>
  <dc:creator>Jamie Brown, Loren Kock</dc:creator>
  <cp:keywords/>
  <dcterms:created xsi:type="dcterms:W3CDTF">2022-07-22T15:36:59Z</dcterms:created>
  <dcterms:modified xsi:type="dcterms:W3CDTF">2022-07-22T15:36:59Z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21/7/2022</vt:lpwstr>
  </property>
  <property fmtid="{D5CDD505-2E9C-101B-9397-08002B2CF9AE}" pid="3" name="output">
    <vt:lpwstr/>
  </property>
</Properties>
</file>